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05" r:id="rId3"/>
    <p:sldId id="280" r:id="rId4"/>
    <p:sldId id="281" r:id="rId5"/>
    <p:sldId id="300" r:id="rId6"/>
    <p:sldId id="271" r:id="rId7"/>
    <p:sldId id="272" r:id="rId8"/>
    <p:sldId id="257" r:id="rId9"/>
    <p:sldId id="261" r:id="rId10"/>
    <p:sldId id="263" r:id="rId11"/>
    <p:sldId id="303" r:id="rId12"/>
    <p:sldId id="274" r:id="rId13"/>
    <p:sldId id="275" r:id="rId14"/>
    <p:sldId id="264" r:id="rId15"/>
    <p:sldId id="265" r:id="rId16"/>
    <p:sldId id="282" r:id="rId17"/>
  </p:sldIdLst>
  <p:sldSz cx="6858000" cy="9144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9886" autoAdjust="0"/>
  </p:normalViewPr>
  <p:slideViewPr>
    <p:cSldViewPr>
      <p:cViewPr>
        <p:scale>
          <a:sx n="63" d="100"/>
          <a:sy n="63" d="100"/>
        </p:scale>
        <p:origin x="2477" y="3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bg-BG" dirty="0"/>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114F07D7-9B3B-4E14-ACFB-24849382E0C6}" type="datetimeFigureOut">
              <a:rPr lang="bg-BG" smtClean="0"/>
              <a:pPr/>
              <a:t>05-01-2024</a:t>
            </a:fld>
            <a:endParaRPr lang="bg-BG" dirty="0"/>
          </a:p>
        </p:txBody>
      </p:sp>
      <p:sp>
        <p:nvSpPr>
          <p:cNvPr id="4" name="Slide Image Placeholder 3"/>
          <p:cNvSpPr>
            <a:spLocks noGrp="1" noRot="1" noChangeAspect="1"/>
          </p:cNvSpPr>
          <p:nvPr>
            <p:ph type="sldImg" idx="2"/>
          </p:nvPr>
        </p:nvSpPr>
        <p:spPr>
          <a:xfrm>
            <a:off x="2008188" y="746125"/>
            <a:ext cx="2794000" cy="3727450"/>
          </a:xfrm>
          <a:prstGeom prst="rect">
            <a:avLst/>
          </a:prstGeom>
          <a:noFill/>
          <a:ln w="12700">
            <a:solidFill>
              <a:prstClr val="black"/>
            </a:solidFill>
          </a:ln>
        </p:spPr>
        <p:txBody>
          <a:bodyPr vert="horz" lIns="91440" tIns="45720" rIns="91440" bIns="45720" rtlCol="0" anchor="ctr"/>
          <a:lstStyle/>
          <a:p>
            <a:endParaRPr lang="bg-BG" dirty="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bg-BG" dirty="0"/>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C60A0BBF-3F8A-41A1-A8D6-ABF49DF176E3}" type="slidenum">
              <a:rPr lang="bg-BG" smtClean="0"/>
              <a:pPr/>
              <a:t>‹#›</a:t>
            </a:fld>
            <a:endParaRPr lang="bg-BG" dirty="0"/>
          </a:p>
        </p:txBody>
      </p:sp>
    </p:spTree>
    <p:extLst>
      <p:ext uri="{BB962C8B-B14F-4D97-AF65-F5344CB8AC3E}">
        <p14:creationId xmlns:p14="http://schemas.microsoft.com/office/powerpoint/2010/main" val="393441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4E8EE6-5D80-40E0-9B6C-ACEF93AAAB95}" type="datetime1">
              <a:rPr lang="en-US" smtClean="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3509F-944F-412F-A295-29BE6E495904}" type="datetime1">
              <a:rPr lang="en-US" smtClean="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F57CC3-7C8F-46BF-BC64-F5E07F7024A2}" type="datetime1">
              <a:rPr lang="en-US" smtClean="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F9190-91B3-4B19-B7A2-F6A132C30324}" type="datetime1">
              <a:rPr lang="en-US" smtClean="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914F7C-72EB-449A-BBB3-75CF9DB7B2D7}" type="datetime1">
              <a:rPr lang="en-US" smtClean="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487A6F-8194-4F26-94F7-CD6A407A0C43}" type="datetime1">
              <a:rPr lang="en-US" smtClean="0"/>
              <a:pPr/>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97150B-3B86-47E5-9A5A-9A81F70ABBC2}" type="datetime1">
              <a:rPr lang="en-US" smtClean="0"/>
              <a:pPr/>
              <a:t>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F5571F-A5A0-441A-8231-63C05E891703}" type="datetime1">
              <a:rPr lang="en-US" smtClean="0"/>
              <a:pPr/>
              <a:t>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36254-F25E-4B3F-965F-EF72FEBC857C}" type="datetime1">
              <a:rPr lang="en-US" smtClean="0"/>
              <a:pPr/>
              <a:t>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082C6-D2D4-4D76-9272-1A2CADB8BD9C}" type="datetime1">
              <a:rPr lang="en-US" smtClean="0"/>
              <a:pPr/>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A0C96D-5340-4073-9E9B-1E069A27D918}" type="datetime1">
              <a:rPr lang="en-US" smtClean="0"/>
              <a:pPr/>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A0D4891-7D9D-47E6-8CBF-0BB13884B858}" type="datetime1">
              <a:rPr lang="en-US" smtClean="0"/>
              <a:pPr/>
              <a:t>1/5/2024</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000" y="228600"/>
            <a:ext cx="6480000" cy="1477328"/>
          </a:xfrm>
          <a:prstGeom prst="rect">
            <a:avLst/>
          </a:prstGeom>
          <a:noFill/>
        </p:spPr>
        <p:txBody>
          <a:bodyPr wrap="square" rtlCol="0">
            <a:spAutoFit/>
          </a:bodyPr>
          <a:lstStyle/>
          <a:p>
            <a:pPr algn="ctr"/>
            <a:r>
              <a:rPr lang="bg-BG" sz="1500" b="1" dirty="0">
                <a:latin typeface="Arial" pitchFamily="34" charset="0"/>
                <a:cs typeface="Arial" pitchFamily="34" charset="0"/>
              </a:rPr>
              <a:t>ИНСТРУКЦИЯ ЗА УПОТРЕБА НА ДЕТСКИ АКУМУЛАТОРЕН МОТОР С 12V</a:t>
            </a:r>
            <a:r>
              <a:rPr lang="en-GB" sz="1500" b="1" dirty="0">
                <a:latin typeface="Arial" pitchFamily="34" charset="0"/>
                <a:cs typeface="Arial" pitchFamily="34" charset="0"/>
              </a:rPr>
              <a:t>7</a:t>
            </a:r>
            <a:r>
              <a:rPr lang="bg-BG" sz="1500" b="1" dirty="0">
                <a:latin typeface="Arial" pitchFamily="34" charset="0"/>
                <a:cs typeface="Arial" pitchFamily="34" charset="0"/>
              </a:rPr>
              <a:t>AH БАТЕРИЯ</a:t>
            </a:r>
          </a:p>
          <a:p>
            <a:pPr algn="ctr"/>
            <a:r>
              <a:rPr lang="bg-BG" sz="1500" b="1" dirty="0">
                <a:latin typeface="Arial" pitchFamily="34" charset="0"/>
                <a:cs typeface="Arial" pitchFamily="34" charset="0"/>
              </a:rPr>
              <a:t>Арт</a:t>
            </a:r>
            <a:r>
              <a:rPr lang="en-US" sz="1500" b="1" dirty="0">
                <a:latin typeface="Arial" pitchFamily="34" charset="0"/>
                <a:cs typeface="Arial" pitchFamily="34" charset="0"/>
              </a:rPr>
              <a:t>.</a:t>
            </a:r>
            <a:r>
              <a:rPr lang="bg-BG" sz="1500" b="1" dirty="0">
                <a:latin typeface="Arial" pitchFamily="34" charset="0"/>
                <a:cs typeface="Arial" pitchFamily="34" charset="0"/>
              </a:rPr>
              <a:t> Но</a:t>
            </a:r>
            <a:r>
              <a:rPr lang="en-US" sz="1500" b="1" dirty="0">
                <a:latin typeface="Arial" pitchFamily="34" charset="0"/>
                <a:cs typeface="Arial" pitchFamily="34" charset="0"/>
              </a:rPr>
              <a:t>.</a:t>
            </a:r>
            <a:r>
              <a:rPr lang="bg-BG" sz="1500" b="1" dirty="0">
                <a:latin typeface="Arial" pitchFamily="34" charset="0"/>
                <a:cs typeface="Arial" pitchFamily="34" charset="0"/>
              </a:rPr>
              <a:t>:</a:t>
            </a:r>
            <a:r>
              <a:rPr lang="en-US" sz="1500" b="1" dirty="0">
                <a:latin typeface="Arial" pitchFamily="34" charset="0"/>
                <a:cs typeface="Arial" pitchFamily="34" charset="0"/>
              </a:rPr>
              <a:t> V6RR</a:t>
            </a:r>
            <a:endParaRPr lang="en-GB" sz="1500" b="1" dirty="0">
              <a:latin typeface="Arial" pitchFamily="34" charset="0"/>
              <a:cs typeface="Arial" pitchFamily="34" charset="0"/>
            </a:endParaRPr>
          </a:p>
          <a:p>
            <a:pPr algn="ctr"/>
            <a:r>
              <a:rPr lang="en-US" sz="1500" b="1" dirty="0">
                <a:latin typeface="Arial" pitchFamily="34" charset="0"/>
                <a:cs typeface="Arial" pitchFamily="34" charset="0"/>
              </a:rPr>
              <a:t>INSTRUCTION MANUAL FOR BATTERY OPERATED CHILDREN’S MOTORBIKE WITH 12V7AH BATTERY</a:t>
            </a:r>
          </a:p>
          <a:p>
            <a:pPr algn="ctr"/>
            <a:r>
              <a:rPr lang="en-US" sz="1500" b="1" dirty="0">
                <a:latin typeface="Arial" pitchFamily="34" charset="0"/>
                <a:cs typeface="Arial" pitchFamily="34" charset="0"/>
              </a:rPr>
              <a:t>Item No.</a:t>
            </a:r>
            <a:r>
              <a:rPr lang="bg-BG" sz="1500" b="1" dirty="0">
                <a:latin typeface="Arial" pitchFamily="34" charset="0"/>
                <a:cs typeface="Arial" pitchFamily="34" charset="0"/>
              </a:rPr>
              <a:t>:</a:t>
            </a:r>
            <a:r>
              <a:rPr lang="en-US" sz="1500" b="1" dirty="0">
                <a:latin typeface="Arial" pitchFamily="34" charset="0"/>
                <a:cs typeface="Arial" pitchFamily="34" charset="0"/>
              </a:rPr>
              <a:t> V7RR</a:t>
            </a:r>
            <a:endParaRPr lang="bg-BG" sz="1500" b="1" dirty="0">
              <a:latin typeface="Arial" pitchFamily="34" charset="0"/>
              <a:cs typeface="Arial" pitchFamily="34" charset="0"/>
            </a:endParaRPr>
          </a:p>
        </p:txBody>
      </p:sp>
      <p:pic>
        <p:nvPicPr>
          <p:cNvPr id="5" name="Picture 4" descr="ce_marking_logo.jpg"/>
          <p:cNvPicPr>
            <a:picLocks noChangeAspect="1"/>
          </p:cNvPicPr>
          <p:nvPr/>
        </p:nvPicPr>
        <p:blipFill>
          <a:blip r:embed="rId2" cstate="print"/>
          <a:stretch>
            <a:fillRect/>
          </a:stretch>
        </p:blipFill>
        <p:spPr>
          <a:xfrm>
            <a:off x="133891" y="5170688"/>
            <a:ext cx="1379315" cy="972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815" y="5148064"/>
            <a:ext cx="1006602" cy="1006602"/>
          </a:xfrm>
          <a:prstGeom prst="rect">
            <a:avLst/>
          </a:prstGeom>
        </p:spPr>
      </p:pic>
      <p:sp>
        <p:nvSpPr>
          <p:cNvPr id="6" name="TextBox 5"/>
          <p:cNvSpPr txBox="1"/>
          <p:nvPr/>
        </p:nvSpPr>
        <p:spPr>
          <a:xfrm>
            <a:off x="299791" y="1849335"/>
            <a:ext cx="2776979" cy="523220"/>
          </a:xfrm>
          <a:prstGeom prst="rect">
            <a:avLst/>
          </a:prstGeom>
          <a:noFill/>
        </p:spPr>
        <p:txBody>
          <a:bodyPr wrap="none" rtlCol="0">
            <a:spAutoFit/>
          </a:bodyPr>
          <a:lstStyle/>
          <a:p>
            <a:pPr algn="ctr"/>
            <a:r>
              <a:rPr lang="bg-BG" sz="1400" b="1" i="1" dirty="0">
                <a:latin typeface="Arial" pitchFamily="34" charset="0"/>
                <a:cs typeface="Arial" pitchFamily="34" charset="0"/>
              </a:rPr>
              <a:t>Модел: </a:t>
            </a:r>
            <a:r>
              <a:rPr lang="en-US" sz="1400" b="1" i="1" dirty="0">
                <a:latin typeface="Arial" pitchFamily="34" charset="0"/>
                <a:cs typeface="Arial" pitchFamily="34" charset="0"/>
              </a:rPr>
              <a:t>“NAPOLI“ (</a:t>
            </a:r>
            <a:r>
              <a:rPr lang="bg-BG" sz="1400" b="1" i="1" dirty="0">
                <a:latin typeface="Arial" pitchFamily="34" charset="0"/>
                <a:cs typeface="Arial" pitchFamily="34" charset="0"/>
              </a:rPr>
              <a:t>с </a:t>
            </a:r>
            <a:r>
              <a:rPr lang="en-US" sz="1400" b="1" i="1" dirty="0">
                <a:latin typeface="Arial" pitchFamily="34" charset="0"/>
                <a:cs typeface="Arial" pitchFamily="34" charset="0"/>
              </a:rPr>
              <a:t>3</a:t>
            </a:r>
            <a:r>
              <a:rPr lang="bg-BG" sz="1400" b="1" i="1" dirty="0">
                <a:latin typeface="Arial" pitchFamily="34" charset="0"/>
                <a:cs typeface="Arial" pitchFamily="34" charset="0"/>
              </a:rPr>
              <a:t> гуми)</a:t>
            </a:r>
            <a:endParaRPr lang="en-US" sz="1400" b="1" i="1" dirty="0">
              <a:latin typeface="Arial" pitchFamily="34" charset="0"/>
              <a:cs typeface="Arial" pitchFamily="34" charset="0"/>
            </a:endParaRPr>
          </a:p>
          <a:p>
            <a:pPr algn="just"/>
            <a:r>
              <a:rPr lang="en-US" sz="1400" b="1" i="1" dirty="0">
                <a:latin typeface="Arial" pitchFamily="34" charset="0"/>
                <a:cs typeface="Arial" pitchFamily="34" charset="0"/>
              </a:rPr>
              <a:t>Model: “NAPOLI“ </a:t>
            </a:r>
            <a:r>
              <a:rPr lang="bg-BG" sz="1400" b="1" i="1" dirty="0">
                <a:latin typeface="Arial" pitchFamily="34" charset="0"/>
                <a:cs typeface="Arial" pitchFamily="34" charset="0"/>
              </a:rPr>
              <a:t>(</a:t>
            </a:r>
            <a:r>
              <a:rPr lang="en-US" sz="1400" b="1" i="1" dirty="0">
                <a:latin typeface="Arial" pitchFamily="34" charset="0"/>
                <a:cs typeface="Arial" pitchFamily="34" charset="0"/>
              </a:rPr>
              <a:t>with 3 tires)</a:t>
            </a:r>
            <a:endParaRPr lang="en-US" sz="1400" dirty="0">
              <a:latin typeface="Arial" panose="020B0604020202020204" pitchFamily="34" charset="0"/>
              <a:cs typeface="Arial" panose="020B0604020202020204" pitchFamily="34" charset="0"/>
            </a:endParaRPr>
          </a:p>
        </p:txBody>
      </p:sp>
      <p:sp>
        <p:nvSpPr>
          <p:cNvPr id="9" name="TextBox 8"/>
          <p:cNvSpPr txBox="1"/>
          <p:nvPr/>
        </p:nvSpPr>
        <p:spPr>
          <a:xfrm>
            <a:off x="3929216" y="1849335"/>
            <a:ext cx="2650084" cy="523220"/>
          </a:xfrm>
          <a:prstGeom prst="rect">
            <a:avLst/>
          </a:prstGeom>
          <a:noFill/>
        </p:spPr>
        <p:txBody>
          <a:bodyPr wrap="none" rtlCol="0">
            <a:spAutoFit/>
          </a:bodyPr>
          <a:lstStyle/>
          <a:p>
            <a:pPr algn="ctr"/>
            <a:r>
              <a:rPr lang="bg-BG" sz="1400" b="1" i="1" dirty="0">
                <a:latin typeface="Arial" pitchFamily="34" charset="0"/>
                <a:cs typeface="Arial" pitchFamily="34" charset="0"/>
              </a:rPr>
              <a:t>Модел: </a:t>
            </a:r>
            <a:r>
              <a:rPr lang="en-US" sz="1400" b="1" i="1" dirty="0">
                <a:latin typeface="Arial" pitchFamily="34" charset="0"/>
                <a:cs typeface="Arial" pitchFamily="34" charset="0"/>
              </a:rPr>
              <a:t>“RIMINI“(</a:t>
            </a:r>
            <a:r>
              <a:rPr lang="bg-BG" sz="1400" b="1" i="1" dirty="0">
                <a:latin typeface="Arial" pitchFamily="34" charset="0"/>
                <a:cs typeface="Arial" pitchFamily="34" charset="0"/>
              </a:rPr>
              <a:t>с </a:t>
            </a:r>
            <a:r>
              <a:rPr lang="en-US" sz="1400" b="1" i="1" dirty="0">
                <a:latin typeface="Arial" pitchFamily="34" charset="0"/>
                <a:cs typeface="Arial" pitchFamily="34" charset="0"/>
              </a:rPr>
              <a:t>2</a:t>
            </a:r>
            <a:r>
              <a:rPr lang="bg-BG" sz="1400" b="1" i="1" dirty="0">
                <a:latin typeface="Arial" pitchFamily="34" charset="0"/>
                <a:cs typeface="Arial" pitchFamily="34" charset="0"/>
              </a:rPr>
              <a:t> гуми)</a:t>
            </a:r>
            <a:r>
              <a:rPr lang="en-US" sz="1400" b="1" i="1" dirty="0">
                <a:latin typeface="Arial" pitchFamily="34" charset="0"/>
                <a:cs typeface="Arial" pitchFamily="34" charset="0"/>
              </a:rPr>
              <a:t> </a:t>
            </a:r>
          </a:p>
          <a:p>
            <a:pPr algn="ctr"/>
            <a:r>
              <a:rPr lang="en-US" sz="1400" b="1" i="1" dirty="0">
                <a:latin typeface="Arial" pitchFamily="34" charset="0"/>
                <a:cs typeface="Arial" pitchFamily="34" charset="0"/>
              </a:rPr>
              <a:t>Model: “RIMINI“</a:t>
            </a:r>
            <a:r>
              <a:rPr lang="bg-BG" sz="1400" b="1" i="1" dirty="0">
                <a:latin typeface="Arial" pitchFamily="34" charset="0"/>
                <a:cs typeface="Arial" pitchFamily="34" charset="0"/>
              </a:rPr>
              <a:t>(</a:t>
            </a:r>
            <a:r>
              <a:rPr lang="en-US" sz="1400" b="1" i="1" dirty="0">
                <a:latin typeface="Arial" pitchFamily="34" charset="0"/>
                <a:cs typeface="Arial" pitchFamily="34" charset="0"/>
              </a:rPr>
              <a:t>with 2 tires)</a:t>
            </a:r>
            <a:r>
              <a:rPr lang="bg-BG" sz="1400" b="1" i="1" dirty="0">
                <a:latin typeface="Arial" pitchFamily="34" charset="0"/>
                <a:cs typeface="Arial" pitchFamily="34" charset="0"/>
              </a:rPr>
              <a:t> </a:t>
            </a:r>
            <a:endParaRPr lang="en-US" sz="1400" dirty="0">
              <a:latin typeface="Arial" panose="020B0604020202020204" pitchFamily="34" charset="0"/>
              <a:cs typeface="Arial" panose="020B0604020202020204" pitchFamily="34" charset="0"/>
            </a:endParaRPr>
          </a:p>
        </p:txBody>
      </p:sp>
      <p:sp>
        <p:nvSpPr>
          <p:cNvPr id="10" name="Rectangle 9"/>
          <p:cNvSpPr/>
          <p:nvPr/>
        </p:nvSpPr>
        <p:spPr>
          <a:xfrm>
            <a:off x="5280009" y="2254810"/>
            <a:ext cx="248786" cy="369332"/>
          </a:xfrm>
          <a:prstGeom prst="rect">
            <a:avLst/>
          </a:prstGeom>
        </p:spPr>
        <p:txBody>
          <a:bodyPr wrap="none">
            <a:spAutoFit/>
          </a:bodyPr>
          <a:lstStyle/>
          <a:p>
            <a:pPr algn="just"/>
            <a:r>
              <a:rPr lang="en-US" b="1" i="1" dirty="0">
                <a:latin typeface="Arial" pitchFamily="34" charset="0"/>
                <a:cs typeface="Arial" pitchFamily="34" charset="0"/>
              </a:rPr>
              <a:t> </a:t>
            </a:r>
            <a:endParaRPr lang="en-US" dirty="0"/>
          </a:p>
        </p:txBody>
      </p:sp>
      <p:sp>
        <p:nvSpPr>
          <p:cNvPr id="15" name="TextBox 14">
            <a:extLst>
              <a:ext uri="{FF2B5EF4-FFF2-40B4-BE49-F238E27FC236}">
                <a16:creationId xmlns:a16="http://schemas.microsoft.com/office/drawing/2014/main" id="{0FA49607-5D72-FF4D-A071-943A061D6E0D}"/>
              </a:ext>
            </a:extLst>
          </p:cNvPr>
          <p:cNvSpPr txBox="1"/>
          <p:nvPr/>
        </p:nvSpPr>
        <p:spPr>
          <a:xfrm>
            <a:off x="189000" y="6300192"/>
            <a:ext cx="6480000" cy="2308324"/>
          </a:xfrm>
          <a:prstGeom prst="rect">
            <a:avLst/>
          </a:prstGeom>
          <a:noFill/>
        </p:spPr>
        <p:txBody>
          <a:bodyPr wrap="square" rtlCol="0">
            <a:spAutoFit/>
          </a:bodyPr>
          <a:lstStyle/>
          <a:p>
            <a:pPr algn="ctr" defTabSz="457200"/>
            <a:r>
              <a:rPr lang="en-US" sz="1200" b="1" dirty="0">
                <a:solidFill>
                  <a:prstClr val="black"/>
                </a:solidFill>
                <a:latin typeface="Arial" panose="020B0604020202020204" pitchFamily="34" charset="0"/>
                <a:cs typeface="Arial" panose="020B0604020202020204" pitchFamily="34" charset="0"/>
              </a:rPr>
              <a:t>BG: </a:t>
            </a:r>
            <a:r>
              <a:rPr lang="bg-BG" sz="1200" b="1" dirty="0">
                <a:solidFill>
                  <a:prstClr val="black"/>
                </a:solidFill>
                <a:latin typeface="Arial" panose="020B0604020202020204" pitchFamily="34" charset="0"/>
                <a:cs typeface="Arial" panose="020B0604020202020204" pitchFamily="34" charset="0"/>
              </a:rPr>
              <a:t>ВАЖНО! </a:t>
            </a:r>
            <a:r>
              <a:rPr lang="bg-BG" sz="1200" dirty="0">
                <a:solidFill>
                  <a:prstClr val="black"/>
                </a:solidFill>
                <a:latin typeface="Arial" panose="020B0604020202020204" pitchFamily="34" charset="0"/>
                <a:cs typeface="Arial" panose="020B0604020202020204" pitchFamily="34" charset="0"/>
              </a:rPr>
              <a:t>ПРОЧЕТЕТЕ ВНИМАТЕЛНО И ЗАПАЗЕТЕ ЗА БЪДЕЩИ СПРАВКИ!</a:t>
            </a:r>
          </a:p>
          <a:p>
            <a:pPr algn="ctr" defTabSz="457200"/>
            <a:r>
              <a:rPr lang="bg-BG" sz="1200" dirty="0">
                <a:solidFill>
                  <a:prstClr val="black"/>
                </a:solidFill>
                <a:latin typeface="Arial" panose="020B0604020202020204" pitchFamily="34" charset="0"/>
                <a:cs typeface="Arial" panose="020B0604020202020204" pitchFamily="34" charset="0"/>
              </a:rPr>
              <a:t>ИНСТРУКЦИЯТА ЗА УПОТРЕБА СЪДЪРЖА ВАЖНА ИНФОРМАЦИЯ ЗА СГЛОБЯВАНЕТО, ПРАВИЛНОТО ИЗПОЛЗВАНЕ И ПОДДРЪЖКАТА НА ПРОДУКТА. </a:t>
            </a:r>
            <a:r>
              <a:rPr lang="bg-BG" sz="1200" b="1" dirty="0">
                <a:solidFill>
                  <a:prstClr val="black"/>
                </a:solidFill>
                <a:latin typeface="Arial" pitchFamily="34" charset="0"/>
                <a:cs typeface="Arial" pitchFamily="34" charset="0"/>
              </a:rPr>
              <a:t>ВНИМАНИЕ! </a:t>
            </a:r>
            <a:r>
              <a:rPr lang="bg-BG" sz="1200" dirty="0">
                <a:solidFill>
                  <a:prstClr val="black"/>
                </a:solidFill>
                <a:latin typeface="Arial" pitchFamily="34" charset="0"/>
                <a:cs typeface="Arial" pitchFamily="34" charset="0"/>
              </a:rPr>
              <a:t>СХЕМИТЕ И ФИГУРИТЕ В ТАЗИ ИНСТРУКЦИЯ СА САМО ИЛЮСТРАТИВНИ И НАСОЧВАЩИ. ПРОДУКТЪТ, КОЙТО СТЕ ЗАКУПИЛИ МОЖЕ ДА СЕ РАЗЛИЧАВА ОТ ТЯХ.</a:t>
            </a:r>
            <a:endParaRPr lang="en-US" sz="1200" dirty="0">
              <a:solidFill>
                <a:prstClr val="black"/>
              </a:solidFill>
              <a:latin typeface="Arial" pitchFamily="34" charset="0"/>
              <a:cs typeface="Arial" pitchFamily="34" charset="0"/>
            </a:endParaRPr>
          </a:p>
          <a:p>
            <a:pPr algn="ctr" defTabSz="457200"/>
            <a:r>
              <a:rPr lang="en-GB" sz="1200" b="1" dirty="0">
                <a:solidFill>
                  <a:prstClr val="black"/>
                </a:solidFill>
                <a:latin typeface="Arial" panose="020B0604020202020204" pitchFamily="34" charset="0"/>
                <a:cs typeface="Arial" panose="020B0604020202020204" pitchFamily="34" charset="0"/>
              </a:rPr>
              <a:t>EN: IMPORTANT! </a:t>
            </a:r>
            <a:r>
              <a:rPr lang="en-GB" sz="1200" dirty="0">
                <a:solidFill>
                  <a:prstClr val="black"/>
                </a:solidFill>
                <a:latin typeface="Arial" panose="020B0604020202020204" pitchFamily="34" charset="0"/>
                <a:cs typeface="Arial" panose="020B0604020202020204" pitchFamily="34" charset="0"/>
              </a:rPr>
              <a:t>READ CAREFULLY AND KEEP FOR FUTURE REFERENCE!</a:t>
            </a:r>
          </a:p>
          <a:p>
            <a:pPr algn="ctr" defTabSz="457200"/>
            <a:r>
              <a:rPr lang="en-US" sz="1200" dirty="0">
                <a:solidFill>
                  <a:prstClr val="black"/>
                </a:solidFill>
                <a:latin typeface="Arial" pitchFamily="34" charset="0"/>
                <a:cs typeface="Arial" pitchFamily="34" charset="0"/>
              </a:rPr>
              <a:t>THE USER MANUAL CONTAINS IMPORTANT INFORMATION ON THE ASSEMBLY, CORRECT USE AND MAINTENANCE OF THE PRODUCT. </a:t>
            </a:r>
            <a:endParaRPr lang="bg-BG" sz="1200" dirty="0">
              <a:solidFill>
                <a:prstClr val="black"/>
              </a:solidFill>
              <a:latin typeface="Arial" pitchFamily="34" charset="0"/>
              <a:cs typeface="Arial" pitchFamily="34" charset="0"/>
            </a:endParaRPr>
          </a:p>
          <a:p>
            <a:pPr algn="ctr" defTabSz="457200"/>
            <a:r>
              <a:rPr lang="en-US" sz="1200" b="1" dirty="0">
                <a:solidFill>
                  <a:prstClr val="black"/>
                </a:solidFill>
                <a:latin typeface="Arial" panose="020B0604020202020204" pitchFamily="34" charset="0"/>
                <a:cs typeface="Arial" panose="020B0604020202020204" pitchFamily="34" charset="0"/>
              </a:rPr>
              <a:t>WARNING</a:t>
            </a:r>
            <a:r>
              <a:rPr lang="bg-BG" sz="1200" b="1"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THE SHEMES AND FIGURES IN THIS INSTRUCTIONS ARE FOR ILLUSTRATIVE PURPOSE ONLY</a:t>
            </a:r>
            <a:r>
              <a:rPr lang="bg-BG" sz="1200" dirty="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THE PRODUCT YOU HAVE BOUGHT MAY DIFFER FROM THEM</a:t>
            </a:r>
            <a:r>
              <a:rPr lang="bg-BG" sz="1200" dirty="0">
                <a:solidFill>
                  <a:prstClr val="black"/>
                </a:solidFill>
                <a:latin typeface="Arial" pitchFamily="34" charset="0"/>
                <a:cs typeface="Arial" pitchFamily="34" charset="0"/>
              </a:rPr>
              <a:t>.</a:t>
            </a:r>
            <a:endParaRPr lang="en-US" sz="1200" dirty="0">
              <a:solidFill>
                <a:prstClr val="black"/>
              </a:solidFill>
              <a:latin typeface="Arial" pitchFamily="34" charset="0"/>
              <a:cs typeface="Arial" pitchFamily="34" charset="0"/>
            </a:endParaRPr>
          </a:p>
        </p:txBody>
      </p:sp>
      <p:pic>
        <p:nvPicPr>
          <p:cNvPr id="12" name="Picture 11">
            <a:extLst>
              <a:ext uri="{FF2B5EF4-FFF2-40B4-BE49-F238E27FC236}">
                <a16:creationId xmlns:a16="http://schemas.microsoft.com/office/drawing/2014/main" id="{356D6334-0275-3BB4-0800-B7922685380C}"/>
              </a:ext>
            </a:extLst>
          </p:cNvPr>
          <p:cNvPicPr>
            <a:picLocks noChangeAspect="1"/>
          </p:cNvPicPr>
          <p:nvPr/>
        </p:nvPicPr>
        <p:blipFill>
          <a:blip r:embed="rId4"/>
          <a:stretch>
            <a:fillRect/>
          </a:stretch>
        </p:blipFill>
        <p:spPr>
          <a:xfrm>
            <a:off x="4040972" y="2530059"/>
            <a:ext cx="2426571" cy="2308323"/>
          </a:xfrm>
          <a:prstGeom prst="rect">
            <a:avLst/>
          </a:prstGeom>
        </p:spPr>
      </p:pic>
      <p:pic>
        <p:nvPicPr>
          <p:cNvPr id="4" name="图片 3">
            <a:extLst>
              <a:ext uri="{FF2B5EF4-FFF2-40B4-BE49-F238E27FC236}">
                <a16:creationId xmlns:a16="http://schemas.microsoft.com/office/drawing/2014/main" id="{CA09E21E-7683-C9C9-890D-3D2CB8384DE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463237" y="2530059"/>
            <a:ext cx="2672880" cy="23187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00800" y="8892480"/>
            <a:ext cx="360000" cy="1836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9</a:t>
            </a:r>
          </a:p>
        </p:txBody>
      </p:sp>
      <p:sp>
        <p:nvSpPr>
          <p:cNvPr id="5" name="TextBox 4">
            <a:extLst>
              <a:ext uri="{FF2B5EF4-FFF2-40B4-BE49-F238E27FC236}">
                <a16:creationId xmlns:a16="http://schemas.microsoft.com/office/drawing/2014/main" id="{75AB1D1F-2F71-10D9-AB7B-514698572059}"/>
              </a:ext>
            </a:extLst>
          </p:cNvPr>
          <p:cNvSpPr txBox="1"/>
          <p:nvPr/>
        </p:nvSpPr>
        <p:spPr>
          <a:xfrm>
            <a:off x="189000" y="107800"/>
            <a:ext cx="6480000" cy="2169825"/>
          </a:xfrm>
          <a:prstGeom prst="rect">
            <a:avLst/>
          </a:prstGeom>
          <a:noFill/>
        </p:spPr>
        <p:txBody>
          <a:bodyPr wrap="square" rtlCol="0">
            <a:spAutoFit/>
          </a:bodyPr>
          <a:lstStyle/>
          <a:p>
            <a:pPr algn="just"/>
            <a:r>
              <a:rPr lang="en-GB" sz="900" dirty="0">
                <a:latin typeface="Arial" pitchFamily="34" charset="0"/>
                <a:cs typeface="Arial" pitchFamily="34" charset="0"/>
              </a:rPr>
              <a:t>7.</a:t>
            </a:r>
            <a:r>
              <a:rPr lang="bg-BG" sz="900" dirty="0">
                <a:latin typeface="Arial" pitchFamily="34" charset="0"/>
                <a:cs typeface="Arial" pitchFamily="34" charset="0"/>
              </a:rPr>
              <a:t>Когато не се използва акумулаторния мотор, трябва всички електрически източници да са изключени. Всички превключватели трябва да са в нулево положение или в позиция “</a:t>
            </a:r>
            <a:r>
              <a:rPr lang="en-US" sz="900" dirty="0">
                <a:latin typeface="Arial" pitchFamily="34" charset="0"/>
                <a:cs typeface="Arial" pitchFamily="34" charset="0"/>
              </a:rPr>
              <a:t>stop”</a:t>
            </a:r>
            <a:r>
              <a:rPr lang="bg-BG" sz="900" dirty="0">
                <a:latin typeface="Arial" pitchFamily="34" charset="0"/>
                <a:cs typeface="Arial" pitchFamily="34" charset="0"/>
              </a:rPr>
              <a:t>. Разкачете и буксите на кабелите на батерията.</a:t>
            </a:r>
          </a:p>
          <a:p>
            <a:pPr algn="just"/>
            <a:r>
              <a:rPr lang="en-GB" sz="900" dirty="0">
                <a:latin typeface="Arial" pitchFamily="34" charset="0"/>
                <a:cs typeface="Arial" pitchFamily="34" charset="0"/>
              </a:rPr>
              <a:t>8.</a:t>
            </a:r>
            <a:r>
              <a:rPr lang="bg-BG" sz="900" dirty="0">
                <a:latin typeface="Arial" pitchFamily="34" charset="0"/>
                <a:cs typeface="Arial" pitchFamily="34" charset="0"/>
              </a:rPr>
              <a:t>Ако няма да се използва продукта за дълго време, трябва да заредите батерията напълно, преди да го приберете. А за да поддържате по-дълъг живот на батерията, трябва да я зареждате на всеки три месеца.</a:t>
            </a:r>
            <a:endParaRPr lang="en-GB" sz="900" dirty="0">
              <a:latin typeface="Arial" pitchFamily="34" charset="0"/>
              <a:cs typeface="Arial" pitchFamily="34" charset="0"/>
            </a:endParaRPr>
          </a:p>
          <a:p>
            <a:pPr algn="just"/>
            <a:r>
              <a:rPr lang="en-GB" sz="900" dirty="0">
                <a:latin typeface="Arial" pitchFamily="34" charset="0"/>
                <a:cs typeface="Arial" pitchFamily="34" charset="0"/>
              </a:rPr>
              <a:t>9.</a:t>
            </a:r>
            <a:r>
              <a:rPr lang="bg-BG" sz="900" dirty="0">
                <a:latin typeface="Arial" pitchFamily="34" charset="0"/>
                <a:cs typeface="Arial" pitchFamily="34" charset="0"/>
              </a:rPr>
              <a:t>Преди да приберете играчката за съхранение трябва да: поставите бутона за захранване в положение </a:t>
            </a:r>
            <a:r>
              <a:rPr lang="en-US" sz="900" dirty="0">
                <a:latin typeface="Arial" pitchFamily="34" charset="0"/>
                <a:cs typeface="Arial" pitchFamily="34" charset="0"/>
              </a:rPr>
              <a:t>OFF</a:t>
            </a:r>
            <a:r>
              <a:rPr lang="bg-BG" sz="900" dirty="0">
                <a:latin typeface="Arial" pitchFamily="34" charset="0"/>
                <a:cs typeface="Arial" pitchFamily="34" charset="0"/>
              </a:rPr>
              <a:t>/ изключен, да извадите кабелите от всички букси и да извадите акумулаторната батерия. Съхранявайте я на подходящо място (сухо, хладно и проветриво помещение). Не позволявайте на деца да играят в близост до батерията.</a:t>
            </a:r>
          </a:p>
          <a:p>
            <a:pPr algn="just"/>
            <a:r>
              <a:rPr lang="en-GB" sz="900" b="1" dirty="0">
                <a:latin typeface="Arial" pitchFamily="34" charset="0"/>
                <a:cs typeface="Arial" pitchFamily="34" charset="0"/>
              </a:rPr>
              <a:t>10.</a:t>
            </a:r>
            <a:r>
              <a:rPr lang="bg-BG" sz="900" b="1" dirty="0">
                <a:latin typeface="Arial" pitchFamily="34" charset="0"/>
                <a:cs typeface="Arial" pitchFamily="34" charset="0"/>
              </a:rPr>
              <a:t>ВАЖНО! </a:t>
            </a:r>
            <a:r>
              <a:rPr lang="bg-BG" sz="900" dirty="0">
                <a:latin typeface="Arial" pitchFamily="34" charset="0"/>
                <a:cs typeface="Arial" pitchFamily="34" charset="0"/>
              </a:rPr>
              <a:t>НЕ ПРАВЕТЕ ПРОМЕНИ ПО КОРПУСА НА АКУМУЛАТОРНИЯ МОТОР И ОСНОВНИТЕ МУ ЧАСТИ, А СЪЩО И ПО ЕЛЕКТРИЧЕСКАТА ИНСТАЛАЦИЯ!  Това може да доведе до неизправности по моторчето, неправилен начин на работа и до риск от нараняване на Вашето дете. Поддръжките на тези части трябва да се правят от вещо лице – оторизиран сервиз или вносител.</a:t>
            </a:r>
          </a:p>
          <a:p>
            <a:pPr algn="just"/>
            <a:r>
              <a:rPr lang="en-GB" sz="900" dirty="0">
                <a:latin typeface="Arial" pitchFamily="34" charset="0"/>
                <a:cs typeface="Arial" pitchFamily="34" charset="0"/>
              </a:rPr>
              <a:t>11.</a:t>
            </a:r>
            <a:r>
              <a:rPr lang="bg-BG" sz="900" dirty="0">
                <a:latin typeface="Arial" pitchFamily="34" charset="0"/>
                <a:cs typeface="Arial" pitchFamily="34" charset="0"/>
              </a:rPr>
              <a:t>Не презареждайте непрезаредими батерии, не смесвайте стари с нови или различни видове батерии. Внимавайте за поляритета при поставяне на батериите.</a:t>
            </a:r>
            <a:endParaRPr lang="en-US" sz="900" dirty="0">
              <a:latin typeface="Arial" pitchFamily="34" charset="0"/>
              <a:cs typeface="Arial" pitchFamily="34" charset="0"/>
            </a:endParaRPr>
          </a:p>
        </p:txBody>
      </p:sp>
      <p:sp>
        <p:nvSpPr>
          <p:cNvPr id="6" name="TextBox 5">
            <a:extLst>
              <a:ext uri="{FF2B5EF4-FFF2-40B4-BE49-F238E27FC236}">
                <a16:creationId xmlns:a16="http://schemas.microsoft.com/office/drawing/2014/main" id="{E4546538-1A4C-9D51-ABD0-437BF7E286FD}"/>
              </a:ext>
            </a:extLst>
          </p:cNvPr>
          <p:cNvSpPr txBox="1"/>
          <p:nvPr/>
        </p:nvSpPr>
        <p:spPr>
          <a:xfrm>
            <a:off x="189000" y="2246556"/>
            <a:ext cx="6480000" cy="180000"/>
          </a:xfrm>
          <a:prstGeom prst="rect">
            <a:avLst/>
          </a:prstGeom>
          <a:solidFill>
            <a:schemeClr val="tx1">
              <a:lumMod val="65000"/>
              <a:lumOff val="35000"/>
            </a:schemeClr>
          </a:solidFill>
        </p:spPr>
        <p:txBody>
          <a:bodyPr wrap="square" rtlCol="0" anchor="ctr">
            <a:spAutoFit/>
          </a:bodyPr>
          <a:lstStyle/>
          <a:p>
            <a:r>
              <a:rPr lang="bg-BG" sz="1000" b="1" dirty="0">
                <a:solidFill>
                  <a:schemeClr val="bg1"/>
                </a:solidFill>
                <a:latin typeface="Arial" pitchFamily="34" charset="0"/>
                <a:cs typeface="Arial" pitchFamily="34" charset="0"/>
              </a:rPr>
              <a:t>НАРЪЧНИК ЗА ОТСТРАНЯВАНЕ НА НЕИЗПРАВНОСТИ</a:t>
            </a:r>
          </a:p>
        </p:txBody>
      </p:sp>
      <p:sp>
        <p:nvSpPr>
          <p:cNvPr id="7" name="TextBox 6">
            <a:extLst>
              <a:ext uri="{FF2B5EF4-FFF2-40B4-BE49-F238E27FC236}">
                <a16:creationId xmlns:a16="http://schemas.microsoft.com/office/drawing/2014/main" id="{15FEC611-672B-A7B2-895F-E6EAA2F60A30}"/>
              </a:ext>
            </a:extLst>
          </p:cNvPr>
          <p:cNvSpPr txBox="1"/>
          <p:nvPr/>
        </p:nvSpPr>
        <p:spPr>
          <a:xfrm>
            <a:off x="189000" y="2423949"/>
            <a:ext cx="6480000" cy="4464000"/>
          </a:xfrm>
          <a:prstGeom prst="rect">
            <a:avLst/>
          </a:prstGeom>
          <a:noFill/>
        </p:spPr>
        <p:txBody>
          <a:bodyPr wrap="square" rtlCol="0">
            <a:spAutoFit/>
          </a:bodyPr>
          <a:lstStyle/>
          <a:p>
            <a:pPr algn="just">
              <a:buFont typeface="Wingdings" pitchFamily="2" charset="2"/>
              <a:buChar char="v"/>
            </a:pPr>
            <a:r>
              <a:rPr lang="en-GB" sz="900" b="1" dirty="0">
                <a:latin typeface="Arial" pitchFamily="34" charset="0"/>
                <a:cs typeface="Arial" pitchFamily="34" charset="0"/>
              </a:rPr>
              <a:t> </a:t>
            </a:r>
            <a:r>
              <a:rPr lang="bg-BG" sz="900" b="1" dirty="0">
                <a:latin typeface="Arial" pitchFamily="34" charset="0"/>
                <a:cs typeface="Arial" pitchFamily="34" charset="0"/>
              </a:rPr>
              <a:t>Проблем 1: Моторчето не се движи:</a:t>
            </a:r>
          </a:p>
          <a:p>
            <a:pPr lvl="0" algn="just">
              <a:buFont typeface="Arial" pitchFamily="34" charset="0"/>
              <a:buChar char="•"/>
            </a:pPr>
            <a:r>
              <a:rPr lang="bg-BG" sz="900" b="1" dirty="0">
                <a:latin typeface="Arial" pitchFamily="34" charset="0"/>
                <a:cs typeface="Arial" pitchFamily="34" charset="0"/>
              </a:rPr>
              <a:t>Причина 1: Батерията няма заряд: </a:t>
            </a:r>
            <a:r>
              <a:rPr lang="bg-BG" sz="900" dirty="0">
                <a:latin typeface="Arial" pitchFamily="34" charset="0"/>
                <a:cs typeface="Arial" pitchFamily="34" charset="0"/>
              </a:rPr>
              <a:t>Всеки път след използването на моторчето, презареждайте батерията за посоченото време в тази инструкция. Батерията трябва да се зарежда поне един път в месеца. Зареждайте за 8 - 10 часа, но не повече от 12 часа. Преди първата употреба, заредете за 12 часа акумулаторното моторче.</a:t>
            </a:r>
            <a:endParaRPr lang="en-GB" sz="900" dirty="0">
              <a:latin typeface="Arial" pitchFamily="34" charset="0"/>
              <a:cs typeface="Arial" pitchFamily="34" charset="0"/>
            </a:endParaRPr>
          </a:p>
          <a:p>
            <a:pPr lvl="0" algn="just">
              <a:buFont typeface="Arial" pitchFamily="34" charset="0"/>
              <a:buChar char="•"/>
            </a:pPr>
            <a:r>
              <a:rPr lang="bg-BG" sz="900" b="1" dirty="0">
                <a:latin typeface="Arial" pitchFamily="34" charset="0"/>
                <a:cs typeface="Arial" pitchFamily="34" charset="0"/>
              </a:rPr>
              <a:t>Причина 2: При претоварване или неправилна употреба на моторчето, бушонът ще се изключи автоматично:</a:t>
            </a:r>
            <a:r>
              <a:rPr lang="en-GB" sz="900" b="1" dirty="0">
                <a:latin typeface="Arial" pitchFamily="34" charset="0"/>
                <a:cs typeface="Arial" pitchFamily="34" charset="0"/>
              </a:rPr>
              <a:t> </a:t>
            </a:r>
            <a:r>
              <a:rPr lang="bg-BG" sz="900" dirty="0">
                <a:latin typeface="Arial" pitchFamily="34" charset="0"/>
                <a:cs typeface="Arial" pitchFamily="34" charset="0"/>
              </a:rPr>
              <a:t>Ако настъпи такава ситуация, изчакайте около няколко минути, без да използвате продукта</a:t>
            </a:r>
            <a:r>
              <a:rPr lang="en-US" sz="900" dirty="0">
                <a:latin typeface="Arial" pitchFamily="34" charset="0"/>
                <a:cs typeface="Arial" pitchFamily="34" charset="0"/>
              </a:rPr>
              <a:t>.</a:t>
            </a:r>
            <a:r>
              <a:rPr lang="bg-BG" sz="900" dirty="0">
                <a:latin typeface="Arial" pitchFamily="34" charset="0"/>
                <a:cs typeface="Arial" pitchFamily="34" charset="0"/>
              </a:rPr>
              <a:t> Бушонът ще се включи автоматично отново. </a:t>
            </a:r>
            <a:endParaRPr lang="en-GB" sz="900" dirty="0">
              <a:latin typeface="Arial" pitchFamily="34" charset="0"/>
              <a:cs typeface="Arial" pitchFamily="34" charset="0"/>
            </a:endParaRPr>
          </a:p>
          <a:p>
            <a:pPr lvl="0" algn="just">
              <a:buFont typeface="Arial" pitchFamily="34" charset="0"/>
              <a:buChar char="•"/>
            </a:pPr>
            <a:r>
              <a:rPr lang="bg-BG" sz="900" b="1" dirty="0">
                <a:latin typeface="Arial" pitchFamily="34" charset="0"/>
                <a:cs typeface="Arial" pitchFamily="34" charset="0"/>
              </a:rPr>
              <a:t>Причина 3: Кабелът на батерията е паднал:</a:t>
            </a:r>
            <a:r>
              <a:rPr lang="en-GB" sz="900" b="1" dirty="0">
                <a:latin typeface="Arial" pitchFamily="34" charset="0"/>
                <a:cs typeface="Arial" pitchFamily="34" charset="0"/>
              </a:rPr>
              <a:t> </a:t>
            </a:r>
            <a:r>
              <a:rPr lang="bg-BG" sz="900" dirty="0">
                <a:latin typeface="Arial" pitchFamily="34" charset="0"/>
                <a:cs typeface="Arial" pitchFamily="34" charset="0"/>
              </a:rPr>
              <a:t>Свържете го наново.</a:t>
            </a:r>
            <a:endParaRPr lang="bg-BG" sz="900" b="1" dirty="0">
              <a:latin typeface="Arial" pitchFamily="34" charset="0"/>
              <a:cs typeface="Arial" pitchFamily="34" charset="0"/>
            </a:endParaRPr>
          </a:p>
          <a:p>
            <a:pPr algn="just">
              <a:buFont typeface="Arial" pitchFamily="34" charset="0"/>
              <a:buChar char="•"/>
            </a:pPr>
            <a:r>
              <a:rPr lang="bg-BG" sz="900" b="1" dirty="0">
                <a:latin typeface="Arial" pitchFamily="34" charset="0"/>
                <a:cs typeface="Arial" pitchFamily="34" charset="0"/>
              </a:rPr>
              <a:t>Причина 4: Батерията е повредена: </a:t>
            </a:r>
            <a:r>
              <a:rPr lang="bg-BG" sz="900" dirty="0">
                <a:latin typeface="Arial" pitchFamily="34" charset="0"/>
                <a:cs typeface="Arial" pitchFamily="34" charset="0"/>
              </a:rPr>
              <a:t>Свържете се с търговския обект, от който сте закупили продукта за консултация.</a:t>
            </a:r>
          </a:p>
          <a:p>
            <a:pPr algn="just">
              <a:buFont typeface="Arial" pitchFamily="34" charset="0"/>
              <a:buChar char="•"/>
            </a:pPr>
            <a:r>
              <a:rPr lang="bg-BG" sz="900" b="1" dirty="0">
                <a:latin typeface="Arial" pitchFamily="34" charset="0"/>
                <a:cs typeface="Arial" pitchFamily="34" charset="0"/>
              </a:rPr>
              <a:t>Причина 5: Кабелите на електрическата верига са прекъснати или повредени:</a:t>
            </a:r>
          </a:p>
          <a:p>
            <a:pPr algn="just"/>
            <a:r>
              <a:rPr lang="bg-BG" sz="900" dirty="0">
                <a:latin typeface="Arial" pitchFamily="34" charset="0"/>
                <a:cs typeface="Arial" pitchFamily="34" charset="0"/>
              </a:rPr>
              <a:t>За да се извърши поправка, свържете се търговския обект, от който сте закупили продукта, вносителя или производителя.</a:t>
            </a:r>
          </a:p>
          <a:p>
            <a:pPr algn="just">
              <a:buFont typeface="Arial" pitchFamily="34" charset="0"/>
              <a:buChar char="•"/>
            </a:pPr>
            <a:r>
              <a:rPr lang="bg-BG" sz="900" b="1" dirty="0">
                <a:latin typeface="Arial" pitchFamily="34" charset="0"/>
                <a:cs typeface="Arial" pitchFamily="34" charset="0"/>
              </a:rPr>
              <a:t>Причина 6: Задвижващият мотор при редуктора е повреден: </a:t>
            </a:r>
          </a:p>
          <a:p>
            <a:pPr algn="just"/>
            <a:r>
              <a:rPr lang="bg-BG" sz="900" dirty="0">
                <a:latin typeface="Arial" pitchFamily="34" charset="0"/>
                <a:cs typeface="Arial" pitchFamily="34" charset="0"/>
              </a:rPr>
              <a:t>Продуктът трябва да се прегледа и поправи от професионалист. Свържете с търговския обект, от който сте закупили продукта, вносителя или производителя.</a:t>
            </a:r>
          </a:p>
          <a:p>
            <a:pPr algn="just">
              <a:buFont typeface="Wingdings" pitchFamily="2" charset="2"/>
              <a:buChar char="v"/>
            </a:pPr>
            <a:r>
              <a:rPr lang="bg-BG" sz="900" b="1" dirty="0">
                <a:latin typeface="Arial" pitchFamily="34" charset="0"/>
                <a:cs typeface="Arial" pitchFamily="34" charset="0"/>
              </a:rPr>
              <a:t> Проблем 2: Батерията не може да се зарежда</a:t>
            </a:r>
          </a:p>
          <a:p>
            <a:pPr lvl="0" algn="just">
              <a:buFont typeface="Arial" pitchFamily="34" charset="0"/>
              <a:buChar char="•"/>
            </a:pPr>
            <a:r>
              <a:rPr lang="bg-BG" sz="900" b="1" dirty="0">
                <a:latin typeface="Arial" pitchFamily="34" charset="0"/>
                <a:cs typeface="Arial" pitchFamily="34" charset="0"/>
              </a:rPr>
              <a:t>Причина 1: Буксата на батерията се е разхлабила: </a:t>
            </a:r>
            <a:r>
              <a:rPr lang="bg-BG" sz="900" dirty="0">
                <a:latin typeface="Arial" pitchFamily="34" charset="0"/>
                <a:cs typeface="Arial" pitchFamily="34" charset="0"/>
              </a:rPr>
              <a:t>Уверете се, че кабелите на електрическата верига са свързани с клемата на батерията.</a:t>
            </a:r>
          </a:p>
          <a:p>
            <a:pPr algn="just">
              <a:buFont typeface="Arial" pitchFamily="34" charset="0"/>
              <a:buChar char="•"/>
            </a:pPr>
            <a:r>
              <a:rPr lang="bg-BG" sz="900" b="1" dirty="0">
                <a:latin typeface="Arial" pitchFamily="34" charset="0"/>
                <a:cs typeface="Arial" pitchFamily="34" charset="0"/>
              </a:rPr>
              <a:t>Причина 2: Зарядното не се поставя в правилна позиция: </a:t>
            </a:r>
            <a:r>
              <a:rPr lang="bg-BG" sz="900" dirty="0">
                <a:latin typeface="Arial" pitchFamily="34" charset="0"/>
                <a:cs typeface="Arial" pitchFamily="34" charset="0"/>
              </a:rPr>
              <a:t>Уверете се, че зарядното е включено към буксата за зареждане на акумулаторния мотор.</a:t>
            </a:r>
          </a:p>
          <a:p>
            <a:pPr algn="just">
              <a:buFont typeface="Arial" pitchFamily="34" charset="0"/>
              <a:buChar char="•"/>
            </a:pPr>
            <a:r>
              <a:rPr lang="bg-BG" sz="900" b="1" dirty="0">
                <a:latin typeface="Arial" pitchFamily="34" charset="0"/>
                <a:cs typeface="Arial" pitchFamily="34" charset="0"/>
              </a:rPr>
              <a:t>Причина 3: Зарядното е повредено: </a:t>
            </a:r>
            <a:r>
              <a:rPr lang="bg-BG" sz="900" dirty="0">
                <a:latin typeface="Arial" pitchFamily="34" charset="0"/>
                <a:cs typeface="Arial" pitchFamily="34" charset="0"/>
              </a:rPr>
              <a:t>Свържете се с търговския обект, от който сте закупили продукта.</a:t>
            </a:r>
          </a:p>
          <a:p>
            <a:pPr algn="just">
              <a:buFont typeface="Arial" pitchFamily="34" charset="0"/>
              <a:buChar char="•"/>
            </a:pPr>
            <a:r>
              <a:rPr lang="ru-RU" sz="900" b="1" dirty="0">
                <a:latin typeface="Arial" pitchFamily="34" charset="0"/>
                <a:cs typeface="Arial" pitchFamily="34" charset="0"/>
              </a:rPr>
              <a:t>Причина 4: Повърхността, по която се използва, не е равна: </a:t>
            </a:r>
            <a:r>
              <a:rPr lang="ru-RU" sz="900" dirty="0">
                <a:latin typeface="Arial" pitchFamily="34" charset="0"/>
                <a:cs typeface="Arial" pitchFamily="34" charset="0"/>
              </a:rPr>
              <a:t>Използвайте продукта само по равни повърхности.</a:t>
            </a:r>
          </a:p>
          <a:p>
            <a:pPr algn="just">
              <a:buFont typeface="Wingdings" pitchFamily="2" charset="2"/>
              <a:buChar char="v"/>
            </a:pPr>
            <a:r>
              <a:rPr lang="ru-RU" sz="900" b="1" dirty="0">
                <a:latin typeface="Arial" pitchFamily="34" charset="0"/>
                <a:cs typeface="Arial" pitchFamily="34" charset="0"/>
              </a:rPr>
              <a:t>Проблем 3: Висок шум се издава от редуктора.</a:t>
            </a:r>
          </a:p>
          <a:p>
            <a:pPr algn="just">
              <a:buFont typeface="Arial" pitchFamily="34" charset="0"/>
              <a:buChar char="•"/>
            </a:pPr>
            <a:r>
              <a:rPr lang="ru-RU" sz="900" b="1" dirty="0">
                <a:latin typeface="Arial" pitchFamily="34" charset="0"/>
                <a:cs typeface="Arial" pitchFamily="34" charset="0"/>
              </a:rPr>
              <a:t>Причина: Редукторът е поврден</a:t>
            </a:r>
            <a:r>
              <a:rPr lang="ru-RU" sz="900" dirty="0">
                <a:latin typeface="Arial" pitchFamily="34" charset="0"/>
                <a:cs typeface="Arial" pitchFamily="34" charset="0"/>
              </a:rPr>
              <a:t>: Свържете се с търговския обект, от което сте закупили продукта или вносителя.</a:t>
            </a:r>
          </a:p>
          <a:p>
            <a:pPr algn="just">
              <a:buFont typeface="Wingdings" pitchFamily="2" charset="2"/>
              <a:buChar char="v"/>
            </a:pPr>
            <a:r>
              <a:rPr lang="ru-RU" sz="900" b="1" dirty="0">
                <a:latin typeface="Arial" pitchFamily="34" charset="0"/>
                <a:cs typeface="Arial" pitchFamily="34" charset="0"/>
              </a:rPr>
              <a:t>Проблем 4:  При каране на моторчето няма звук или светлина.</a:t>
            </a:r>
          </a:p>
          <a:p>
            <a:pPr algn="just">
              <a:buFont typeface="Arial" pitchFamily="34" charset="0"/>
              <a:buChar char="•"/>
            </a:pPr>
            <a:r>
              <a:rPr lang="ru-RU" sz="900" b="1" dirty="0">
                <a:latin typeface="Arial" pitchFamily="34" charset="0"/>
                <a:cs typeface="Arial" pitchFamily="34" charset="0"/>
              </a:rPr>
              <a:t>Причина: Кабелът на музикалния плейър се е извадил</a:t>
            </a:r>
            <a:r>
              <a:rPr lang="ru-RU" sz="900" dirty="0">
                <a:latin typeface="Arial" pitchFamily="34" charset="0"/>
                <a:cs typeface="Arial" pitchFamily="34" charset="0"/>
              </a:rPr>
              <a:t>: Свържете го наново.</a:t>
            </a:r>
          </a:p>
          <a:p>
            <a:pPr algn="just">
              <a:buFont typeface="Wingdings" pitchFamily="2" charset="2"/>
              <a:buChar char="v"/>
            </a:pPr>
            <a:r>
              <a:rPr lang="ru-RU" sz="900" b="1" dirty="0">
                <a:latin typeface="Arial" pitchFamily="34" charset="0"/>
                <a:cs typeface="Arial" pitchFamily="34" charset="0"/>
              </a:rPr>
              <a:t>Проблем 5: Редуктора работи, но моторчето не се движи.</a:t>
            </a:r>
          </a:p>
          <a:p>
            <a:pPr algn="just">
              <a:buFont typeface="Arial" pitchFamily="34" charset="0"/>
              <a:buChar char="•"/>
            </a:pPr>
            <a:r>
              <a:rPr lang="ru-RU" sz="900" b="1" dirty="0">
                <a:latin typeface="Arial" pitchFamily="34" charset="0"/>
                <a:cs typeface="Arial" pitchFamily="34" charset="0"/>
              </a:rPr>
              <a:t>Причина: Редуктора е отхлабен</a:t>
            </a:r>
            <a:r>
              <a:rPr lang="ru-RU" sz="900" dirty="0">
                <a:latin typeface="Arial" pitchFamily="34" charset="0"/>
                <a:cs typeface="Arial" pitchFamily="34" charset="0"/>
              </a:rPr>
              <a:t>:Извадете редуктора и затегнете винтовете.</a:t>
            </a:r>
          </a:p>
          <a:p>
            <a:pPr algn="just">
              <a:buFont typeface="Wingdings" pitchFamily="2" charset="2"/>
              <a:buChar char="v"/>
            </a:pPr>
            <a:r>
              <a:rPr lang="ru-RU" sz="900" b="1" dirty="0">
                <a:latin typeface="Arial" pitchFamily="34" charset="0"/>
                <a:cs typeface="Arial" pitchFamily="34" charset="0"/>
              </a:rPr>
              <a:t>Проблем 6: Моторчето не може да се спре от движение.</a:t>
            </a:r>
          </a:p>
          <a:p>
            <a:pPr algn="just">
              <a:buFont typeface="Arial" pitchFamily="34" charset="0"/>
              <a:buChar char="•"/>
            </a:pPr>
            <a:r>
              <a:rPr lang="ru-RU" sz="900" b="1" dirty="0">
                <a:latin typeface="Arial" pitchFamily="34" charset="0"/>
                <a:cs typeface="Arial" pitchFamily="34" charset="0"/>
              </a:rPr>
              <a:t>Причина: Бутона за педала е заседнал</a:t>
            </a:r>
            <a:r>
              <a:rPr lang="ru-RU" sz="900" dirty="0">
                <a:latin typeface="Arial" pitchFamily="34" charset="0"/>
                <a:cs typeface="Arial" pitchFamily="34" charset="0"/>
              </a:rPr>
              <a:t>: Внимателно </a:t>
            </a:r>
            <a:r>
              <a:rPr lang="bg-BG" sz="900" dirty="0">
                <a:latin typeface="Arial" pitchFamily="34" charset="0"/>
                <a:cs typeface="Arial" pitchFamily="34" charset="0"/>
              </a:rPr>
              <a:t>повдигнете бутона до правилната му позиция. Ако не се справяте, свържете се с търговския обект, от който сте закупили продукта.</a:t>
            </a:r>
            <a:endParaRPr lang="ru-RU" sz="900" dirty="0">
              <a:latin typeface="Arial" pitchFamily="34" charset="0"/>
              <a:cs typeface="Arial" pitchFamily="34" charset="0"/>
            </a:endParaRPr>
          </a:p>
        </p:txBody>
      </p:sp>
      <p:sp>
        <p:nvSpPr>
          <p:cNvPr id="8" name="TextBox 7">
            <a:extLst>
              <a:ext uri="{FF2B5EF4-FFF2-40B4-BE49-F238E27FC236}">
                <a16:creationId xmlns:a16="http://schemas.microsoft.com/office/drawing/2014/main" id="{F89DEAD0-7A4F-B83D-292B-1476913032B0}"/>
              </a:ext>
            </a:extLst>
          </p:cNvPr>
          <p:cNvSpPr txBox="1"/>
          <p:nvPr/>
        </p:nvSpPr>
        <p:spPr>
          <a:xfrm>
            <a:off x="189000" y="6912408"/>
            <a:ext cx="6480000" cy="180000"/>
          </a:xfrm>
          <a:prstGeom prst="rect">
            <a:avLst/>
          </a:prstGeom>
          <a:solidFill>
            <a:schemeClr val="tx1">
              <a:lumMod val="65000"/>
              <a:lumOff val="35000"/>
            </a:schemeClr>
          </a:solidFill>
        </p:spPr>
        <p:txBody>
          <a:bodyPr wrap="square" rtlCol="0" anchor="ctr">
            <a:spAutoFit/>
          </a:bodyPr>
          <a:lstStyle/>
          <a:p>
            <a:pPr algn="just"/>
            <a:r>
              <a:rPr lang="bg-BG" sz="1000" b="1" dirty="0">
                <a:solidFill>
                  <a:schemeClr val="bg1"/>
                </a:solidFill>
                <a:latin typeface="Arial" pitchFamily="34" charset="0"/>
                <a:cs typeface="Arial" pitchFamily="34" charset="0"/>
              </a:rPr>
              <a:t>УСЛОВИЯ ЗА ТЪРГОВСКА ГАРАНЦИЯ</a:t>
            </a:r>
            <a:endParaRPr lang="en-US" sz="1000" dirty="0">
              <a:solidFill>
                <a:schemeClr val="bg1"/>
              </a:solidFill>
              <a:latin typeface="Arial" pitchFamily="34" charset="0"/>
              <a:cs typeface="Arial" pitchFamily="34" charset="0"/>
            </a:endParaRPr>
          </a:p>
        </p:txBody>
      </p:sp>
      <p:sp>
        <p:nvSpPr>
          <p:cNvPr id="10" name="TextBox 9">
            <a:extLst>
              <a:ext uri="{FF2B5EF4-FFF2-40B4-BE49-F238E27FC236}">
                <a16:creationId xmlns:a16="http://schemas.microsoft.com/office/drawing/2014/main" id="{B14E0EE4-F8DC-55D3-0970-FC84B823C7E9}"/>
              </a:ext>
            </a:extLst>
          </p:cNvPr>
          <p:cNvSpPr txBox="1"/>
          <p:nvPr/>
        </p:nvSpPr>
        <p:spPr>
          <a:xfrm>
            <a:off x="189000" y="7092408"/>
            <a:ext cx="6480000" cy="1872000"/>
          </a:xfrm>
          <a:prstGeom prst="rect">
            <a:avLst/>
          </a:prstGeom>
          <a:noFill/>
        </p:spPr>
        <p:txBody>
          <a:bodyPr wrap="square" rtlCol="0">
            <a:noAutofit/>
          </a:bodyPr>
          <a:lstStyle/>
          <a:p>
            <a:pPr lvl="0" algn="just"/>
            <a:r>
              <a:rPr lang="en-GB" sz="900" b="1" dirty="0">
                <a:latin typeface="Arial" pitchFamily="34" charset="0"/>
                <a:cs typeface="Arial" pitchFamily="34" charset="0"/>
              </a:rPr>
              <a:t>I. </a:t>
            </a:r>
            <a:r>
              <a:rPr lang="bg-BG" sz="900" b="1" dirty="0">
                <a:latin typeface="Arial" pitchFamily="34" charset="0"/>
                <a:cs typeface="Arial" pitchFamily="34" charset="0"/>
              </a:rPr>
              <a:t>ГАРАНЦИЯТА ОТПАДА И РЕКЛАМАЦИЯТА НЕ СЕ ОБСЛУЖВА БЕЗПЛАТНО КОГАТО:</a:t>
            </a:r>
            <a:endParaRPr lang="bg-BG" sz="900" dirty="0">
              <a:latin typeface="Arial" pitchFamily="34" charset="0"/>
              <a:cs typeface="Arial" pitchFamily="34" charset="0"/>
            </a:endParaRPr>
          </a:p>
          <a:p>
            <a:pPr lvl="0" algn="just">
              <a:buFont typeface="Arial" pitchFamily="34" charset="0"/>
              <a:buChar char="•"/>
            </a:pPr>
            <a:r>
              <a:rPr lang="bg-BG" sz="900" dirty="0">
                <a:latin typeface="Arial" pitchFamily="34" charset="0"/>
                <a:cs typeface="Arial" pitchFamily="34" charset="0"/>
              </a:rPr>
              <a:t>НЕ СТЕ ЗАПАЗИЛИ КАСОВАТА БЕЛЕЖКА И/ИЛИ ФАКТУРАТА.</a:t>
            </a:r>
          </a:p>
          <a:p>
            <a:pPr lvl="0" algn="just">
              <a:buFont typeface="Arial" pitchFamily="34" charset="0"/>
              <a:buChar char="•"/>
            </a:pPr>
            <a:r>
              <a:rPr lang="bg-BG" sz="900" b="1" dirty="0">
                <a:latin typeface="Arial" pitchFamily="34" charset="0"/>
                <a:cs typeface="Arial" pitchFamily="34" charset="0"/>
              </a:rPr>
              <a:t>НЕ СА СПАЗЕНИ УКАЗАНИЯТА ОТ ИНСТРУКЦИИТЕ ЗА СГЛОБЯВАНЕ, МОНТАЖ И ПРОФИЛАКТИКА.</a:t>
            </a:r>
          </a:p>
          <a:p>
            <a:pPr lvl="0" algn="just">
              <a:buFont typeface="Arial" pitchFamily="34" charset="0"/>
              <a:buChar char="•"/>
            </a:pPr>
            <a:r>
              <a:rPr lang="bg-BG" sz="900" b="1" dirty="0">
                <a:latin typeface="Arial" pitchFamily="34" charset="0"/>
                <a:cs typeface="Arial" pitchFamily="34" charset="0"/>
              </a:rPr>
              <a:t>НЕ СА СПАЗЕНИ УКАЗАНИЯТА ОТ РЪКОВОДСТВОТО ОТНОСНО ПОДДРЪЖКАТА И ПРАВИЛНАТА УПОТРЕБА. ТАКИВА ПРИМЕРИ ЗА ИГРАЧКИ С АКУМУЛАТОРНА БАТЕРИЯ СА: </a:t>
            </a:r>
            <a:r>
              <a:rPr lang="bg-BG" sz="900" dirty="0">
                <a:latin typeface="Arial" pitchFamily="34" charset="0"/>
                <a:cs typeface="Arial" pitchFamily="34" charset="0"/>
              </a:rPr>
              <a:t>ЗАПУШВАНЕ НА ИЗВОДИТ</a:t>
            </a:r>
            <a:r>
              <a:rPr lang="en-GB" sz="900" dirty="0">
                <a:latin typeface="Arial" pitchFamily="34" charset="0"/>
                <a:cs typeface="Arial" pitchFamily="34" charset="0"/>
              </a:rPr>
              <a:t>E</a:t>
            </a:r>
            <a:r>
              <a:rPr lang="bg-BG" sz="900" dirty="0">
                <a:latin typeface="Arial" pitchFamily="34" charset="0"/>
                <a:cs typeface="Arial" pitchFamily="34" charset="0"/>
              </a:rPr>
              <a:t> ПО МУЗИКАЛНИЯ ПАНЕЛ С КИБРИТЕНИ КЛЕЧКИ, ХАРТИЯ ИЛИ ДРУГИ МАТЕРИАЛИ; КАРАНЕ В КАЛНИ УЧАСТЪЦИ, ЗАБЛАТЕНИ ЗОНИ, ПЯСЪК; ДИРЕКТНО ОБЛИВАНЕ НА ПРОДУКТА С ВОДА С ЦЕЛ ПОЧИСТВАНЕ; СТОКАТА Е НЕПРАВИЛНО ИЛИ ЧАСТИЧНО СГЛОБЕНА.</a:t>
            </a:r>
          </a:p>
          <a:p>
            <a:pPr lvl="0" algn="just">
              <a:buFont typeface="Arial" pitchFamily="34" charset="0"/>
              <a:buChar char="•"/>
            </a:pPr>
            <a:r>
              <a:rPr lang="bg-BG" sz="900" dirty="0">
                <a:latin typeface="Arial" pitchFamily="34" charset="0"/>
                <a:cs typeface="Arial" pitchFamily="34" charset="0"/>
              </a:rPr>
              <a:t>ИМА ПОВЪРХНОСТНИ НАРАНЯВАНИЯ, ПОЛУЧЕНИ ПО ВРЕМЕ НА ЕКСПЛОАТАЦИЯТА НА СТОКАТА, ПРИ ПРЕНАСЯНЕ, ТРАНСПОРТ ИЛИ СЪХРАНЕНИЕ.</a:t>
            </a:r>
            <a:r>
              <a:rPr lang="en-GB" sz="900" dirty="0">
                <a:latin typeface="Arial" pitchFamily="34" charset="0"/>
                <a:cs typeface="Arial" pitchFamily="34" charset="0"/>
              </a:rPr>
              <a:t> </a:t>
            </a:r>
            <a:r>
              <a:rPr lang="bg-BG" sz="900" dirty="0">
                <a:latin typeface="Arial" pitchFamily="34" charset="0"/>
                <a:cs typeface="Arial" pitchFamily="34" charset="0"/>
              </a:rPr>
              <a:t>ПОВРЕДАТА Е ВЪЗНИКНАЛА ВСЛЕДСТВИЕ НА НЕБРЕЖНА ЕКСПЛОАТАЦИЯ, ПРЕТОВАРВАНЕ, СЪХРАНЕНИЕ В НЕПОДХОДЯЩА СРЕДА.</a:t>
            </a:r>
          </a:p>
          <a:p>
            <a:pPr lvl="0" algn="just">
              <a:buFont typeface="Arial" pitchFamily="34" charset="0"/>
              <a:buChar char="•"/>
            </a:pPr>
            <a:r>
              <a:rPr lang="bg-BG" sz="900" dirty="0">
                <a:latin typeface="Arial" pitchFamily="34" charset="0"/>
                <a:cs typeface="Arial" pitchFamily="34" charset="0"/>
              </a:rPr>
              <a:t>ПОВРЕДАТА Е ВЪЗНИКНАЛА ВСЛЕДСТВИЕ НА УПОТРЕБА НА СТОКАТА ЗА ЦЕЛИ, РАЗЛИЧНИ ОТ ПРЕДНАЗНАЧЕНИЕТО Й - НАПРИМЕР ЗА ТЕСТОВЕ, ДЕМОНСТРАЦИИ, ОТДАВАНЕ ПОД НАЕМ И ДР.</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697FB01E-12B3-051A-E0D4-3B6241A37842}"/>
              </a:ext>
            </a:extLst>
          </p:cNvPr>
          <p:cNvSpPr txBox="1"/>
          <p:nvPr/>
        </p:nvSpPr>
        <p:spPr>
          <a:xfrm>
            <a:off x="189000" y="80119"/>
            <a:ext cx="6480000" cy="2124000"/>
          </a:xfrm>
          <a:prstGeom prst="rect">
            <a:avLst/>
          </a:prstGeom>
          <a:noFill/>
        </p:spPr>
        <p:txBody>
          <a:bodyPr wrap="square" rtlCol="0">
            <a:noAutofit/>
          </a:bodyPr>
          <a:lstStyle/>
          <a:p>
            <a:pPr lvl="0" algn="just">
              <a:buFont typeface="Arial" pitchFamily="34" charset="0"/>
              <a:buChar char="•"/>
            </a:pPr>
            <a:r>
              <a:rPr lang="bg-BG" sz="900" dirty="0">
                <a:latin typeface="Arial" pitchFamily="34" charset="0"/>
                <a:cs typeface="Arial" pitchFamily="34" charset="0"/>
              </a:rPr>
              <a:t>СТОКАТА Е РЕМОНТИРАНА В НЕОПРАВОМОЩЕН ОТ ПРОИЗВОДИТЕЛЯ СЕРВИЗ ИЛИ ОТ ДРУГИ ЛИЦА.</a:t>
            </a:r>
          </a:p>
          <a:p>
            <a:pPr algn="just">
              <a:buFont typeface="Arial" pitchFamily="34" charset="0"/>
              <a:buChar char="•"/>
            </a:pPr>
            <a:r>
              <a:rPr lang="bg-BG" sz="900" dirty="0">
                <a:latin typeface="Arial" pitchFamily="34" charset="0"/>
                <a:cs typeface="Arial" pitchFamily="34" charset="0"/>
              </a:rPr>
              <a:t>ИМА ИЗВЪРШЕНА ПРОМЯНА ИЛИ МОДИФИКАЦИЯ НА КОНСТРУКЦИЯТА. </a:t>
            </a:r>
          </a:p>
          <a:p>
            <a:pPr algn="just">
              <a:buFont typeface="Arial" pitchFamily="34" charset="0"/>
              <a:buChar char="•"/>
            </a:pPr>
            <a:r>
              <a:rPr lang="bg-BG" sz="900" dirty="0">
                <a:latin typeface="Arial" pitchFamily="34" charset="0"/>
                <a:cs typeface="Arial" pitchFamily="34" charset="0"/>
              </a:rPr>
              <a:t>ПОВРЕДАТА Е ПОЛУЧЕНА ВСЛЕДСТВИЕ НА МОНТИРАНИ ОТ ПОТРЕБИТЕЛЯ ЧАСТИ И АКСЕСОАРИ, РАЗЛИЧНИ ОТ СПЕЦИФИКАЦИЯТА НА СТОКАТА ПРИ ПРОДАЖБАТА.</a:t>
            </a:r>
            <a:endParaRPr lang="en-GB" sz="900" dirty="0">
              <a:latin typeface="Arial" panose="020B0604020202020204" pitchFamily="34" charset="0"/>
              <a:cs typeface="Arial" pitchFamily="34" charset="0"/>
            </a:endParaRPr>
          </a:p>
          <a:p>
            <a:pPr lvl="0" algn="just">
              <a:buFont typeface="Arial" pitchFamily="34" charset="0"/>
              <a:buChar char="•"/>
            </a:pPr>
            <a:r>
              <a:rPr lang="bg-BG" sz="900" dirty="0">
                <a:latin typeface="Arial" panose="020B0604020202020204" pitchFamily="34" charset="0"/>
                <a:cs typeface="Arial" pitchFamily="34" charset="0"/>
              </a:rPr>
              <a:t>ДЕФЕКТИТЕ СА ПОЛУЧЕНИ В РЕЗУЛТАТ НА ВЪЗДЕЙСТВИЕ НА ВЪНШНИ СИЛИ – ПРИРОДНИ БЕДСТВИЯ, СЧУПВАНИЯ СЛЕД УДАР С ТВЪРД ПРЕДМЕТ ИЛИ КАТАСТРОФА, ПРОМИШЛЕНИ ИЗПАРЕНИЯ, АГРЕСИВНИ МИЕЩИ ПРЕПАРАТИ И ДР. ПОДОБНИ. </a:t>
            </a:r>
          </a:p>
          <a:p>
            <a:pPr algn="just"/>
            <a:r>
              <a:rPr lang="en-GB" sz="900" b="1" dirty="0">
                <a:latin typeface="Arial" panose="020B0604020202020204" pitchFamily="34" charset="0"/>
                <a:cs typeface="Arial" pitchFamily="34" charset="0"/>
              </a:rPr>
              <a:t>II. </a:t>
            </a:r>
            <a:r>
              <a:rPr lang="bg-BG" sz="900" b="1" dirty="0">
                <a:latin typeface="Arial" pitchFamily="34" charset="0"/>
                <a:cs typeface="Arial" pitchFamily="34" charset="0"/>
              </a:rPr>
              <a:t>СЛЕДНИТЕ ЧАСТИ ПОДЛЕЖАТ НА АМОРТИЗАЦИЯ ПРИ НОРМАЛНАТА ЕКСПЛОАТАЦИЯ НА СТОКАТА И НЕ ПОДЛЕЖАТ НА ГАРАНЦИЯ </a:t>
            </a:r>
            <a:r>
              <a:rPr lang="bg-BG" sz="900" dirty="0">
                <a:latin typeface="Arial" pitchFamily="34" charset="0"/>
                <a:cs typeface="Arial" pitchFamily="34" charset="0"/>
              </a:rPr>
              <a:t> – БУТОНИ, АКУМУЛАТОРНА БАТЕРИЯ, ГУМИ, ПЛАСТМАСОВИ ЧАСТИ, ПОВРЕДЕНИ ЧАСТИ В СЛЕДСТВИЕ НА ПРЕТОВАРВАНЕ</a:t>
            </a:r>
            <a:r>
              <a:rPr lang="en-US" sz="900" dirty="0">
                <a:latin typeface="Arial" panose="020B0604020202020204" pitchFamily="34" charset="0"/>
                <a:cs typeface="Arial" pitchFamily="34" charset="0"/>
              </a:rPr>
              <a:t>.</a:t>
            </a:r>
            <a:endParaRPr lang="bg-BG" sz="900" dirty="0">
              <a:latin typeface="Arial" panose="020B0604020202020204" pitchFamily="34" charset="0"/>
              <a:cs typeface="Arial" pitchFamily="34" charset="0"/>
            </a:endParaRPr>
          </a:p>
        </p:txBody>
      </p:sp>
      <p:sp>
        <p:nvSpPr>
          <p:cNvPr id="5" name="TextBox 4">
            <a:extLst>
              <a:ext uri="{FF2B5EF4-FFF2-40B4-BE49-F238E27FC236}">
                <a16:creationId xmlns:a16="http://schemas.microsoft.com/office/drawing/2014/main" id="{086D90DB-CB8D-7656-47AF-9E4C0B6FBCE5}"/>
              </a:ext>
            </a:extLst>
          </p:cNvPr>
          <p:cNvSpPr txBox="1"/>
          <p:nvPr/>
        </p:nvSpPr>
        <p:spPr>
          <a:xfrm>
            <a:off x="189000" y="1547664"/>
            <a:ext cx="6480000" cy="553998"/>
          </a:xfrm>
          <a:prstGeom prst="rect">
            <a:avLst/>
          </a:prstGeom>
          <a:noFill/>
        </p:spPr>
        <p:txBody>
          <a:bodyPr wrap="square" rtlCol="0">
            <a:spAutoFit/>
          </a:bodyPr>
          <a:lstStyle/>
          <a:p>
            <a:pPr algn="ctr"/>
            <a:r>
              <a:rPr lang="bg-BG" sz="1000" b="1" dirty="0">
                <a:latin typeface="Arial" pitchFamily="34" charset="0"/>
                <a:cs typeface="Arial" pitchFamily="34" charset="0"/>
              </a:rPr>
              <a:t>Произведено за </a:t>
            </a:r>
            <a:r>
              <a:rPr lang="en-US" sz="1000" b="1" dirty="0">
                <a:latin typeface="Arial" pitchFamily="34" charset="0"/>
                <a:cs typeface="Arial" pitchFamily="34" charset="0"/>
              </a:rPr>
              <a:t>MONI</a:t>
            </a:r>
            <a:r>
              <a:rPr lang="bg-BG" sz="1000" b="1" dirty="0">
                <a:latin typeface="Arial" pitchFamily="34" charset="0"/>
                <a:cs typeface="Arial" pitchFamily="34" charset="0"/>
              </a:rPr>
              <a:t>; Производител и вносител: </a:t>
            </a:r>
            <a:r>
              <a:rPr lang="bg-BG" sz="1000" dirty="0">
                <a:latin typeface="Arial" pitchFamily="34" charset="0"/>
                <a:cs typeface="Arial" pitchFamily="34" charset="0"/>
              </a:rPr>
              <a:t>Мони Трейд ООД</a:t>
            </a:r>
          </a:p>
          <a:p>
            <a:pPr algn="ctr"/>
            <a:r>
              <a:rPr lang="bg-BG" sz="1000" b="1" dirty="0">
                <a:latin typeface="Arial" pitchFamily="34" charset="0"/>
                <a:cs typeface="Arial" pitchFamily="34" charset="0"/>
              </a:rPr>
              <a:t>Адрес: </a:t>
            </a:r>
            <a:r>
              <a:rPr lang="bg-BG" sz="1000" dirty="0">
                <a:latin typeface="Arial" pitchFamily="34" charset="0"/>
                <a:cs typeface="Arial" pitchFamily="34" charset="0"/>
              </a:rPr>
              <a:t>България, гр. София, кв. Требич, ул. Доло 1</a:t>
            </a:r>
          </a:p>
          <a:p>
            <a:pPr algn="ctr"/>
            <a:r>
              <a:rPr lang="bg-BG" sz="1000" b="1" dirty="0">
                <a:latin typeface="Arial" pitchFamily="34" charset="0"/>
                <a:cs typeface="Arial" pitchFamily="34" charset="0"/>
              </a:rPr>
              <a:t>Тел.: </a:t>
            </a:r>
            <a:r>
              <a:rPr lang="bg-BG" sz="1000" dirty="0">
                <a:latin typeface="Arial" pitchFamily="34" charset="0"/>
                <a:cs typeface="Arial" pitchFamily="34" charset="0"/>
              </a:rPr>
              <a:t>02/ 936 07 90</a:t>
            </a:r>
            <a:r>
              <a:rPr lang="bg-BG" sz="1000" b="1" dirty="0">
                <a:latin typeface="Arial" pitchFamily="34" charset="0"/>
                <a:cs typeface="Arial" pitchFamily="34" charset="0"/>
              </a:rPr>
              <a:t>; </a:t>
            </a:r>
            <a:r>
              <a:rPr lang="en-US" sz="1000" b="1" dirty="0">
                <a:latin typeface="Arial" pitchFamily="34" charset="0"/>
                <a:cs typeface="Arial" pitchFamily="34" charset="0"/>
              </a:rPr>
              <a:t>Web: </a:t>
            </a:r>
            <a:r>
              <a:rPr lang="en-US" sz="1000" dirty="0">
                <a:latin typeface="Arial" pitchFamily="34" charset="0"/>
                <a:cs typeface="Arial" pitchFamily="34" charset="0"/>
              </a:rPr>
              <a:t>www.moni.bg</a:t>
            </a:r>
            <a:endParaRPr lang="bg-BG" sz="1000" dirty="0">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id="{4A45B82E-377F-2330-02F9-9DE2754CDDB8}"/>
              </a:ext>
            </a:extLst>
          </p:cNvPr>
          <p:cNvGraphicFramePr>
            <a:graphicFrameLocks noGrp="1"/>
          </p:cNvGraphicFramePr>
          <p:nvPr>
            <p:extLst>
              <p:ext uri="{D42A27DB-BD31-4B8C-83A1-F6EECF244321}">
                <p14:modId xmlns:p14="http://schemas.microsoft.com/office/powerpoint/2010/main" val="1433780738"/>
              </p:ext>
            </p:extLst>
          </p:nvPr>
        </p:nvGraphicFramePr>
        <p:xfrm>
          <a:off x="189000" y="3853637"/>
          <a:ext cx="6310700" cy="1469403"/>
        </p:xfrm>
        <a:graphic>
          <a:graphicData uri="http://schemas.openxmlformats.org/drawingml/2006/table">
            <a:tbl>
              <a:tblPr/>
              <a:tblGrid>
                <a:gridCol w="1416714">
                  <a:extLst>
                    <a:ext uri="{9D8B030D-6E8A-4147-A177-3AD203B41FA5}">
                      <a16:colId xmlns:a16="http://schemas.microsoft.com/office/drawing/2014/main" val="20000"/>
                    </a:ext>
                  </a:extLst>
                </a:gridCol>
                <a:gridCol w="1630624">
                  <a:extLst>
                    <a:ext uri="{9D8B030D-6E8A-4147-A177-3AD203B41FA5}">
                      <a16:colId xmlns:a16="http://schemas.microsoft.com/office/drawing/2014/main" val="20001"/>
                    </a:ext>
                  </a:extLst>
                </a:gridCol>
                <a:gridCol w="1535530">
                  <a:extLst>
                    <a:ext uri="{9D8B030D-6E8A-4147-A177-3AD203B41FA5}">
                      <a16:colId xmlns:a16="http://schemas.microsoft.com/office/drawing/2014/main" val="20002"/>
                    </a:ext>
                  </a:extLst>
                </a:gridCol>
                <a:gridCol w="1727832">
                  <a:extLst>
                    <a:ext uri="{9D8B030D-6E8A-4147-A177-3AD203B41FA5}">
                      <a16:colId xmlns:a16="http://schemas.microsoft.com/office/drawing/2014/main" val="20003"/>
                    </a:ext>
                  </a:extLst>
                </a:gridCol>
              </a:tblGrid>
              <a:tr h="294594">
                <a:tc>
                  <a:txBody>
                    <a:bodyPr/>
                    <a:lstStyle/>
                    <a:p>
                      <a:pPr algn="ctr">
                        <a:lnSpc>
                          <a:spcPct val="115000"/>
                        </a:lnSpc>
                        <a:spcAft>
                          <a:spcPts val="0"/>
                        </a:spcAft>
                      </a:pPr>
                      <a:r>
                        <a:rPr lang="en-US" sz="900" b="1" dirty="0">
                          <a:latin typeface="Arial" pitchFamily="34" charset="0"/>
                          <a:ea typeface="Calibri"/>
                          <a:cs typeface="Arial" pitchFamily="34" charset="0"/>
                        </a:rPr>
                        <a:t>Appropriate age</a:t>
                      </a:r>
                      <a:r>
                        <a:rPr lang="bg-BG" sz="900" b="1" dirty="0">
                          <a:latin typeface="Arial" pitchFamily="34" charset="0"/>
                          <a:ea typeface="Calibri"/>
                          <a:cs typeface="Arial" pitchFamily="34" charset="0"/>
                        </a:rPr>
                        <a:t>:</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a:latin typeface="Arial" pitchFamily="34" charset="0"/>
                          <a:ea typeface="Calibri"/>
                          <a:cs typeface="Arial" pitchFamily="34" charset="0"/>
                        </a:rPr>
                        <a:t>Over 3 years</a:t>
                      </a:r>
                      <a:endParaRPr lang="bg-BG" sz="900" dirty="0">
                        <a:latin typeface="Arial" pitchFamily="34" charset="0"/>
                        <a:ea typeface="Calibri"/>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b="1" dirty="0">
                          <a:latin typeface="Arial" pitchFamily="34" charset="0"/>
                          <a:ea typeface="Calibri"/>
                          <a:cs typeface="Arial" pitchFamily="34" charset="0"/>
                        </a:rPr>
                        <a:t>Loading capacity</a:t>
                      </a:r>
                      <a:r>
                        <a:rPr lang="bg-BG" sz="900" b="1" dirty="0">
                          <a:latin typeface="Arial" pitchFamily="34" charset="0"/>
                          <a:ea typeface="Calibri"/>
                          <a:cs typeface="Arial" pitchFamily="34" charset="0"/>
                        </a:rPr>
                        <a:t>:</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aseline="0" dirty="0">
                          <a:latin typeface="Arial" pitchFamily="34" charset="0"/>
                          <a:ea typeface="Calibri"/>
                          <a:cs typeface="Arial" pitchFamily="34" charset="0"/>
                        </a:rPr>
                        <a:t>30</a:t>
                      </a:r>
                      <a:r>
                        <a:rPr lang="bg-BG" sz="900" baseline="0" dirty="0">
                          <a:latin typeface="Arial" pitchFamily="34" charset="0"/>
                          <a:ea typeface="Calibri"/>
                          <a:cs typeface="Arial" pitchFamily="34" charset="0"/>
                        </a:rPr>
                        <a:t> </a:t>
                      </a:r>
                      <a:r>
                        <a:rPr lang="en-US" sz="900" dirty="0">
                          <a:latin typeface="Arial" pitchFamily="34" charset="0"/>
                          <a:ea typeface="Calibri"/>
                          <a:cs typeface="Arial" pitchFamily="34" charset="0"/>
                        </a:rPr>
                        <a:t>kg</a:t>
                      </a:r>
                      <a:endParaRPr lang="bg-BG" sz="900" dirty="0">
                        <a:latin typeface="Arial" pitchFamily="34" charset="0"/>
                        <a:ea typeface="Calibri"/>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7637">
                <a:tc>
                  <a:txBody>
                    <a:bodyPr/>
                    <a:lstStyle/>
                    <a:p>
                      <a:pPr algn="ctr">
                        <a:lnSpc>
                          <a:spcPct val="115000"/>
                        </a:lnSpc>
                        <a:spcAft>
                          <a:spcPts val="0"/>
                        </a:spcAft>
                      </a:pPr>
                      <a:r>
                        <a:rPr lang="en-US" sz="900" b="1" dirty="0">
                          <a:latin typeface="Arial" pitchFamily="34" charset="0"/>
                          <a:ea typeface="Calibri"/>
                          <a:cs typeface="Arial" pitchFamily="34" charset="0"/>
                        </a:rPr>
                        <a:t>Dimensions</a:t>
                      </a:r>
                      <a:r>
                        <a:rPr lang="en-US" sz="900" b="1" baseline="0" dirty="0">
                          <a:latin typeface="Arial" pitchFamily="34" charset="0"/>
                          <a:ea typeface="Calibri"/>
                          <a:cs typeface="Arial" pitchFamily="34" charset="0"/>
                        </a:rPr>
                        <a:t> of the product</a:t>
                      </a:r>
                      <a:r>
                        <a:rPr lang="bg-BG" sz="900" b="1" dirty="0">
                          <a:latin typeface="Arial" pitchFamily="34" charset="0"/>
                          <a:ea typeface="Calibri"/>
                          <a:cs typeface="Arial" pitchFamily="34" charset="0"/>
                        </a:rPr>
                        <a:t>:</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baseline="0" dirty="0">
                          <a:solidFill>
                            <a:schemeClr val="tx1"/>
                          </a:solidFill>
                          <a:latin typeface="Arial" pitchFamily="34" charset="0"/>
                          <a:ea typeface="Calibri"/>
                          <a:cs typeface="Arial" pitchFamily="34" charset="0"/>
                        </a:rPr>
                        <a:t>With 2 wheels</a:t>
                      </a:r>
                      <a:r>
                        <a:rPr lang="bg-BG" sz="900" baseline="0" dirty="0">
                          <a:solidFill>
                            <a:schemeClr val="tx1"/>
                          </a:solidFill>
                          <a:latin typeface="Arial" pitchFamily="34" charset="0"/>
                          <a:ea typeface="Calibri"/>
                          <a:cs typeface="Arial" pitchFamily="34" charset="0"/>
                        </a:rPr>
                        <a:t>:</a:t>
                      </a:r>
                      <a:r>
                        <a:rPr lang="en-US" sz="900" b="0" i="0" u="none" strike="noStrike" dirty="0">
                          <a:effectLst/>
                          <a:latin typeface="Arial" panose="020B0604020202020204" pitchFamily="34" charset="0"/>
                          <a:ea typeface="宋体" panose="02010600030101010101" pitchFamily="2" charset="-122"/>
                        </a:rPr>
                        <a:t>122*50*75</a:t>
                      </a:r>
                      <a:endParaRPr lang="bg-BG" sz="900" baseline="0" dirty="0">
                        <a:solidFill>
                          <a:schemeClr val="tx1"/>
                        </a:solidFill>
                        <a:latin typeface="Arial" pitchFamily="34" charset="0"/>
                        <a:ea typeface="Calibri"/>
                        <a:cs typeface="Arial" pitchFamily="34" charset="0"/>
                      </a:endParaRPr>
                    </a:p>
                    <a:p>
                      <a:pPr algn="ctr">
                        <a:lnSpc>
                          <a:spcPct val="115000"/>
                        </a:lnSpc>
                        <a:spcAft>
                          <a:spcPts val="0"/>
                        </a:spcAft>
                      </a:pPr>
                      <a:r>
                        <a:rPr lang="en-US" sz="900" baseline="0" dirty="0">
                          <a:solidFill>
                            <a:schemeClr val="tx1"/>
                          </a:solidFill>
                          <a:latin typeface="Arial" pitchFamily="34" charset="0"/>
                          <a:ea typeface="Calibri"/>
                          <a:cs typeface="Arial" pitchFamily="34" charset="0"/>
                        </a:rPr>
                        <a:t>With 3 wheels: </a:t>
                      </a:r>
                      <a:r>
                        <a:rPr lang="en-US" sz="900" b="0" i="0" u="none" strike="noStrike" dirty="0">
                          <a:effectLst/>
                          <a:latin typeface="Arial" panose="020B0604020202020204" pitchFamily="34" charset="0"/>
                          <a:ea typeface="宋体" panose="02010600030101010101" pitchFamily="2" charset="-122"/>
                        </a:rPr>
                        <a:t>122*50*75 </a:t>
                      </a:r>
                      <a:endParaRPr lang="bg-BG" sz="900" dirty="0">
                        <a:solidFill>
                          <a:schemeClr val="tx1"/>
                        </a:solidFill>
                        <a:latin typeface="Arial" pitchFamily="34" charset="0"/>
                        <a:ea typeface="Calibri"/>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b="1" dirty="0">
                          <a:latin typeface="Arial" pitchFamily="34" charset="0"/>
                          <a:ea typeface="Calibri"/>
                          <a:cs typeface="Arial" pitchFamily="34" charset="0"/>
                        </a:rPr>
                        <a:t>Battery</a:t>
                      </a:r>
                      <a:r>
                        <a:rPr lang="bg-BG" sz="900" b="1" dirty="0">
                          <a:latin typeface="Arial" pitchFamily="34" charset="0"/>
                          <a:ea typeface="Calibri"/>
                          <a:cs typeface="Arial" pitchFamily="34" charset="0"/>
                        </a:rPr>
                        <a:t>:</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a:latin typeface="Arial" pitchFamily="34" charset="0"/>
                          <a:ea typeface="Calibri"/>
                          <a:cs typeface="Arial" pitchFamily="34" charset="0"/>
                        </a:rPr>
                        <a:t>12V7</a:t>
                      </a:r>
                      <a:r>
                        <a:rPr lang="en-GB" sz="900" dirty="0">
                          <a:latin typeface="Arial" pitchFamily="34" charset="0"/>
                          <a:ea typeface="Calibri"/>
                          <a:cs typeface="Arial" pitchFamily="34" charset="0"/>
                        </a:rPr>
                        <a:t>Ah</a:t>
                      </a:r>
                      <a:endParaRPr lang="en-US" sz="900" dirty="0">
                        <a:latin typeface="Arial" pitchFamily="34" charset="0"/>
                        <a:ea typeface="Calibri"/>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4594">
                <a:tc>
                  <a:txBody>
                    <a:bodyPr/>
                    <a:lstStyle/>
                    <a:p>
                      <a:pPr algn="ctr">
                        <a:lnSpc>
                          <a:spcPct val="115000"/>
                        </a:lnSpc>
                        <a:spcAft>
                          <a:spcPts val="0"/>
                        </a:spcAft>
                      </a:pPr>
                      <a:r>
                        <a:rPr lang="en-US" sz="900" b="1" dirty="0">
                          <a:solidFill>
                            <a:schemeClr val="tx1"/>
                          </a:solidFill>
                          <a:latin typeface="Arial" pitchFamily="34" charset="0"/>
                          <a:ea typeface="Calibri"/>
                          <a:cs typeface="Arial" pitchFamily="34" charset="0"/>
                        </a:rPr>
                        <a:t>Manner of charging</a:t>
                      </a:r>
                      <a:r>
                        <a:rPr lang="bg-BG" sz="900" b="1" dirty="0">
                          <a:solidFill>
                            <a:schemeClr val="tx1"/>
                          </a:solidFill>
                          <a:latin typeface="Arial" pitchFamily="34" charset="0"/>
                          <a:ea typeface="Calibri"/>
                          <a:cs typeface="Arial" pitchFamily="34" charset="0"/>
                        </a:rPr>
                        <a:t>:</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a:solidFill>
                            <a:schemeClr val="tx1"/>
                          </a:solidFill>
                          <a:latin typeface="Arial" pitchFamily="34" charset="0"/>
                          <a:ea typeface="Calibri"/>
                          <a:cs typeface="Arial" pitchFamily="34" charset="0"/>
                        </a:rPr>
                        <a:t>Rechargeable battery</a:t>
                      </a:r>
                      <a:endParaRPr lang="bg-BG" sz="900" dirty="0">
                        <a:solidFill>
                          <a:schemeClr val="tx1"/>
                        </a:solidFill>
                        <a:latin typeface="Arial" pitchFamily="34" charset="0"/>
                        <a:ea typeface="Calibri"/>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b="1" dirty="0">
                          <a:latin typeface="Arial" pitchFamily="34" charset="0"/>
                          <a:cs typeface="Arial" pitchFamily="34" charset="0"/>
                        </a:rPr>
                        <a:t>Specifications of the charger:</a:t>
                      </a:r>
                      <a:endParaRPr lang="bg-BG" sz="900" b="1" dirty="0">
                        <a:latin typeface="Arial" pitchFamily="34" charset="0"/>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dirty="0">
                          <a:latin typeface="Arial" pitchFamily="34" charset="0"/>
                          <a:cs typeface="Arial" pitchFamily="34" charset="0"/>
                        </a:rPr>
                        <a:t>Input: 220</a:t>
                      </a:r>
                      <a:r>
                        <a:rPr lang="bg-BG" sz="900" dirty="0">
                          <a:latin typeface="Arial" pitchFamily="34" charset="0"/>
                          <a:cs typeface="Arial" pitchFamily="34" charset="0"/>
                        </a:rPr>
                        <a:t> </a:t>
                      </a:r>
                      <a:r>
                        <a:rPr lang="en-US" sz="900" dirty="0">
                          <a:latin typeface="Arial" pitchFamily="34" charset="0"/>
                          <a:cs typeface="Arial" pitchFamily="34" charset="0"/>
                        </a:rPr>
                        <a:t>V</a:t>
                      </a:r>
                      <a:r>
                        <a:rPr lang="bg-BG" sz="900" dirty="0">
                          <a:latin typeface="Arial" pitchFamily="34" charset="0"/>
                          <a:cs typeface="Arial" pitchFamily="34" charset="0"/>
                        </a:rPr>
                        <a:t> / 50</a:t>
                      </a:r>
                      <a:r>
                        <a:rPr lang="bg-BG" sz="900" baseline="0" dirty="0">
                          <a:latin typeface="Arial" pitchFamily="34" charset="0"/>
                          <a:cs typeface="Arial" pitchFamily="34" charset="0"/>
                        </a:rPr>
                        <a:t> </a:t>
                      </a:r>
                      <a:r>
                        <a:rPr lang="en-GB" sz="900" baseline="0" dirty="0">
                          <a:latin typeface="Arial" pitchFamily="34" charset="0"/>
                          <a:cs typeface="Arial" pitchFamily="34" charset="0"/>
                        </a:rPr>
                        <a:t>Hz</a:t>
                      </a:r>
                      <a:r>
                        <a:rPr lang="en-US" sz="900" dirty="0">
                          <a:latin typeface="Arial" pitchFamily="34" charset="0"/>
                          <a:cs typeface="Arial" pitchFamily="34" charset="0"/>
                        </a:rPr>
                        <a:t>; Output:DC12V1.0A</a:t>
                      </a:r>
                      <a:endParaRPr lang="bg-BG" sz="900" dirty="0">
                        <a:latin typeface="Arial" pitchFamily="34" charset="0"/>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0989">
                <a:tc>
                  <a:txBody>
                    <a:bodyPr/>
                    <a:lstStyle/>
                    <a:p>
                      <a:pPr algn="ctr">
                        <a:lnSpc>
                          <a:spcPct val="115000"/>
                        </a:lnSpc>
                        <a:spcAft>
                          <a:spcPts val="0"/>
                        </a:spcAft>
                      </a:pPr>
                      <a:r>
                        <a:rPr lang="en-US" sz="900" b="1" dirty="0">
                          <a:latin typeface="Arial" pitchFamily="34" charset="0"/>
                          <a:ea typeface="Calibri"/>
                          <a:cs typeface="Arial" pitchFamily="34" charset="0"/>
                        </a:rPr>
                        <a:t>Charging time</a:t>
                      </a:r>
                      <a:r>
                        <a:rPr lang="bg-BG" sz="900" b="1" dirty="0">
                          <a:latin typeface="Arial" pitchFamily="34" charset="0"/>
                          <a:ea typeface="Calibri"/>
                          <a:cs typeface="Arial" pitchFamily="34" charset="0"/>
                        </a:rPr>
                        <a:t>:</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bg-BG" sz="900" dirty="0">
                          <a:latin typeface="Arial" pitchFamily="34" charset="0"/>
                          <a:ea typeface="Calibri"/>
                          <a:cs typeface="Arial" pitchFamily="34" charset="0"/>
                        </a:rPr>
                        <a:t>8 – 10 </a:t>
                      </a:r>
                      <a:r>
                        <a:rPr lang="en-US" sz="900" dirty="0">
                          <a:latin typeface="Arial" pitchFamily="34" charset="0"/>
                          <a:ea typeface="Calibri"/>
                          <a:cs typeface="Arial" pitchFamily="34" charset="0"/>
                        </a:rPr>
                        <a:t>hours</a:t>
                      </a:r>
                      <a:endParaRPr lang="bg-BG" sz="900" dirty="0">
                        <a:latin typeface="Arial" pitchFamily="34" charset="0"/>
                        <a:ea typeface="Calibri"/>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b="1" dirty="0">
                          <a:solidFill>
                            <a:schemeClr val="tx1"/>
                          </a:solidFill>
                          <a:latin typeface="Arial" pitchFamily="34" charset="0"/>
                          <a:ea typeface="Calibri"/>
                          <a:cs typeface="Arial" pitchFamily="34" charset="0"/>
                        </a:rPr>
                        <a:t>Expected</a:t>
                      </a:r>
                      <a:r>
                        <a:rPr lang="en-US" sz="900" b="1" baseline="0" dirty="0">
                          <a:solidFill>
                            <a:schemeClr val="tx1"/>
                          </a:solidFill>
                          <a:latin typeface="Arial" pitchFamily="34" charset="0"/>
                          <a:ea typeface="Calibri"/>
                          <a:cs typeface="Arial" pitchFamily="34" charset="0"/>
                        </a:rPr>
                        <a:t> l</a:t>
                      </a:r>
                      <a:r>
                        <a:rPr lang="en-US" sz="900" b="1" dirty="0">
                          <a:solidFill>
                            <a:schemeClr val="tx1"/>
                          </a:solidFill>
                          <a:latin typeface="Arial" pitchFamily="34" charset="0"/>
                          <a:ea typeface="Calibri"/>
                          <a:cs typeface="Arial" pitchFamily="34" charset="0"/>
                        </a:rPr>
                        <a:t>ife of the battery</a:t>
                      </a:r>
                      <a:r>
                        <a:rPr lang="bg-BG" sz="900" b="1" dirty="0">
                          <a:solidFill>
                            <a:schemeClr val="tx1"/>
                          </a:solidFill>
                          <a:latin typeface="Arial" pitchFamily="34" charset="0"/>
                          <a:ea typeface="Calibri"/>
                          <a:cs typeface="Arial" pitchFamily="34" charset="0"/>
                        </a:rPr>
                        <a:t>:</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a:solidFill>
                            <a:schemeClr val="tx1"/>
                          </a:solidFill>
                          <a:latin typeface="Arial" pitchFamily="34" charset="0"/>
                          <a:ea typeface="Calibri"/>
                          <a:cs typeface="Arial" pitchFamily="34" charset="0"/>
                        </a:rPr>
                        <a:t>Around </a:t>
                      </a:r>
                      <a:r>
                        <a:rPr lang="bg-BG" sz="900" dirty="0">
                          <a:solidFill>
                            <a:schemeClr val="tx1"/>
                          </a:solidFill>
                          <a:latin typeface="Arial" pitchFamily="34" charset="0"/>
                          <a:ea typeface="Calibri"/>
                          <a:cs typeface="Arial" pitchFamily="34" charset="0"/>
                        </a:rPr>
                        <a:t>280 </a:t>
                      </a:r>
                      <a:r>
                        <a:rPr lang="en-US" sz="900" dirty="0">
                          <a:solidFill>
                            <a:schemeClr val="tx1"/>
                          </a:solidFill>
                          <a:latin typeface="Arial" pitchFamily="34" charset="0"/>
                          <a:ea typeface="Calibri"/>
                          <a:cs typeface="Arial" pitchFamily="34" charset="0"/>
                        </a:rPr>
                        <a:t>charges</a:t>
                      </a:r>
                      <a:endParaRPr lang="bg-BG" sz="900" dirty="0">
                        <a:solidFill>
                          <a:schemeClr val="tx1"/>
                        </a:solidFill>
                        <a:latin typeface="Arial" pitchFamily="34" charset="0"/>
                        <a:ea typeface="Calibri"/>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1589">
                <a:tc>
                  <a:txBody>
                    <a:bodyPr/>
                    <a:lstStyle/>
                    <a:p>
                      <a:pPr algn="ctr">
                        <a:lnSpc>
                          <a:spcPct val="115000"/>
                        </a:lnSpc>
                        <a:spcAft>
                          <a:spcPts val="0"/>
                        </a:spcAft>
                      </a:pPr>
                      <a:r>
                        <a:rPr lang="en-US" sz="900" b="1" dirty="0">
                          <a:solidFill>
                            <a:schemeClr val="tx1"/>
                          </a:solidFill>
                          <a:latin typeface="Arial" pitchFamily="34" charset="0"/>
                          <a:ea typeface="Calibri"/>
                          <a:cs typeface="Arial" pitchFamily="34" charset="0"/>
                        </a:rPr>
                        <a:t>Time of use</a:t>
                      </a:r>
                      <a:r>
                        <a:rPr lang="bg-BG" sz="900" b="1" dirty="0">
                          <a:solidFill>
                            <a:schemeClr val="tx1"/>
                          </a:solidFill>
                          <a:latin typeface="Arial" pitchFamily="34" charset="0"/>
                          <a:ea typeface="Calibri"/>
                          <a:cs typeface="Arial" pitchFamily="34" charset="0"/>
                        </a:rPr>
                        <a:t>:</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dirty="0">
                          <a:solidFill>
                            <a:schemeClr val="tx1"/>
                          </a:solidFill>
                          <a:latin typeface="Arial" pitchFamily="34" charset="0"/>
                          <a:ea typeface="Calibri"/>
                          <a:cs typeface="Arial" pitchFamily="34" charset="0"/>
                        </a:rPr>
                        <a:t>40 minutes</a:t>
                      </a:r>
                      <a:endParaRPr lang="bg-BG" sz="900" dirty="0">
                        <a:solidFill>
                          <a:schemeClr val="tx1"/>
                        </a:solidFill>
                        <a:latin typeface="Arial" pitchFamily="34" charset="0"/>
                        <a:ea typeface="Calibri"/>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a:solidFill>
                            <a:schemeClr val="tx1"/>
                          </a:solidFill>
                          <a:latin typeface="Arial" pitchFamily="34" charset="0"/>
                          <a:ea typeface="Calibri"/>
                          <a:cs typeface="Arial" pitchFamily="34" charset="0"/>
                        </a:rPr>
                        <a:t>Speed</a:t>
                      </a:r>
                      <a:r>
                        <a:rPr lang="bg-BG" sz="900" b="1" dirty="0">
                          <a:solidFill>
                            <a:schemeClr val="tx1"/>
                          </a:solidFill>
                          <a:latin typeface="Arial" pitchFamily="34" charset="0"/>
                          <a:ea typeface="Calibri"/>
                          <a:cs typeface="Arial" pitchFamily="34" charset="0"/>
                        </a:rPr>
                        <a:t>:</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900" dirty="0">
                          <a:solidFill>
                            <a:schemeClr val="tx1"/>
                          </a:solidFill>
                          <a:latin typeface="Arial" pitchFamily="34" charset="0"/>
                          <a:ea typeface="Calibri"/>
                          <a:cs typeface="Arial" pitchFamily="34" charset="0"/>
                        </a:rPr>
                        <a:t>5-7</a:t>
                      </a:r>
                      <a:r>
                        <a:rPr lang="bg-BG" sz="900" dirty="0">
                          <a:solidFill>
                            <a:schemeClr val="tx1"/>
                          </a:solidFill>
                          <a:latin typeface="Arial" pitchFamily="34" charset="0"/>
                          <a:ea typeface="Calibri"/>
                          <a:cs typeface="Arial" pitchFamily="34" charset="0"/>
                        </a:rPr>
                        <a:t> </a:t>
                      </a:r>
                      <a:r>
                        <a:rPr lang="en-GB" sz="900" dirty="0">
                          <a:solidFill>
                            <a:schemeClr val="tx1"/>
                          </a:solidFill>
                          <a:latin typeface="Arial" pitchFamily="34" charset="0"/>
                          <a:ea typeface="Calibri"/>
                          <a:cs typeface="Arial" pitchFamily="34" charset="0"/>
                        </a:rPr>
                        <a:t>km/h</a:t>
                      </a:r>
                      <a:endParaRPr lang="bg-BG" sz="900" dirty="0">
                        <a:solidFill>
                          <a:schemeClr val="tx1"/>
                        </a:solidFill>
                        <a:latin typeface="Arial" pitchFamily="34" charset="0"/>
                        <a:ea typeface="Calibri"/>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3" name="Picture 2">
            <a:extLst>
              <a:ext uri="{FF2B5EF4-FFF2-40B4-BE49-F238E27FC236}">
                <a16:creationId xmlns:a16="http://schemas.microsoft.com/office/drawing/2014/main" id="{182457C0-0605-71AB-9DE0-2759CDF84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61" y="5471512"/>
            <a:ext cx="5688878" cy="1188720"/>
          </a:xfrm>
          <a:prstGeom prst="rect">
            <a:avLst/>
          </a:prstGeom>
        </p:spPr>
      </p:pic>
      <p:sp>
        <p:nvSpPr>
          <p:cNvPr id="6" name="TextBox 5">
            <a:extLst>
              <a:ext uri="{FF2B5EF4-FFF2-40B4-BE49-F238E27FC236}">
                <a16:creationId xmlns:a16="http://schemas.microsoft.com/office/drawing/2014/main" id="{7EB06246-DCBA-BF4C-7D9C-D81D6C0839B0}"/>
              </a:ext>
            </a:extLst>
          </p:cNvPr>
          <p:cNvSpPr txBox="1"/>
          <p:nvPr/>
        </p:nvSpPr>
        <p:spPr>
          <a:xfrm>
            <a:off x="189000" y="2197477"/>
            <a:ext cx="6480000" cy="216000"/>
          </a:xfrm>
          <a:prstGeom prst="roundRect">
            <a:avLst/>
          </a:prstGeom>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1200" b="1" dirty="0">
                <a:latin typeface="Arial" pitchFamily="34" charset="0"/>
                <a:cs typeface="Arial" pitchFamily="34" charset="0"/>
              </a:rPr>
              <a:t>EN</a:t>
            </a:r>
            <a:endParaRPr lang="bg-BG" sz="1200" b="1" dirty="0">
              <a:latin typeface="Arial" pitchFamily="34" charset="0"/>
              <a:cs typeface="Arial" pitchFamily="34" charset="0"/>
            </a:endParaRPr>
          </a:p>
        </p:txBody>
      </p:sp>
      <p:graphicFrame>
        <p:nvGraphicFramePr>
          <p:cNvPr id="7" name="Table 6">
            <a:extLst>
              <a:ext uri="{FF2B5EF4-FFF2-40B4-BE49-F238E27FC236}">
                <a16:creationId xmlns:a16="http://schemas.microsoft.com/office/drawing/2014/main" id="{F882172C-570A-B072-A1A5-7CE33009CE2C}"/>
              </a:ext>
            </a:extLst>
          </p:cNvPr>
          <p:cNvGraphicFramePr>
            <a:graphicFrameLocks noGrp="1"/>
          </p:cNvGraphicFramePr>
          <p:nvPr>
            <p:extLst>
              <p:ext uri="{D42A27DB-BD31-4B8C-83A1-F6EECF244321}">
                <p14:modId xmlns:p14="http://schemas.microsoft.com/office/powerpoint/2010/main" val="2194248754"/>
              </p:ext>
            </p:extLst>
          </p:nvPr>
        </p:nvGraphicFramePr>
        <p:xfrm>
          <a:off x="189000" y="2519184"/>
          <a:ext cx="6480000" cy="1188720"/>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236641">
                <a:tc>
                  <a:txBody>
                    <a:bodyPr/>
                    <a:lstStyle/>
                    <a:p>
                      <a:pPr algn="ctr"/>
                      <a:r>
                        <a:rPr lang="en-US" sz="1200" dirty="0">
                          <a:solidFill>
                            <a:schemeClr val="bg1">
                              <a:lumMod val="95000"/>
                            </a:schemeClr>
                          </a:solidFill>
                          <a:latin typeface="Arial" pitchFamily="34" charset="0"/>
                          <a:cs typeface="Arial" pitchFamily="34" charset="0"/>
                        </a:rPr>
                        <a:t>WARNING</a:t>
                      </a:r>
                      <a:r>
                        <a:rPr lang="bg-BG" sz="1200" dirty="0">
                          <a:solidFill>
                            <a:schemeClr val="bg1">
                              <a:lumMod val="95000"/>
                            </a:schemeClr>
                          </a:solidFill>
                          <a:latin typeface="Arial" pitchFamily="34" charset="0"/>
                          <a:cs typeface="Arial" pitchFamily="34" charset="0"/>
                        </a:rPr>
                        <a:t>!</a:t>
                      </a:r>
                    </a:p>
                  </a:txBody>
                  <a:tcPr anchor="ctr"/>
                </a:tc>
                <a:extLst>
                  <a:ext uri="{0D108BD9-81ED-4DB2-BD59-A6C34878D82A}">
                    <a16:rowId xmlns:a16="http://schemas.microsoft.com/office/drawing/2014/main" val="10000"/>
                  </a:ext>
                </a:extLst>
              </a:tr>
              <a:tr h="830159">
                <a:tc>
                  <a:txBody>
                    <a:bodyPr/>
                    <a:lstStyle/>
                    <a:p>
                      <a:pPr marL="0" indent="0" algn="ctr">
                        <a:buFont typeface="Arial" pitchFamily="34" charset="0"/>
                        <a:buChar char="•"/>
                      </a:pPr>
                      <a:r>
                        <a:rPr lang="en-US" sz="1200" b="1" baseline="0" dirty="0">
                          <a:latin typeface="Arial" pitchFamily="34" charset="0"/>
                          <a:cs typeface="Arial" pitchFamily="34" charset="0"/>
                        </a:rPr>
                        <a:t>DO NOT USE IN MUDDY TERRAINS!!!!!</a:t>
                      </a:r>
                    </a:p>
                    <a:p>
                      <a:pPr marL="0" indent="0" algn="ctr">
                        <a:buFont typeface="Arial" pitchFamily="34" charset="0"/>
                        <a:buChar char="•"/>
                      </a:pPr>
                      <a:r>
                        <a:rPr lang="en-US" sz="900" baseline="0" dirty="0">
                          <a:latin typeface="Arial" pitchFamily="34" charset="0"/>
                          <a:cs typeface="Arial" pitchFamily="34" charset="0"/>
                        </a:rPr>
                        <a:t> </a:t>
                      </a:r>
                      <a:r>
                        <a:rPr lang="en-US" sz="1050" b="1" baseline="0" dirty="0">
                          <a:latin typeface="Arial" pitchFamily="34" charset="0"/>
                          <a:cs typeface="Arial" pitchFamily="34" charset="0"/>
                        </a:rPr>
                        <a:t>ADULT ASSEMBLY REQUIRED. </a:t>
                      </a:r>
                      <a:r>
                        <a:rPr lang="en-US" sz="1050" baseline="0" dirty="0">
                          <a:latin typeface="Arial" pitchFamily="34" charset="0"/>
                          <a:cs typeface="Arial" pitchFamily="34" charset="0"/>
                        </a:rPr>
                        <a:t>The product contains small parts, which are for adult assembly only. Keep children away when assembling.</a:t>
                      </a:r>
                    </a:p>
                    <a:p>
                      <a:pPr marL="0" indent="0" algn="ctr">
                        <a:buFont typeface="Arial" pitchFamily="34" charset="0"/>
                        <a:buChar char="•"/>
                      </a:pPr>
                      <a:r>
                        <a:rPr lang="en-US" sz="1050" baseline="0" dirty="0">
                          <a:latin typeface="Arial" pitchFamily="34" charset="0"/>
                          <a:cs typeface="Arial" pitchFamily="34" charset="0"/>
                        </a:rPr>
                        <a:t> Always remove protective material and poly bags and dispose before assembly.</a:t>
                      </a:r>
                      <a:endParaRPr lang="bg-BG" sz="1050" baseline="0" dirty="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lang="en-US" sz="1050" b="1" dirty="0">
                          <a:latin typeface="Arial" pitchFamily="34" charset="0"/>
                          <a:cs typeface="Arial" pitchFamily="34" charset="0"/>
                        </a:rPr>
                        <a:t>CHOKING</a:t>
                      </a:r>
                      <a:r>
                        <a:rPr lang="en-US" sz="1050" b="1" baseline="0" dirty="0">
                          <a:latin typeface="Arial" pitchFamily="34" charset="0"/>
                          <a:cs typeface="Arial" pitchFamily="34" charset="0"/>
                        </a:rPr>
                        <a:t> HAZARD </a:t>
                      </a:r>
                      <a:r>
                        <a:rPr lang="bg-BG" sz="1050" b="1" baseline="0" dirty="0">
                          <a:latin typeface="Arial" pitchFamily="34" charset="0"/>
                          <a:cs typeface="Arial" pitchFamily="34" charset="0"/>
                        </a:rPr>
                        <a:t>– </a:t>
                      </a:r>
                      <a:r>
                        <a:rPr lang="en-US" sz="1050" b="0" baseline="0" dirty="0">
                          <a:latin typeface="Arial" pitchFamily="34" charset="0"/>
                          <a:cs typeface="Arial" pitchFamily="34" charset="0"/>
                        </a:rPr>
                        <a:t>Small parts. </a:t>
                      </a:r>
                      <a:r>
                        <a:rPr lang="en-US" sz="1050" baseline="0" dirty="0">
                          <a:latin typeface="Arial" pitchFamily="34" charset="0"/>
                          <a:cs typeface="Arial" pitchFamily="34" charset="0"/>
                        </a:rPr>
                        <a:t>Not suitable for children under 3</a:t>
                      </a:r>
                      <a:r>
                        <a:rPr lang="bg-BG" sz="1050" baseline="0" dirty="0">
                          <a:latin typeface="Arial" pitchFamily="34" charset="0"/>
                          <a:cs typeface="Arial" pitchFamily="34" charset="0"/>
                        </a:rPr>
                        <a:t>6</a:t>
                      </a:r>
                      <a:r>
                        <a:rPr lang="en-US" sz="1050" baseline="0" dirty="0">
                          <a:latin typeface="Arial" pitchFamily="34" charset="0"/>
                          <a:cs typeface="Arial" pitchFamily="34" charset="0"/>
                        </a:rPr>
                        <a:t> months.</a:t>
                      </a:r>
                      <a:endParaRPr lang="bg-BG" sz="1050" dirty="0">
                        <a:latin typeface="Arial" pitchFamily="34" charset="0"/>
                        <a:cs typeface="Arial" pitchFamily="34" charset="0"/>
                      </a:endParaRPr>
                    </a:p>
                  </a:txBody>
                  <a:tcPr anchor="ct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1DD0556A-FCF0-55A0-6CF8-E28A7CED9881}"/>
              </a:ext>
            </a:extLst>
          </p:cNvPr>
          <p:cNvSpPr txBox="1"/>
          <p:nvPr/>
        </p:nvSpPr>
        <p:spPr>
          <a:xfrm>
            <a:off x="189000" y="6768264"/>
            <a:ext cx="6480000" cy="180000"/>
          </a:xfrm>
          <a:prstGeom prst="roundRect">
            <a:avLst/>
          </a:prstGeom>
          <a:solidFill>
            <a:schemeClr val="tx1">
              <a:lumMod val="65000"/>
              <a:lumOff val="35000"/>
            </a:schemeClr>
          </a:solidFill>
        </p:spPr>
        <p:txBody>
          <a:bodyPr wrap="square" rtlCol="0" anchor="ctr">
            <a:spAutoFit/>
          </a:bodyPr>
          <a:lstStyle/>
          <a:p>
            <a:pPr algn="just"/>
            <a:r>
              <a:rPr lang="en-US" sz="1000" b="1" dirty="0">
                <a:solidFill>
                  <a:schemeClr val="bg1"/>
                </a:solidFill>
                <a:latin typeface="Arial" pitchFamily="34" charset="0"/>
                <a:cs typeface="Arial" pitchFamily="34" charset="0"/>
              </a:rPr>
              <a:t>CE MARKING AND EO CONFORMITY</a:t>
            </a:r>
            <a:endParaRPr lang="bg-BG" sz="1000" b="1" dirty="0">
              <a:solidFill>
                <a:schemeClr val="bg1"/>
              </a:solidFill>
              <a:latin typeface="Arial" pitchFamily="34" charset="0"/>
              <a:cs typeface="Arial" pitchFamily="34" charset="0"/>
            </a:endParaRPr>
          </a:p>
        </p:txBody>
      </p:sp>
      <p:sp>
        <p:nvSpPr>
          <p:cNvPr id="9" name="TextBox 13">
            <a:extLst>
              <a:ext uri="{FF2B5EF4-FFF2-40B4-BE49-F238E27FC236}">
                <a16:creationId xmlns:a16="http://schemas.microsoft.com/office/drawing/2014/main" id="{C4B2337F-94E7-62D5-7A93-1AB3205A06CF}"/>
              </a:ext>
            </a:extLst>
          </p:cNvPr>
          <p:cNvSpPr txBox="1"/>
          <p:nvPr/>
        </p:nvSpPr>
        <p:spPr>
          <a:xfrm>
            <a:off x="189000" y="6984352"/>
            <a:ext cx="6480000" cy="784830"/>
          </a:xfrm>
          <a:prstGeom prst="rect">
            <a:avLst/>
          </a:prstGeom>
          <a:noFill/>
        </p:spPr>
        <p:txBody>
          <a:bodyPr wrap="square" rtlCol="0">
            <a:spAutoFit/>
          </a:bodyP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buClr>
                <a:srgbClr val="333333"/>
              </a:buClr>
            </a:pPr>
            <a:r>
              <a:rPr lang="en-GB" sz="900" dirty="0">
                <a:effectLst/>
                <a:latin typeface="Arial" panose="020B0604020202020204" pitchFamily="34" charset="0"/>
                <a:ea typeface="Calibri" panose="020F0502020204030204" pitchFamily="34" charset="0"/>
                <a:cs typeface="Arial" panose="020B0604020202020204" pitchFamily="34" charset="0"/>
              </a:rPr>
              <a:t>The battery operated motor </a:t>
            </a:r>
            <a:r>
              <a:rPr lang="en-GB" sz="900" dirty="0">
                <a:latin typeface="Arial" panose="020B0604020202020204" pitchFamily="34" charset="0"/>
                <a:ea typeface="Calibri" panose="020F0502020204030204" pitchFamily="34" charset="0"/>
                <a:cs typeface="Arial" panose="020B0604020202020204" pitchFamily="34" charset="0"/>
              </a:rPr>
              <a:t>V6RR and V7RR</a:t>
            </a:r>
            <a:r>
              <a:rPr lang="en-GB" sz="900" dirty="0">
                <a:effectLst/>
                <a:latin typeface="Arial" panose="020B0604020202020204" pitchFamily="34" charset="0"/>
                <a:ea typeface="Calibri" panose="020F0502020204030204" pitchFamily="34" charset="0"/>
                <a:cs typeface="Arial" panose="020B0604020202020204" pitchFamily="34" charset="0"/>
              </a:rPr>
              <a:t> has been designed and produced in compliance with the requirements of the European Toy Safety Directive, implemented at national level with the Regulation on the essential requirements and conformity assessment of toys.</a:t>
            </a:r>
            <a:r>
              <a:rPr lang="bg-BG" sz="900" dirty="0">
                <a:effectLst/>
                <a:latin typeface="Arial" panose="020B0604020202020204" pitchFamily="34" charset="0"/>
                <a:ea typeface="Calibri" panose="020F0502020204030204" pitchFamily="34" charset="0"/>
                <a:cs typeface="Arial" panose="020B0604020202020204" pitchFamily="34" charset="0"/>
              </a:rPr>
              <a:t> </a:t>
            </a:r>
          </a:p>
          <a:p>
            <a:pPr lvl="0" algn="just">
              <a:buClr>
                <a:srgbClr val="333333"/>
              </a:buClr>
            </a:pPr>
            <a:r>
              <a:rPr lang="en-GB" sz="900" dirty="0">
                <a:effectLst/>
                <a:latin typeface="Arial" panose="020B0604020202020204" pitchFamily="34" charset="0"/>
                <a:ea typeface="Calibri" panose="020F0502020204030204" pitchFamily="34" charset="0"/>
                <a:cs typeface="Arial" panose="020B0604020202020204" pitchFamily="34" charset="0"/>
              </a:rPr>
              <a:t>The product complies with the general and specific requirements of the following harmonised standards:</a:t>
            </a:r>
          </a:p>
          <a:p>
            <a:pPr lvl="0" algn="just">
              <a:buClr>
                <a:srgbClr val="333333"/>
              </a:buClr>
              <a:buFont typeface="Arial" panose="020B0604020202020204" pitchFamily="34" charset="0"/>
              <a:buChar char="•"/>
            </a:pPr>
            <a:r>
              <a:rPr lang="bg-BG" sz="900" dirty="0">
                <a:effectLst/>
                <a:latin typeface="Arial" panose="020B0604020202020204" pitchFamily="34" charset="0"/>
                <a:ea typeface="Calibri" panose="020F0502020204030204" pitchFamily="34" charset="0"/>
                <a:cs typeface="Arial" panose="020B0604020202020204" pitchFamily="34" charset="0"/>
              </a:rPr>
              <a:t>Е</a:t>
            </a:r>
            <a:r>
              <a:rPr lang="en-GB" sz="900" dirty="0">
                <a:effectLst/>
                <a:latin typeface="Arial" panose="020B0604020202020204" pitchFamily="34" charset="0"/>
                <a:ea typeface="Calibri" panose="020F0502020204030204" pitchFamily="34" charset="0"/>
                <a:cs typeface="Arial" panose="020B0604020202020204" pitchFamily="34" charset="0"/>
              </a:rPr>
              <a:t>N 71-1:2014+A1:2018; EN 71-2:2020; EN 71-3:2019+A1:2021; EN IEC 62115:2020+A11:2020.</a:t>
            </a:r>
          </a:p>
        </p:txBody>
      </p:sp>
      <p:sp>
        <p:nvSpPr>
          <p:cNvPr id="10" name="TextBox 9">
            <a:extLst>
              <a:ext uri="{FF2B5EF4-FFF2-40B4-BE49-F238E27FC236}">
                <a16:creationId xmlns:a16="http://schemas.microsoft.com/office/drawing/2014/main" id="{37F5FA44-F9DD-5795-D0A2-B445AC4911A6}"/>
              </a:ext>
            </a:extLst>
          </p:cNvPr>
          <p:cNvSpPr txBox="1"/>
          <p:nvPr/>
        </p:nvSpPr>
        <p:spPr>
          <a:xfrm>
            <a:off x="189000" y="7812360"/>
            <a:ext cx="6480000" cy="180000"/>
          </a:xfrm>
          <a:prstGeom prst="roundRect">
            <a:avLst/>
          </a:prstGeom>
          <a:solidFill>
            <a:schemeClr val="tx1">
              <a:lumMod val="65000"/>
              <a:lumOff val="35000"/>
            </a:schemeClr>
          </a:solidFill>
        </p:spPr>
        <p:txBody>
          <a:bodyPr wrap="square" rtlCol="0" anchor="ctr">
            <a:spAutoFit/>
          </a:bodyPr>
          <a:lstStyle/>
          <a:p>
            <a:pPr algn="just"/>
            <a:r>
              <a:rPr lang="en-US" sz="1000" b="1" dirty="0">
                <a:solidFill>
                  <a:schemeClr val="bg1"/>
                </a:solidFill>
                <a:latin typeface="Arial" pitchFamily="34" charset="0"/>
                <a:cs typeface="Arial" pitchFamily="34" charset="0"/>
              </a:rPr>
              <a:t>INTENDED USE</a:t>
            </a:r>
            <a:endParaRPr lang="bg-BG" sz="1000" b="1" dirty="0">
              <a:solidFill>
                <a:schemeClr val="bg1"/>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40E39F14-03EA-F4E9-A58F-644F2C164191}"/>
              </a:ext>
            </a:extLst>
          </p:cNvPr>
          <p:cNvSpPr txBox="1"/>
          <p:nvPr/>
        </p:nvSpPr>
        <p:spPr>
          <a:xfrm>
            <a:off x="189000" y="8030125"/>
            <a:ext cx="6480000" cy="646331"/>
          </a:xfrm>
          <a:prstGeom prst="rect">
            <a:avLst/>
          </a:prstGeom>
          <a:noFill/>
        </p:spPr>
        <p:txBody>
          <a:bodyPr wrap="square" rtlCol="0">
            <a:spAutoFit/>
          </a:bodyPr>
          <a:lstStyle/>
          <a:p>
            <a:pPr algn="just">
              <a:defRPr/>
            </a:pPr>
            <a:r>
              <a:rPr lang="en-US" sz="900" b="1" dirty="0">
                <a:latin typeface="Arial" panose="020B0604020202020204" pitchFamily="34" charset="0"/>
                <a:cs typeface="Arial" pitchFamily="34" charset="0"/>
              </a:rPr>
              <a:t>The battery-operated motor</a:t>
            </a:r>
            <a:r>
              <a:rPr lang="en-GB" sz="900" b="1" dirty="0">
                <a:effectLst/>
                <a:latin typeface="Arial" panose="020B0604020202020204" pitchFamily="34" charset="0"/>
                <a:ea typeface="Calibri" panose="020F0502020204030204" pitchFamily="34" charset="0"/>
                <a:cs typeface="Arial" panose="020B0604020202020204" pitchFamily="34" charset="0"/>
              </a:rPr>
              <a:t> </a:t>
            </a:r>
            <a:r>
              <a:rPr lang="en-GB" sz="900" b="1" dirty="0">
                <a:latin typeface="Arial" panose="020B0604020202020204" pitchFamily="34" charset="0"/>
                <a:ea typeface="Calibri" panose="020F0502020204030204" pitchFamily="34" charset="0"/>
                <a:cs typeface="Arial" panose="020B0604020202020204" pitchFamily="34" charset="0"/>
              </a:rPr>
              <a:t>V6RR AND V7RR</a:t>
            </a:r>
            <a:r>
              <a:rPr lang="en-GB" sz="900" b="1" dirty="0">
                <a:effectLst/>
                <a:latin typeface="Arial" panose="020B0604020202020204" pitchFamily="34" charset="0"/>
                <a:ea typeface="Calibri" panose="020F0502020204030204" pitchFamily="34" charset="0"/>
                <a:cs typeface="Arial" panose="020B0604020202020204" pitchFamily="34" charset="0"/>
              </a:rPr>
              <a:t> (models RIMINI </a:t>
            </a:r>
            <a:r>
              <a:rPr lang="en-US" sz="900" b="1" dirty="0">
                <a:effectLst/>
                <a:latin typeface="Arial" panose="020B0604020202020204" pitchFamily="34" charset="0"/>
                <a:ea typeface="Calibri" panose="020F0502020204030204" pitchFamily="34" charset="0"/>
                <a:cs typeface="Arial" panose="020B0604020202020204" pitchFamily="34" charset="0"/>
              </a:rPr>
              <a:t>and NAPOLI</a:t>
            </a:r>
            <a:r>
              <a:rPr lang="en-GB" sz="900" b="1" dirty="0">
                <a:effectLst/>
                <a:latin typeface="Arial" panose="020B0604020202020204" pitchFamily="34" charset="0"/>
                <a:ea typeface="Calibri" panose="020F0502020204030204" pitchFamily="34" charset="0"/>
                <a:cs typeface="Arial" panose="020B0604020202020204" pitchFamily="34" charset="0"/>
              </a:rPr>
              <a:t>)</a:t>
            </a:r>
            <a:r>
              <a:rPr lang="en-US" sz="900" b="1" dirty="0">
                <a:latin typeface="Arial" panose="020B0604020202020204" pitchFamily="34" charset="0"/>
                <a:cs typeface="Arial" pitchFamily="34" charset="0"/>
              </a:rPr>
              <a:t> </a:t>
            </a:r>
            <a:r>
              <a:rPr lang="en-US" sz="900" dirty="0">
                <a:latin typeface="Arial" panose="020B0604020202020204" pitchFamily="34" charset="0"/>
                <a:cs typeface="Arial" pitchFamily="34" charset="0"/>
              </a:rPr>
              <a:t>is designed  for use by children over 36 months of age and maximum weight of the child up to 30 kg. </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product is designed for play and use on</a:t>
            </a:r>
            <a:r>
              <a:rPr lang="bg-BG"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a:latin typeface="Arial" pitchFamily="34" charset="0"/>
                <a:cs typeface="Arial" pitchFamily="34" charset="0"/>
              </a:rPr>
              <a:t>on even</a:t>
            </a:r>
            <a:r>
              <a:rPr lang="en-GB" sz="900" dirty="0">
                <a:latin typeface="Arial" pitchFamily="34" charset="0"/>
                <a:cs typeface="Arial" pitchFamily="34" charset="0"/>
              </a:rPr>
              <a:t> surface</a:t>
            </a:r>
            <a:r>
              <a:rPr lang="en-US" sz="900" dirty="0">
                <a:latin typeface="Arial" pitchFamily="34" charset="0"/>
                <a:cs typeface="Arial" pitchFamily="34" charset="0"/>
              </a:rPr>
              <a:t> and in safe areas such as </a:t>
            </a:r>
            <a:r>
              <a:rPr lang="bg-BG" sz="900" dirty="0">
                <a:latin typeface="Arial" pitchFamily="34" charset="0"/>
                <a:cs typeface="Arial" pitchFamily="34" charset="0"/>
              </a:rPr>
              <a:t>–</a:t>
            </a:r>
            <a:r>
              <a:rPr lang="en-US" sz="900" dirty="0">
                <a:latin typeface="Arial" pitchFamily="34" charset="0"/>
                <a:cs typeface="Arial" pitchFamily="34" charset="0"/>
              </a:rPr>
              <a:t> home</a:t>
            </a:r>
            <a:r>
              <a:rPr lang="bg-BG" sz="900" dirty="0">
                <a:latin typeface="Arial" pitchFamily="34" charset="0"/>
                <a:cs typeface="Arial" pitchFamily="34" charset="0"/>
              </a:rPr>
              <a:t>, </a:t>
            </a:r>
            <a:r>
              <a:rPr lang="en-US" sz="900" dirty="0">
                <a:latin typeface="Arial" pitchFamily="34" charset="0"/>
                <a:cs typeface="Arial" pitchFamily="34" charset="0"/>
              </a:rPr>
              <a:t>park or playground</a:t>
            </a:r>
            <a:r>
              <a:rPr lang="bg-BG" sz="900" dirty="0">
                <a:latin typeface="Arial" pitchFamily="34" charset="0"/>
                <a:cs typeface="Arial" pitchFamily="34" charset="0"/>
              </a:rPr>
              <a:t>.</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It is intended for use by one child only. The child who will use the motorbike</a:t>
            </a:r>
            <a:r>
              <a:rPr lang="en-US" sz="9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must be able to stand steady on their feet and move on their own.</a:t>
            </a:r>
            <a:endParaRPr lang="bg-BG"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49B0C26-4F2F-D863-6394-E4C96E5F90A6}"/>
              </a:ext>
            </a:extLst>
          </p:cNvPr>
          <p:cNvSpPr txBox="1"/>
          <p:nvPr/>
        </p:nvSpPr>
        <p:spPr>
          <a:xfrm>
            <a:off x="6400800" y="8892480"/>
            <a:ext cx="360000" cy="1836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10</a:t>
            </a:r>
          </a:p>
        </p:txBody>
      </p:sp>
    </p:spTree>
    <p:extLst>
      <p:ext uri="{BB962C8B-B14F-4D97-AF65-F5344CB8AC3E}">
        <p14:creationId xmlns:p14="http://schemas.microsoft.com/office/powerpoint/2010/main" val="324057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6AF359B-AA05-5E58-F24A-F59F64029C38}"/>
              </a:ext>
            </a:extLst>
          </p:cNvPr>
          <p:cNvSpPr txBox="1"/>
          <p:nvPr/>
        </p:nvSpPr>
        <p:spPr>
          <a:xfrm>
            <a:off x="189000" y="107504"/>
            <a:ext cx="6480000" cy="180000"/>
          </a:xfrm>
          <a:prstGeom prst="roundRect">
            <a:avLst/>
          </a:prstGeom>
          <a:solidFill>
            <a:schemeClr val="tx1">
              <a:lumMod val="65000"/>
              <a:lumOff val="35000"/>
            </a:schemeClr>
          </a:solidFill>
        </p:spPr>
        <p:txBody>
          <a:bodyPr wrap="square" rtlCol="0" anchor="ctr">
            <a:spAutoFit/>
          </a:bodyPr>
          <a:lstStyle/>
          <a:p>
            <a:pPr algn="just"/>
            <a:r>
              <a:rPr lang="en-US" sz="1000" b="1" dirty="0">
                <a:solidFill>
                  <a:schemeClr val="bg1"/>
                </a:solidFill>
                <a:latin typeface="Arial" pitchFamily="34" charset="0"/>
                <a:cs typeface="Arial" pitchFamily="34" charset="0"/>
              </a:rPr>
              <a:t>WARNINGS AND RECOMMENDATIONS FOR SAFE USE</a:t>
            </a:r>
            <a:endParaRPr lang="bg-BG" sz="1000" b="1" dirty="0">
              <a:solidFill>
                <a:schemeClr val="bg1"/>
              </a:solidFill>
              <a:latin typeface="Arial" pitchFamily="34" charset="0"/>
              <a:cs typeface="Arial" pitchFamily="34" charset="0"/>
            </a:endParaRPr>
          </a:p>
        </p:txBody>
      </p:sp>
      <p:sp>
        <p:nvSpPr>
          <p:cNvPr id="19" name="TextBox 18">
            <a:extLst>
              <a:ext uri="{FF2B5EF4-FFF2-40B4-BE49-F238E27FC236}">
                <a16:creationId xmlns:a16="http://schemas.microsoft.com/office/drawing/2014/main" id="{7A53B9BD-2F92-DF63-411D-A7CC4AA34932}"/>
              </a:ext>
            </a:extLst>
          </p:cNvPr>
          <p:cNvSpPr txBox="1"/>
          <p:nvPr/>
        </p:nvSpPr>
        <p:spPr>
          <a:xfrm>
            <a:off x="189000" y="323528"/>
            <a:ext cx="6480000" cy="7017306"/>
          </a:xfrm>
          <a:prstGeom prst="rect">
            <a:avLst/>
          </a:prstGeom>
          <a:noFill/>
        </p:spPr>
        <p:txBody>
          <a:bodyPr wrap="square">
            <a:spAutoFit/>
          </a:bodyPr>
          <a:lstStyle/>
          <a:p>
            <a:pPr algn="just">
              <a:buFont typeface="Arial" panose="020B0604020202020204" pitchFamily="34" charset="0"/>
              <a:buChar char="•"/>
            </a:pPr>
            <a:r>
              <a:rPr lang="en-US" sz="1000" b="1" dirty="0">
                <a:latin typeface="Arial" pitchFamily="34" charset="0"/>
                <a:cs typeface="Arial" pitchFamily="34" charset="0"/>
              </a:rPr>
              <a:t>Warning! </a:t>
            </a:r>
            <a:r>
              <a:rPr lang="en-US" sz="1000" dirty="0">
                <a:latin typeface="Arial" pitchFamily="34" charset="0"/>
                <a:cs typeface="Arial" pitchFamily="34" charset="0"/>
              </a:rPr>
              <a:t>To be used under the direct supervision of an adult.</a:t>
            </a:r>
            <a:endParaRPr lang="bg-BG" sz="1000" dirty="0">
              <a:latin typeface="Arial" pitchFamily="34" charset="0"/>
              <a:cs typeface="Arial" pitchFamily="34" charset="0"/>
            </a:endParaRPr>
          </a:p>
          <a:p>
            <a:pPr algn="just">
              <a:buFont typeface="Arial" pitchFamily="34" charset="0"/>
              <a:buChar char="•"/>
              <a:defRPr/>
            </a:pPr>
            <a:r>
              <a:rPr lang="en-US" sz="1000" b="1" dirty="0">
                <a:latin typeface="Arial" pitchFamily="34" charset="0"/>
                <a:cs typeface="Arial" pitchFamily="34" charset="0"/>
              </a:rPr>
              <a:t>NEVER LEAVE THE CHILD WITHOUT ADULT SUPERVISION</a:t>
            </a:r>
            <a:r>
              <a:rPr lang="bg-BG" sz="1000" b="1" dirty="0">
                <a:latin typeface="Arial" pitchFamily="34" charset="0"/>
                <a:cs typeface="Arial" pitchFamily="34" charset="0"/>
              </a:rPr>
              <a:t>. </a:t>
            </a:r>
            <a:r>
              <a:rPr lang="en-US" sz="1000" dirty="0">
                <a:latin typeface="Arial" pitchFamily="34" charset="0"/>
                <a:cs typeface="Arial" pitchFamily="34" charset="0"/>
              </a:rPr>
              <a:t>Always monitor the child while it is using the battery-operated motorbike</a:t>
            </a:r>
            <a:r>
              <a:rPr lang="bg-BG" sz="1000" dirty="0">
                <a:latin typeface="Arial" pitchFamily="34" charset="0"/>
                <a:cs typeface="Arial" pitchFamily="34" charset="0"/>
              </a:rPr>
              <a:t>.</a:t>
            </a:r>
            <a:endParaRPr lang="en-GB" sz="1000" dirty="0">
              <a:latin typeface="Arial" pitchFamily="34" charset="0"/>
              <a:cs typeface="Arial" pitchFamily="34" charset="0"/>
            </a:endParaRPr>
          </a:p>
          <a:p>
            <a:pPr algn="just">
              <a:buFont typeface="Arial" pitchFamily="34" charset="0"/>
              <a:buChar char="•"/>
              <a:defRPr/>
            </a:pPr>
            <a:r>
              <a:rPr lang="en-US" sz="1000" b="1" dirty="0">
                <a:latin typeface="Arial" panose="020B0604020202020204" pitchFamily="34" charset="0"/>
                <a:cs typeface="Arial" pitchFamily="34" charset="0"/>
              </a:rPr>
              <a:t>Warning! </a:t>
            </a:r>
            <a:r>
              <a:rPr lang="en-US" sz="1000" dirty="0">
                <a:latin typeface="Arial" pitchFamily="34" charset="0"/>
                <a:cs typeface="Arial" pitchFamily="34" charset="0"/>
              </a:rPr>
              <a:t>This toy is unsuitable for children under 3 years due to its maximum speed. Intended for children from 3 to 8 years of age with maximum weight up to 30 kg.</a:t>
            </a:r>
          </a:p>
          <a:p>
            <a:pPr algn="just">
              <a:buFont typeface="Arial" pitchFamily="34" charset="0"/>
              <a:buChar char="•"/>
              <a:defRPr/>
            </a:pPr>
            <a:r>
              <a:rPr lang="en-US" sz="1000" b="1" dirty="0">
                <a:latin typeface="Arial" pitchFamily="34" charset="0"/>
                <a:cs typeface="Arial" pitchFamily="34" charset="0"/>
              </a:rPr>
              <a:t>Warning!</a:t>
            </a:r>
            <a:r>
              <a:rPr lang="en-US" sz="1000" dirty="0">
                <a:latin typeface="Arial" pitchFamily="34" charset="0"/>
                <a:cs typeface="Arial" pitchFamily="34" charset="0"/>
              </a:rPr>
              <a:t> The toy has many small part.</a:t>
            </a:r>
            <a:r>
              <a:rPr lang="en-GB" sz="1000" dirty="0">
                <a:latin typeface="Arial" pitchFamily="34" charset="0"/>
                <a:cs typeface="Arial" pitchFamily="34" charset="0"/>
              </a:rPr>
              <a:t> Chocking hazards.</a:t>
            </a:r>
            <a:endParaRPr lang="en-US" sz="1000" dirty="0">
              <a:latin typeface="Arial" pitchFamily="34" charset="0"/>
              <a:cs typeface="Arial" pitchFamily="34" charset="0"/>
            </a:endParaRPr>
          </a:p>
          <a:p>
            <a:pPr algn="just">
              <a:buFont typeface="Arial" pitchFamily="34" charset="0"/>
              <a:buChar char="•"/>
              <a:defRPr/>
            </a:pPr>
            <a:r>
              <a:rPr lang="en-US" sz="1000" b="1" dirty="0">
                <a:latin typeface="Arial" panose="020B0604020202020204" pitchFamily="34" charset="0"/>
                <a:cs typeface="Arial" pitchFamily="34" charset="0"/>
              </a:rPr>
              <a:t>Warning!</a:t>
            </a:r>
            <a:r>
              <a:rPr lang="en-US" sz="1000" dirty="0">
                <a:latin typeface="Arial" pitchFamily="34" charset="0"/>
                <a:cs typeface="Arial" pitchFamily="34" charset="0"/>
              </a:rPr>
              <a:t> This toy has no breaks</a:t>
            </a:r>
            <a:r>
              <a:rPr lang="bg-BG" sz="1000" dirty="0">
                <a:latin typeface="Arial" panose="020B0604020202020204" pitchFamily="34" charset="0"/>
                <a:cs typeface="Arial" pitchFamily="34" charset="0"/>
              </a:rPr>
              <a:t>.</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algn="just">
              <a:buFont typeface="Arial" pitchFamily="34" charset="0"/>
              <a:buChar char="•"/>
              <a:defRPr/>
            </a:pPr>
            <a:r>
              <a:rPr lang="en-US" sz="1000" b="1" dirty="0">
                <a:effectLst/>
                <a:latin typeface="Arial" panose="020B0604020202020204" pitchFamily="34" charset="0"/>
                <a:ea typeface="Calibri" panose="020F0502020204030204" pitchFamily="34" charset="0"/>
                <a:cs typeface="Arial" panose="020B0604020202020204" pitchFamily="34" charset="0"/>
              </a:rPr>
              <a:t>Warning! </a:t>
            </a:r>
            <a:r>
              <a:rPr lang="en-GB" sz="1000" dirty="0">
                <a:effectLst/>
                <a:latin typeface="Arial" panose="020B0604020202020204" pitchFamily="34" charset="0"/>
                <a:ea typeface="Times New Roman" panose="02020603050405020304" pitchFamily="18" charset="0"/>
                <a:cs typeface="Arial" panose="020B0604020202020204" pitchFamily="34" charset="0"/>
              </a:rPr>
              <a:t>Protective equipment should be worn. </a:t>
            </a:r>
            <a:r>
              <a:rPr lang="en-US" sz="1000" dirty="0">
                <a:latin typeface="Arial" pitchFamily="34" charset="0"/>
                <a:cs typeface="Arial" pitchFamily="34" charset="0"/>
              </a:rPr>
              <a:t>One must always use shoes during use. </a:t>
            </a:r>
            <a:r>
              <a:rPr lang="en-GB" sz="1000" dirty="0">
                <a:effectLst/>
                <a:latin typeface="Arial" panose="020B0604020202020204" pitchFamily="34" charset="0"/>
                <a:ea typeface="Calibri" panose="020F0502020204030204" pitchFamily="34" charset="0"/>
                <a:cs typeface="Arial" panose="020B0604020202020204" pitchFamily="34" charset="0"/>
              </a:rPr>
              <a:t>Make sure your child  wears sturdy, non-slip shoes.</a:t>
            </a:r>
            <a:endParaRPr lang="en-US" sz="1000" b="1" dirty="0">
              <a:latin typeface="Arial" panose="020B0604020202020204" pitchFamily="34" charset="0"/>
              <a:cs typeface="Arial" pitchFamily="34" charset="0"/>
            </a:endParaRPr>
          </a:p>
          <a:p>
            <a:pPr algn="just">
              <a:buFont typeface="Arial" pitchFamily="34" charset="0"/>
              <a:buChar char="•"/>
              <a:defRPr/>
            </a:pPr>
            <a:r>
              <a:rPr lang="en-US" sz="1000" b="1" dirty="0">
                <a:latin typeface="Arial" panose="020B0604020202020204" pitchFamily="34" charset="0"/>
                <a:cs typeface="Arial" pitchFamily="34" charset="0"/>
              </a:rPr>
              <a:t>Warning</a:t>
            </a:r>
            <a:r>
              <a:rPr lang="en-US" sz="1000" dirty="0">
                <a:latin typeface="Arial" pitchFamily="34" charset="0"/>
                <a:cs typeface="Arial" pitchFamily="34" charset="0"/>
              </a:rPr>
              <a:t>! Not to be used in traffic.</a:t>
            </a:r>
          </a:p>
          <a:p>
            <a:pPr algn="just">
              <a:buFont typeface="Arial" pitchFamily="34" charset="0"/>
              <a:buChar char="•"/>
              <a:defRPr/>
            </a:pPr>
            <a:r>
              <a:rPr lang="en-GB" sz="1000" b="1" dirty="0">
                <a:effectLst/>
                <a:latin typeface="Arial" panose="020B0604020202020204" pitchFamily="34" charset="0"/>
                <a:ea typeface="Calibri" panose="020F0502020204030204" pitchFamily="34" charset="0"/>
                <a:cs typeface="Arial" panose="020B0604020202020204" pitchFamily="34" charset="0"/>
              </a:rPr>
              <a:t>Warning</a:t>
            </a:r>
            <a:r>
              <a:rPr lang="en-GB" sz="1000" dirty="0">
                <a:effectLst/>
                <a:latin typeface="Arial" panose="020B0604020202020204" pitchFamily="34" charset="0"/>
                <a:ea typeface="Calibri" panose="020F0502020204030204" pitchFamily="34" charset="0"/>
                <a:cs typeface="Arial" panose="020B0604020202020204" pitchFamily="34" charset="0"/>
              </a:rPr>
              <a:t>! The battery-operated motor has been designed to be driven by young children on flat and smooth </a:t>
            </a:r>
            <a:r>
              <a:rPr lang="en-US" sz="1000" dirty="0">
                <a:effectLst/>
                <a:latin typeface="Arial" panose="020B0604020202020204" pitchFamily="34" charset="0"/>
                <a:ea typeface="Calibri" panose="020F0502020204030204" pitchFamily="34" charset="0"/>
                <a:cs typeface="Arial" panose="020B0604020202020204" pitchFamily="34" charset="0"/>
              </a:rPr>
              <a:t>surfaces</a:t>
            </a:r>
            <a:r>
              <a:rPr lang="bg-BG"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Do not use the product on soft surfaces such as grass, soil, or sand</a:t>
            </a:r>
            <a:r>
              <a:rPr lang="bg-BG" sz="1000" dirty="0">
                <a:effectLst/>
                <a:latin typeface="Arial" panose="020B0604020202020204" pitchFamily="34" charset="0"/>
                <a:ea typeface="Calibri" panose="020F0502020204030204" pitchFamily="34" charset="0"/>
                <a:cs typeface="Arial" panose="020B0604020202020204" pitchFamily="34" charset="0"/>
              </a:rPr>
              <a:t>.</a:t>
            </a:r>
            <a:r>
              <a:rPr lang="en-GB" sz="1000" dirty="0">
                <a:effectLst/>
                <a:latin typeface="Arial" panose="020B0604020202020204" pitchFamily="34" charset="0"/>
                <a:ea typeface="Calibri" panose="020F0502020204030204" pitchFamily="34" charset="0"/>
                <a:cs typeface="Arial" panose="020B0604020202020204" pitchFamily="34" charset="0"/>
              </a:rPr>
              <a:t>To be used only in well-lit and safe playgrounds and secure areas. Do not use on wet or slippery surfaces. </a:t>
            </a:r>
            <a:endParaRPr lang="bg-BG" sz="1000" dirty="0">
              <a:effectLst/>
              <a:latin typeface="Arial" panose="020B0604020202020204" pitchFamily="34" charset="0"/>
              <a:ea typeface="Calibri" panose="020F0502020204030204" pitchFamily="34" charset="0"/>
              <a:cs typeface="Arial" panose="020B0604020202020204" pitchFamily="34" charset="0"/>
            </a:endParaRPr>
          </a:p>
          <a:p>
            <a:pPr algn="just">
              <a:defRPr/>
            </a:pPr>
            <a:r>
              <a:rPr lang="en-GB" sz="1000" dirty="0">
                <a:effectLst/>
                <a:latin typeface="Arial" panose="020B0604020202020204" pitchFamily="34" charset="0"/>
                <a:ea typeface="Calibri" panose="020F0502020204030204" pitchFamily="34" charset="0"/>
                <a:cs typeface="Arial" panose="020B0604020202020204" pitchFamily="34" charset="0"/>
              </a:rPr>
              <a:t>Never allow child to ride near pools and stairs. </a:t>
            </a:r>
            <a:r>
              <a:rPr lang="bg-BG" sz="1000" dirty="0" err="1">
                <a:effectLst/>
                <a:latin typeface="Arial" panose="020B0604020202020204" pitchFamily="34" charset="0"/>
                <a:ea typeface="Calibri" panose="020F0502020204030204" pitchFamily="34" charset="0"/>
                <a:cs typeface="Arial" panose="020B0604020202020204" pitchFamily="34" charset="0"/>
              </a:rPr>
              <a:t>Do</a:t>
            </a:r>
            <a:r>
              <a:rPr lang="bg-BG" sz="1000" dirty="0">
                <a:effectLst/>
                <a:latin typeface="Arial" panose="020B0604020202020204" pitchFamily="34" charset="0"/>
                <a:ea typeface="Calibri" panose="020F0502020204030204" pitchFamily="34" charset="0"/>
                <a:cs typeface="Arial" panose="020B0604020202020204" pitchFamily="34" charset="0"/>
              </a:rPr>
              <a:t> not </a:t>
            </a:r>
            <a:r>
              <a:rPr lang="bg-BG" sz="1000" dirty="0" err="1">
                <a:effectLst/>
                <a:latin typeface="Arial" panose="020B0604020202020204" pitchFamily="34" charset="0"/>
                <a:ea typeface="Calibri" panose="020F0502020204030204" pitchFamily="34" charset="0"/>
                <a:cs typeface="Arial" panose="020B0604020202020204" pitchFamily="34" charset="0"/>
              </a:rPr>
              <a:t>use</a:t>
            </a:r>
            <a:r>
              <a:rPr lang="bg-BG" sz="1000" dirty="0">
                <a:effectLst/>
                <a:latin typeface="Arial" panose="020B0604020202020204" pitchFamily="34" charset="0"/>
                <a:ea typeface="Calibri" panose="020F0502020204030204" pitchFamily="34" charset="0"/>
                <a:cs typeface="Arial" panose="020B0604020202020204" pitchFamily="34" charset="0"/>
              </a:rPr>
              <a:t> in </a:t>
            </a:r>
            <a:r>
              <a:rPr lang="bg-BG" sz="1000" dirty="0" err="1">
                <a:effectLst/>
                <a:latin typeface="Arial" panose="020B0604020202020204" pitchFamily="34" charset="0"/>
                <a:ea typeface="Calibri" panose="020F0502020204030204" pitchFamily="34" charset="0"/>
                <a:cs typeface="Arial" panose="020B0604020202020204" pitchFamily="34" charset="0"/>
              </a:rPr>
              <a:t>rainy</a:t>
            </a:r>
            <a:r>
              <a:rPr lang="bg-BG" sz="1000" dirty="0">
                <a:effectLst/>
                <a:latin typeface="Arial" panose="020B0604020202020204" pitchFamily="34" charset="0"/>
                <a:ea typeface="Calibri" panose="020F0502020204030204" pitchFamily="34" charset="0"/>
                <a:cs typeface="Arial" panose="020B0604020202020204" pitchFamily="34" charset="0"/>
              </a:rPr>
              <a:t> </a:t>
            </a:r>
            <a:r>
              <a:rPr lang="bg-BG" sz="1000" dirty="0" err="1">
                <a:effectLst/>
                <a:latin typeface="Arial" panose="020B0604020202020204" pitchFamily="34" charset="0"/>
                <a:ea typeface="Calibri" panose="020F0502020204030204" pitchFamily="34" charset="0"/>
                <a:cs typeface="Arial" panose="020B0604020202020204" pitchFamily="34" charset="0"/>
              </a:rPr>
              <a:t>weather</a:t>
            </a:r>
            <a:r>
              <a:rPr lang="bg-BG" sz="1000" dirty="0">
                <a:effectLst/>
                <a:latin typeface="Arial" panose="020B0604020202020204" pitchFamily="34" charset="0"/>
                <a:ea typeface="Calibri" panose="020F0502020204030204" pitchFamily="34" charset="0"/>
                <a:cs typeface="Arial" panose="020B0604020202020204" pitchFamily="34" charset="0"/>
              </a:rPr>
              <a:t> </a:t>
            </a:r>
            <a:r>
              <a:rPr lang="bg-BG" sz="1000" dirty="0" err="1">
                <a:effectLst/>
                <a:latin typeface="Arial" panose="020B0604020202020204" pitchFamily="34" charset="0"/>
                <a:ea typeface="Calibri" panose="020F0502020204030204" pitchFamily="34" charset="0"/>
                <a:cs typeface="Arial" panose="020B0604020202020204" pitchFamily="34" charset="0"/>
              </a:rPr>
              <a:t>or</a:t>
            </a:r>
            <a:r>
              <a:rPr lang="bg-BG" sz="1000" dirty="0">
                <a:effectLst/>
                <a:latin typeface="Arial" panose="020B0604020202020204" pitchFamily="34" charset="0"/>
                <a:ea typeface="Calibri" panose="020F0502020204030204" pitchFamily="34" charset="0"/>
                <a:cs typeface="Arial" panose="020B0604020202020204" pitchFamily="34" charset="0"/>
              </a:rPr>
              <a:t> in the </a:t>
            </a:r>
            <a:r>
              <a:rPr lang="bg-BG" sz="1000" dirty="0" err="1">
                <a:effectLst/>
                <a:latin typeface="Arial" panose="020B0604020202020204" pitchFamily="34" charset="0"/>
                <a:ea typeface="Calibri" panose="020F0502020204030204" pitchFamily="34" charset="0"/>
                <a:cs typeface="Arial" panose="020B0604020202020204" pitchFamily="34" charset="0"/>
              </a:rPr>
              <a:t>evening</a:t>
            </a:r>
            <a:r>
              <a:rPr lang="bg-BG" sz="1000" dirty="0">
                <a:effectLst/>
                <a:latin typeface="Arial" panose="020B0604020202020204" pitchFamily="34" charset="0"/>
                <a:ea typeface="Calibri" panose="020F0502020204030204" pitchFamily="34" charset="0"/>
                <a:cs typeface="Arial" panose="020B0604020202020204" pitchFamily="34" charset="0"/>
              </a:rPr>
              <a:t>.</a:t>
            </a:r>
            <a:endParaRPr lang="en-GB" sz="1000" b="1" dirty="0">
              <a:latin typeface="Arial" panose="020B0604020202020204" pitchFamily="34" charset="0"/>
              <a:ea typeface="Calibri" panose="020F0502020204030204" pitchFamily="34" charset="0"/>
              <a:cs typeface="Arial" panose="020B0604020202020204" pitchFamily="34" charset="0"/>
            </a:endParaRPr>
          </a:p>
          <a:p>
            <a:pPr algn="just">
              <a:buFont typeface="Arial" pitchFamily="34" charset="0"/>
              <a:buChar char="•"/>
              <a:defRPr/>
            </a:pPr>
            <a:r>
              <a:rPr lang="en-GB" sz="1000" b="1" dirty="0">
                <a:latin typeface="Arial" panose="020B0604020202020204" pitchFamily="34" charset="0"/>
                <a:ea typeface="Calibri" panose="020F0502020204030204" pitchFamily="34" charset="0"/>
                <a:cs typeface="Arial" panose="020B0604020202020204" pitchFamily="34" charset="0"/>
              </a:rPr>
              <a:t>Warning!</a:t>
            </a:r>
            <a:r>
              <a:rPr lang="en-GB" sz="1000" dirty="0">
                <a:latin typeface="Arial" panose="020B0604020202020204" pitchFamily="34" charset="0"/>
                <a:ea typeface="Calibri" panose="020F0502020204030204" pitchFamily="34" charset="0"/>
                <a:cs typeface="Arial" panose="020B0604020202020204" pitchFamily="34" charset="0"/>
              </a:rPr>
              <a:t> </a:t>
            </a:r>
            <a:r>
              <a:rPr lang="en-GB" sz="1000" dirty="0">
                <a:effectLst/>
                <a:latin typeface="Arial" panose="020B0604020202020204" pitchFamily="34" charset="0"/>
                <a:ea typeface="Calibri" panose="020F0502020204030204" pitchFamily="34" charset="0"/>
                <a:cs typeface="Arial" panose="020B0604020202020204" pitchFamily="34" charset="0"/>
              </a:rPr>
              <a:t>The product needs to be used with caution, since skill is required to avoid falls or collisions causing injury to the user or third parties. </a:t>
            </a:r>
            <a:r>
              <a:rPr lang="en-GB" sz="1000" dirty="0">
                <a:effectLst/>
                <a:latin typeface="Arial" panose="020B0604020202020204" pitchFamily="34" charset="0"/>
                <a:ea typeface="Times New Roman" panose="02020603050405020304" pitchFamily="18" charset="0"/>
                <a:cs typeface="Arial" panose="020B0604020202020204" pitchFamily="34" charset="0"/>
              </a:rPr>
              <a:t>Before the first use teach your child how correctly to drive the motorbike. Make sure the child understands how the battery-operated motor works and can use it correctly and safely in a safe and supervised environment.</a:t>
            </a:r>
            <a:endParaRPr lang="bg-BG" sz="1000" dirty="0">
              <a:effectLst/>
              <a:latin typeface="Arial" panose="020B0604020202020204" pitchFamily="34" charset="0"/>
              <a:ea typeface="Calibri" panose="020F0502020204030204" pitchFamily="34" charset="0"/>
              <a:cs typeface="Arial" panose="020B0604020202020204" pitchFamily="34" charset="0"/>
            </a:endParaRPr>
          </a:p>
          <a:p>
            <a:pPr algn="just">
              <a:buFont typeface="Arial" pitchFamily="34" charset="0"/>
              <a:buChar char="•"/>
              <a:defRPr/>
            </a:pPr>
            <a:r>
              <a:rPr lang="en-GB" sz="1000" b="1" dirty="0">
                <a:effectLst/>
                <a:latin typeface="Arial" panose="020B0604020202020204" pitchFamily="34" charset="0"/>
                <a:ea typeface="Calibri" panose="020F0502020204030204" pitchFamily="34" charset="0"/>
                <a:cs typeface="Arial" panose="020B0604020202020204" pitchFamily="34" charset="0"/>
              </a:rPr>
              <a:t>Warning!</a:t>
            </a:r>
            <a:r>
              <a:rPr lang="en-GB" sz="1000" dirty="0">
                <a:effectLst/>
                <a:latin typeface="Arial" panose="020B0604020202020204" pitchFamily="34" charset="0"/>
                <a:ea typeface="Calibri" panose="020F0502020204030204" pitchFamily="34" charset="0"/>
                <a:cs typeface="Arial" panose="020B0604020202020204" pitchFamily="34" charset="0"/>
              </a:rPr>
              <a:t> Use the motor only for its intended purpose. If a child uses the motorbike in a manner other than its intended use, there is a risk of damage that could lead to serious injury. Do not use to carry loads. Not to be used by more than one child at a time. </a:t>
            </a:r>
            <a:r>
              <a:rPr lang="bg-BG" sz="1000" dirty="0">
                <a:effectLst/>
                <a:latin typeface="Arial" panose="020B0604020202020204" pitchFamily="34" charset="0"/>
                <a:ea typeface="Calibri" panose="020F0502020204030204" pitchFamily="34" charset="0"/>
                <a:cs typeface="Arial" panose="020B0604020202020204" pitchFamily="34" charset="0"/>
              </a:rPr>
              <a:t>The maximum permitted weight</a:t>
            </a:r>
            <a:r>
              <a:rPr lang="en-GB" sz="1000" dirty="0">
                <a:effectLst/>
                <a:latin typeface="Arial" panose="020B0604020202020204" pitchFamily="34" charset="0"/>
                <a:ea typeface="Calibri" panose="020F0502020204030204" pitchFamily="34" charset="0"/>
                <a:cs typeface="Arial" panose="020B0604020202020204" pitchFamily="34" charset="0"/>
              </a:rPr>
              <a:t> </a:t>
            </a:r>
            <a:r>
              <a:rPr lang="bg-BG" sz="1000" dirty="0">
                <a:effectLst/>
                <a:latin typeface="Arial" panose="020B0604020202020204" pitchFamily="34" charset="0"/>
                <a:ea typeface="Calibri" panose="020F0502020204030204" pitchFamily="34" charset="0"/>
                <a:cs typeface="Arial" panose="020B0604020202020204" pitchFamily="34" charset="0"/>
              </a:rPr>
              <a:t>is up </a:t>
            </a:r>
            <a:r>
              <a:rPr lang="bg-BG" sz="1000" dirty="0" err="1">
                <a:effectLst/>
                <a:latin typeface="Arial" panose="020B0604020202020204" pitchFamily="34" charset="0"/>
                <a:ea typeface="Calibri" panose="020F0502020204030204" pitchFamily="34" charset="0"/>
                <a:cs typeface="Arial" panose="020B0604020202020204" pitchFamily="34" charset="0"/>
              </a:rPr>
              <a:t>to</a:t>
            </a:r>
            <a:r>
              <a:rPr lang="bg-BG"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a:latin typeface="Arial" panose="020B0604020202020204" pitchFamily="34" charset="0"/>
                <a:ea typeface="Calibri" panose="020F0502020204030204" pitchFamily="34" charset="0"/>
                <a:cs typeface="Arial" panose="020B0604020202020204" pitchFamily="34" charset="0"/>
              </a:rPr>
              <a:t>30</a:t>
            </a:r>
            <a:r>
              <a:rPr lang="bg-BG" sz="1000" dirty="0">
                <a:effectLst/>
                <a:latin typeface="Arial" panose="020B0604020202020204" pitchFamily="34" charset="0"/>
                <a:ea typeface="Calibri" panose="020F0502020204030204" pitchFamily="34" charset="0"/>
                <a:cs typeface="Arial" panose="020B0604020202020204" pitchFamily="34" charset="0"/>
              </a:rPr>
              <a:t> kg</a:t>
            </a:r>
            <a:r>
              <a:rPr lang="en-GB" sz="1000" dirty="0">
                <a:effectLst/>
                <a:latin typeface="Arial" panose="020B0604020202020204" pitchFamily="34" charset="0"/>
                <a:ea typeface="Calibri" panose="020F0502020204030204" pitchFamily="34" charset="0"/>
                <a:cs typeface="Arial" panose="020B0604020202020204" pitchFamily="34" charset="0"/>
              </a:rPr>
              <a:t>.</a:t>
            </a:r>
          </a:p>
          <a:p>
            <a:pPr algn="just">
              <a:buFont typeface="Arial" pitchFamily="34" charset="0"/>
              <a:buChar char="•"/>
              <a:defRPr/>
            </a:pPr>
            <a:r>
              <a:rPr lang="en-US" sz="1000" dirty="0">
                <a:latin typeface="Arial" pitchFamily="34" charset="0"/>
                <a:cs typeface="Arial" pitchFamily="34" charset="0"/>
              </a:rPr>
              <a:t>One must always sit on the seat</a:t>
            </a:r>
            <a:r>
              <a:rPr lang="bg-BG" sz="1000" dirty="0">
                <a:latin typeface="Arial" pitchFamily="34" charset="0"/>
                <a:cs typeface="Arial" pitchFamily="34" charset="0"/>
              </a:rPr>
              <a:t>. </a:t>
            </a:r>
            <a:r>
              <a:rPr lang="en-US" sz="1000" dirty="0">
                <a:latin typeface="Arial" pitchFamily="34" charset="0"/>
                <a:cs typeface="Arial" pitchFamily="34" charset="0"/>
              </a:rPr>
              <a:t>Do not allow the child to step on the seat or to use the battery-operated motor</a:t>
            </a:r>
            <a:r>
              <a:rPr lang="bg-BG" sz="1000" dirty="0">
                <a:latin typeface="Arial" pitchFamily="34" charset="0"/>
                <a:cs typeface="Arial" pitchFamily="34" charset="0"/>
              </a:rPr>
              <a:t>, </a:t>
            </a:r>
            <a:r>
              <a:rPr lang="en-US" sz="1000" dirty="0">
                <a:latin typeface="Arial" pitchFamily="34" charset="0"/>
                <a:cs typeface="Arial" pitchFamily="34" charset="0"/>
              </a:rPr>
              <a:t>while standing up</a:t>
            </a:r>
          </a:p>
          <a:p>
            <a:pPr algn="just">
              <a:buFont typeface="Arial" pitchFamily="34" charset="0"/>
              <a:buChar char="•"/>
              <a:defRPr/>
            </a:pPr>
            <a:r>
              <a:rPr lang="en-US" sz="1000" dirty="0">
                <a:latin typeface="Arial" pitchFamily="34" charset="0"/>
                <a:cs typeface="Arial" pitchFamily="34" charset="0"/>
              </a:rPr>
              <a:t>Important! Before first use of the product, the battery must be charged for 10 hours, but not more than 12 hours. Only and adult can charge the battery.</a:t>
            </a:r>
          </a:p>
          <a:p>
            <a:pPr algn="just">
              <a:buFont typeface="Arial" pitchFamily="34" charset="0"/>
              <a:buChar char="•"/>
              <a:defRPr/>
            </a:pPr>
            <a:r>
              <a:rPr lang="en-US" sz="1000" b="1" dirty="0">
                <a:effectLst/>
                <a:latin typeface="Arial" pitchFamily="34" charset="0"/>
                <a:ea typeface="Calibri" panose="020F0502020204030204" pitchFamily="34" charset="0"/>
                <a:cs typeface="Arial" pitchFamily="34" charset="0"/>
              </a:rPr>
              <a:t>Warning</a:t>
            </a:r>
            <a:r>
              <a:rPr lang="en-US" sz="1000" dirty="0">
                <a:effectLst/>
                <a:latin typeface="Arial" pitchFamily="34" charset="0"/>
                <a:ea typeface="Calibri" panose="020F0502020204030204" pitchFamily="34" charset="0"/>
                <a:cs typeface="Arial" pitchFamily="34" charset="0"/>
              </a:rPr>
              <a:t>! Moving parts! Entrapment hazards! </a:t>
            </a:r>
            <a:r>
              <a:rPr lang="en-GB" sz="1000" dirty="0">
                <a:effectLst/>
                <a:latin typeface="Arial" panose="020B0604020202020204" pitchFamily="34" charset="0"/>
                <a:ea typeface="Times New Roman" panose="02020603050405020304" pitchFamily="18" charset="0"/>
                <a:cs typeface="Arial" panose="020B0604020202020204" pitchFamily="34" charset="0"/>
              </a:rPr>
              <a:t>Do not allow the child, driving the motor or other children in proximity, to touch the wheels with hands or other objects, when in motion. </a:t>
            </a:r>
            <a:endParaRPr lang="en-GB" sz="1000" dirty="0">
              <a:latin typeface="Arial" panose="020B0604020202020204" pitchFamily="34" charset="0"/>
              <a:cs typeface="Arial" pitchFamily="34" charset="0"/>
            </a:endParaRPr>
          </a:p>
          <a:p>
            <a:pPr algn="just">
              <a:buFont typeface="Arial" pitchFamily="34" charset="0"/>
              <a:buChar char="•"/>
              <a:defRPr/>
            </a:pPr>
            <a:r>
              <a:rPr lang="en-US" sz="1000" dirty="0">
                <a:latin typeface="Arial" pitchFamily="34" charset="0"/>
                <a:cs typeface="Arial" pitchFamily="34" charset="0"/>
              </a:rPr>
              <a:t>Adult assembly required.</a:t>
            </a:r>
          </a:p>
          <a:p>
            <a:pPr algn="just">
              <a:buFont typeface="Arial" pitchFamily="34" charset="0"/>
              <a:buChar char="•"/>
              <a:defRPr/>
            </a:pPr>
            <a:r>
              <a:rPr lang="en-US" sz="1000" dirty="0">
                <a:latin typeface="Arial" pitchFamily="34" charset="0"/>
                <a:cs typeface="Arial" pitchFamily="34" charset="0"/>
              </a:rPr>
              <a:t>Children under 3 years of age are not to be present during assembly of the motor. Small parts. Risk of choking.</a:t>
            </a:r>
          </a:p>
          <a:p>
            <a:pPr algn="just">
              <a:buFont typeface="Arial" pitchFamily="34" charset="0"/>
              <a:buChar char="•"/>
              <a:defRPr/>
            </a:pPr>
            <a:r>
              <a:rPr lang="en-US" sz="1000" dirty="0">
                <a:latin typeface="Arial" pitchFamily="34" charset="0"/>
                <a:cs typeface="Arial" pitchFamily="34" charset="0"/>
              </a:rPr>
              <a:t>Keep the packing away from children during the unpacking and afterwards. </a:t>
            </a:r>
          </a:p>
          <a:p>
            <a:pPr algn="just">
              <a:buFont typeface="Arial" pitchFamily="34" charset="0"/>
              <a:buChar char="•"/>
              <a:defRPr/>
            </a:pPr>
            <a:r>
              <a:rPr lang="en-US" sz="1000" dirty="0">
                <a:latin typeface="Arial" pitchFamily="34" charset="0"/>
                <a:cs typeface="Arial" pitchFamily="34" charset="0"/>
              </a:rPr>
              <a:t>The </a:t>
            </a:r>
            <a:r>
              <a:rPr lang="en-GB" sz="1000" dirty="0">
                <a:latin typeface="Arial" pitchFamily="34" charset="0"/>
                <a:cs typeface="Arial" pitchFamily="34" charset="0"/>
              </a:rPr>
              <a:t>attachment</a:t>
            </a:r>
            <a:r>
              <a:rPr lang="en-US" sz="1000" dirty="0">
                <a:latin typeface="Arial" pitchFamily="34" charset="0"/>
                <a:cs typeface="Arial" pitchFamily="34" charset="0"/>
              </a:rPr>
              <a:t> and charging of the batteries must be made by an adult.</a:t>
            </a:r>
          </a:p>
          <a:p>
            <a:pPr algn="just">
              <a:buFont typeface="Arial" pitchFamily="34" charset="0"/>
              <a:buChar char="•"/>
              <a:defRPr/>
            </a:pPr>
            <a:r>
              <a:rPr lang="en-GB" sz="1000" dirty="0">
                <a:effectLst/>
                <a:latin typeface="Arial" panose="020B0604020202020204" pitchFamily="34" charset="0"/>
                <a:ea typeface="Calibri" panose="020F0502020204030204" pitchFamily="34" charset="0"/>
                <a:cs typeface="Arial" panose="020B0604020202020204" pitchFamily="34" charset="0"/>
              </a:rPr>
              <a:t>In the event of an impact, carefully inspect </a:t>
            </a:r>
            <a:r>
              <a:rPr lang="en-GB" sz="1000" dirty="0">
                <a:latin typeface="Arial" panose="020B0604020202020204" pitchFamily="34" charset="0"/>
                <a:ea typeface="Calibri" panose="020F0502020204030204" pitchFamily="34" charset="0"/>
                <a:cs typeface="Arial" panose="020B0604020202020204" pitchFamily="34" charset="0"/>
              </a:rPr>
              <a:t>the motor </a:t>
            </a:r>
            <a:r>
              <a:rPr lang="en-GB" sz="1000" dirty="0">
                <a:effectLst/>
                <a:latin typeface="Arial" panose="020B0604020202020204" pitchFamily="34" charset="0"/>
                <a:ea typeface="Calibri" panose="020F0502020204030204" pitchFamily="34" charset="0"/>
                <a:cs typeface="Arial" panose="020B0604020202020204" pitchFamily="34" charset="0"/>
              </a:rPr>
              <a:t>and its components for possible malfunctions before the child uses it again.</a:t>
            </a:r>
          </a:p>
          <a:p>
            <a:pPr algn="just">
              <a:buFont typeface="Arial" pitchFamily="34" charset="0"/>
              <a:buChar char="•"/>
              <a:defRPr/>
            </a:pPr>
            <a:r>
              <a:rPr lang="en-US" sz="1000" dirty="0">
                <a:latin typeface="Arial" pitchFamily="34" charset="0"/>
                <a:cs typeface="Arial" pitchFamily="34" charset="0"/>
              </a:rPr>
              <a:t>Check regularly the condition of each part, since there is a risk of injuring your child in case of damage. </a:t>
            </a:r>
            <a:r>
              <a:rPr lang="en-GB" sz="1000" dirty="0">
                <a:effectLst/>
                <a:latin typeface="Arial" panose="020B0604020202020204" pitchFamily="34" charset="0"/>
                <a:ea typeface="Times New Roman" panose="02020603050405020304" pitchFamily="18" charset="0"/>
                <a:cs typeface="Arial" panose="020B0604020202020204" pitchFamily="34" charset="0"/>
              </a:rPr>
              <a:t>Do not use the toy if any parts are found to be missing, </a:t>
            </a:r>
            <a:r>
              <a:rPr lang="en-US" sz="1000" dirty="0">
                <a:latin typeface="Arial" pitchFamily="34" charset="0"/>
                <a:cs typeface="Arial" pitchFamily="34" charset="0"/>
              </a:rPr>
              <a:t>loosen, worn-out</a:t>
            </a:r>
            <a:r>
              <a:rPr lang="en-GB" sz="1000" dirty="0">
                <a:effectLst/>
                <a:latin typeface="Arial" panose="020B0604020202020204" pitchFamily="34" charset="0"/>
                <a:ea typeface="Times New Roman" panose="02020603050405020304" pitchFamily="18" charset="0"/>
                <a:cs typeface="Arial" panose="020B0604020202020204" pitchFamily="34" charset="0"/>
              </a:rPr>
              <a:t> or damaged. </a:t>
            </a:r>
            <a:r>
              <a:rPr lang="en-GB" sz="1000" dirty="0">
                <a:effectLst/>
                <a:latin typeface="Arial" panose="020B0604020202020204" pitchFamily="34" charset="0"/>
                <a:ea typeface="Calibri" panose="020F0502020204030204" pitchFamily="34" charset="0"/>
                <a:cs typeface="Arial" panose="020B0604020202020204" pitchFamily="34" charset="0"/>
              </a:rPr>
              <a:t>Contact the shop from which you bought the product for replacement parts, if needed. DO NOT substitute parts</a:t>
            </a:r>
            <a:r>
              <a:rPr lang="en-US" sz="1000" dirty="0">
                <a:latin typeface="Arial" panose="020B0604020202020204" pitchFamily="34" charset="0"/>
                <a:ea typeface="Calibri" panose="020F0502020204030204" pitchFamily="34" charset="0"/>
                <a:cs typeface="Arial" panose="020B0604020202020204" pitchFamily="34" charset="0"/>
              </a:rPr>
              <a:t>, which have not been provided by the manufacturer.</a:t>
            </a:r>
            <a:endParaRPr lang="en-US" sz="1000" dirty="0">
              <a:latin typeface="Arial" pitchFamily="34" charset="0"/>
              <a:cs typeface="Arial" pitchFamily="34" charset="0"/>
            </a:endParaRPr>
          </a:p>
          <a:p>
            <a:pPr algn="just">
              <a:buFont typeface="Arial" pitchFamily="34" charset="0"/>
              <a:buChar char="•"/>
              <a:defRPr/>
            </a:pPr>
            <a:r>
              <a:rPr lang="en-US" sz="1000" b="1" dirty="0">
                <a:effectLst/>
                <a:latin typeface="Arial" panose="020B0604020202020204" pitchFamily="34" charset="0"/>
                <a:ea typeface="Calibri" panose="020F0502020204030204" pitchFamily="34" charset="0"/>
                <a:cs typeface="Arial" panose="020B0604020202020204" pitchFamily="34" charset="0"/>
              </a:rPr>
              <a:t>IMPORTANT</a:t>
            </a:r>
            <a:r>
              <a:rPr lang="bg-BG" sz="1000" b="1" dirty="0">
                <a:effectLst/>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Do not make any modifications to the product</a:t>
            </a:r>
            <a:r>
              <a:rPr lang="bg-BG"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Do not modify any part of the motorbike’s body</a:t>
            </a:r>
            <a:r>
              <a:rPr lang="bg-BG"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because this might result in reducing the safety of the product</a:t>
            </a:r>
            <a:r>
              <a:rPr lang="bg-BG"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Do not place or tie any objects or other accessories and strings to it. This may cause hooking, entanglement, and loss of balance, resulting in injury to the child. Do not replace parts.</a:t>
            </a:r>
          </a:p>
          <a:p>
            <a:pPr algn="just">
              <a:buFont typeface="Arial" pitchFamily="34" charset="0"/>
              <a:buChar char="•"/>
              <a:defRPr/>
            </a:pPr>
            <a:r>
              <a:rPr lang="en-US" sz="1000" dirty="0">
                <a:latin typeface="Arial" pitchFamily="34" charset="0"/>
                <a:cs typeface="Arial" pitchFamily="34" charset="0"/>
              </a:rPr>
              <a:t>Do not</a:t>
            </a:r>
            <a:r>
              <a:rPr lang="en-US" sz="1000" baseline="0" dirty="0">
                <a:latin typeface="Arial" pitchFamily="34" charset="0"/>
                <a:cs typeface="Arial" pitchFamily="34" charset="0"/>
              </a:rPr>
              <a:t> shortcut the battery terminals.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algn="just">
              <a:buFont typeface="Arial" pitchFamily="34" charset="0"/>
              <a:buChar char="•"/>
              <a:defRPr/>
            </a:pPr>
            <a:r>
              <a:rPr lang="en-US" sz="1000" dirty="0">
                <a:effectLst/>
                <a:latin typeface="Arial" panose="020B0604020202020204" pitchFamily="34" charset="0"/>
                <a:ea typeface="Calibri" panose="020F0502020204030204" pitchFamily="34" charset="0"/>
                <a:cs typeface="Arial" panose="020B0604020202020204" pitchFamily="34" charset="0"/>
              </a:rPr>
              <a:t>Sparks may occur when restarting the drive motor. It is forbidden to start the motor in highly flammable and explosive environments, such as gas stations.</a:t>
            </a:r>
          </a:p>
          <a:p>
            <a:pPr algn="just">
              <a:buFont typeface="Arial" pitchFamily="34" charset="0"/>
              <a:buChar char="•"/>
              <a:defRPr/>
            </a:pPr>
            <a:r>
              <a:rPr lang="en-US" sz="1000" dirty="0">
                <a:latin typeface="Arial" pitchFamily="34" charset="0"/>
                <a:cs typeface="Arial" pitchFamily="34" charset="0"/>
              </a:rPr>
              <a:t>When you stop using the toy, turn off the power</a:t>
            </a:r>
            <a:r>
              <a:rPr lang="bg-BG" sz="1000" dirty="0">
                <a:latin typeface="Arial" pitchFamily="34" charset="0"/>
                <a:cs typeface="Arial" pitchFamily="34" charset="0"/>
              </a:rPr>
              <a:t>.</a:t>
            </a:r>
          </a:p>
        </p:txBody>
      </p:sp>
      <p:sp>
        <p:nvSpPr>
          <p:cNvPr id="20" name="TextBox 19">
            <a:extLst>
              <a:ext uri="{FF2B5EF4-FFF2-40B4-BE49-F238E27FC236}">
                <a16:creationId xmlns:a16="http://schemas.microsoft.com/office/drawing/2014/main" id="{1C8AE935-D160-9DC7-92AC-2A85F6991740}"/>
              </a:ext>
            </a:extLst>
          </p:cNvPr>
          <p:cNvSpPr txBox="1"/>
          <p:nvPr/>
        </p:nvSpPr>
        <p:spPr>
          <a:xfrm>
            <a:off x="189000" y="7308304"/>
            <a:ext cx="6480000" cy="180000"/>
          </a:xfrm>
          <a:prstGeom prst="rect">
            <a:avLst/>
          </a:prstGeom>
          <a:solidFill>
            <a:schemeClr val="tx1">
              <a:lumMod val="65000"/>
              <a:lumOff val="35000"/>
            </a:schemeClr>
          </a:solidFill>
        </p:spPr>
        <p:txBody>
          <a:bodyPr wrap="square" rtlCol="0" anchor="ctr">
            <a:spAutoFit/>
          </a:bodyPr>
          <a:lstStyle/>
          <a:p>
            <a:pPr algn="just"/>
            <a:r>
              <a:rPr lang="en-US" sz="1000" b="1" dirty="0">
                <a:solidFill>
                  <a:schemeClr val="bg1"/>
                </a:solidFill>
                <a:latin typeface="Arial" pitchFamily="34" charset="0"/>
                <a:cs typeface="Arial" pitchFamily="34" charset="0"/>
              </a:rPr>
              <a:t>DIAGRAM OF THE PARTS</a:t>
            </a:r>
            <a:endParaRPr lang="bg-BG" sz="1000" dirty="0">
              <a:solidFill>
                <a:schemeClr val="bg1"/>
              </a:solidFill>
              <a:latin typeface="Arial" pitchFamily="34" charset="0"/>
              <a:cs typeface="Arial" pitchFamily="34" charset="0"/>
            </a:endParaRPr>
          </a:p>
        </p:txBody>
      </p:sp>
      <p:sp>
        <p:nvSpPr>
          <p:cNvPr id="21" name="TextBox 20">
            <a:extLst>
              <a:ext uri="{FF2B5EF4-FFF2-40B4-BE49-F238E27FC236}">
                <a16:creationId xmlns:a16="http://schemas.microsoft.com/office/drawing/2014/main" id="{4DD98C62-8F7C-1780-AAB9-AC3227E81374}"/>
              </a:ext>
            </a:extLst>
          </p:cNvPr>
          <p:cNvSpPr txBox="1"/>
          <p:nvPr/>
        </p:nvSpPr>
        <p:spPr>
          <a:xfrm>
            <a:off x="189000" y="7500972"/>
            <a:ext cx="6480000" cy="1477328"/>
          </a:xfrm>
          <a:prstGeom prst="rect">
            <a:avLst/>
          </a:prstGeom>
          <a:noFill/>
        </p:spPr>
        <p:txBody>
          <a:bodyPr wrap="square" rtlCol="0">
            <a:spAutoFit/>
          </a:bodyPr>
          <a:lstStyle/>
          <a:p>
            <a:pPr lvl="0" algn="just"/>
            <a:r>
              <a:rPr lang="en-US" sz="900" dirty="0">
                <a:latin typeface="Arial" pitchFamily="34" charset="0"/>
                <a:cs typeface="Arial" pitchFamily="34" charset="0"/>
              </a:rPr>
              <a:t>Before starting to assemble the battery operated motorbike, take out all of the parts from the packing. Check if all parts, described in </a:t>
            </a:r>
            <a:r>
              <a:rPr lang="en-US" sz="900" b="1" dirty="0">
                <a:latin typeface="Arial" pitchFamily="34" charset="0"/>
                <a:cs typeface="Arial" pitchFamily="34" charset="0"/>
              </a:rPr>
              <a:t>FIGURE PD and FIGURE PD-B, </a:t>
            </a:r>
            <a:r>
              <a:rPr lang="en-US" sz="900" dirty="0">
                <a:latin typeface="Arial" pitchFamily="34" charset="0"/>
                <a:cs typeface="Arial" pitchFamily="34" charset="0"/>
              </a:rPr>
              <a:t>are present. Keep the package until you finish assembling. </a:t>
            </a:r>
          </a:p>
          <a:p>
            <a:pPr algn="just"/>
            <a:r>
              <a:rPr lang="en-US" sz="900" b="1" dirty="0">
                <a:latin typeface="Arial" pitchFamily="34" charset="0"/>
                <a:cs typeface="Arial" pitchFamily="34" charset="0"/>
              </a:rPr>
              <a:t>Notice</a:t>
            </a:r>
            <a:r>
              <a:rPr lang="bg-BG" sz="900" b="1" dirty="0">
                <a:latin typeface="Arial" pitchFamily="34" charset="0"/>
                <a:cs typeface="Arial" pitchFamily="34" charset="0"/>
              </a:rPr>
              <a:t>: </a:t>
            </a:r>
            <a:r>
              <a:rPr lang="en-US" sz="900" dirty="0">
                <a:latin typeface="Arial" pitchFamily="34" charset="0"/>
                <a:cs typeface="Arial" pitchFamily="34" charset="0"/>
              </a:rPr>
              <a:t>Some of the parts shown are factory installed on both sides of the battery operated motorbike</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GB" sz="900" b="1" dirty="0">
                <a:latin typeface="Arial" pitchFamily="34" charset="0"/>
                <a:cs typeface="Arial" pitchFamily="34" charset="0"/>
              </a:rPr>
              <a:t>FIGURE</a:t>
            </a:r>
            <a:r>
              <a:rPr lang="bg-BG" sz="900" b="1" dirty="0">
                <a:latin typeface="Arial" pitchFamily="34" charset="0"/>
                <a:cs typeface="Arial" pitchFamily="34" charset="0"/>
              </a:rPr>
              <a:t> </a:t>
            </a:r>
            <a:r>
              <a:rPr lang="en-US" sz="900" b="1" dirty="0">
                <a:latin typeface="Arial" pitchFamily="34" charset="0"/>
                <a:cs typeface="Arial" pitchFamily="34" charset="0"/>
              </a:rPr>
              <a:t>PD </a:t>
            </a:r>
            <a:r>
              <a:rPr lang="en-US" sz="900" dirty="0">
                <a:latin typeface="Arial" panose="020B0604020202020204" pitchFamily="34" charset="0"/>
                <a:cs typeface="Arial" panose="020B0604020202020204" pitchFamily="34" charset="0"/>
              </a:rPr>
              <a:t>:</a:t>
            </a:r>
            <a:r>
              <a:rPr lang="en-GB"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1. Body; 2. Front wheel; 3. Rear wheel; 4. Exhaust pipe; 5. </a:t>
            </a:r>
            <a:r>
              <a:rPr lang="en-US" altLang="zh-CN" sz="900" dirty="0">
                <a:latin typeface="Arial" panose="020B0604020202020204" pitchFamily="34" charset="0"/>
                <a:cs typeface="Arial" panose="020B0604020202020204" pitchFamily="34" charset="0"/>
              </a:rPr>
              <a:t>Auxiliary wheels</a:t>
            </a:r>
            <a:r>
              <a:rPr lang="en-US" sz="900" dirty="0">
                <a:latin typeface="Arial" panose="020B0604020202020204" pitchFamily="34" charset="0"/>
                <a:cs typeface="Arial" panose="020B0604020202020204" pitchFamily="34" charset="0"/>
              </a:rPr>
              <a:t>; 6. Mudguard; </a:t>
            </a:r>
          </a:p>
          <a:p>
            <a:pPr algn="just"/>
            <a:r>
              <a:rPr lang="en-US" sz="900" dirty="0">
                <a:latin typeface="Arial" panose="020B0604020202020204" pitchFamily="34" charset="0"/>
                <a:cs typeface="Arial" panose="020B0604020202020204" pitchFamily="34" charset="0"/>
              </a:rPr>
              <a:t>7.Motor cover; 8.Cover of front axle; 9.</a:t>
            </a:r>
            <a:r>
              <a:rPr lang="en-US" altLang="zh-CN" sz="900" dirty="0">
                <a:latin typeface="Arial" panose="020B0604020202020204" pitchFamily="34" charset="0"/>
                <a:cs typeface="Arial" panose="020B0604020202020204" pitchFamily="34" charset="0"/>
              </a:rPr>
              <a:t>Cover of rear axle;</a:t>
            </a:r>
            <a:r>
              <a:rPr lang="en-US" sz="900" dirty="0">
                <a:latin typeface="Arial" panose="020B0604020202020204" pitchFamily="34" charset="0"/>
                <a:cs typeface="Arial" panose="020B0604020202020204" pitchFamily="34" charset="0"/>
              </a:rPr>
              <a:t> 10.Motor; 11.Rear-view mirrors; 12.Rear molding</a:t>
            </a:r>
          </a:p>
          <a:p>
            <a:pPr algn="just"/>
            <a:r>
              <a:rPr lang="en-GB" sz="900" b="1" dirty="0">
                <a:latin typeface="Arial" pitchFamily="34" charset="0"/>
                <a:cs typeface="Arial" pitchFamily="34" charset="0"/>
              </a:rPr>
              <a:t>FIGURE</a:t>
            </a:r>
            <a:r>
              <a:rPr lang="bg-BG" sz="900" b="1" dirty="0">
                <a:latin typeface="Arial" pitchFamily="34" charset="0"/>
                <a:cs typeface="Arial" pitchFamily="34" charset="0"/>
              </a:rPr>
              <a:t> </a:t>
            </a:r>
            <a:r>
              <a:rPr lang="en-GB" sz="900" b="1" dirty="0">
                <a:latin typeface="Arial" pitchFamily="34" charset="0"/>
                <a:cs typeface="Arial" pitchFamily="34" charset="0"/>
              </a:rPr>
              <a:t>PD-B: </a:t>
            </a:r>
            <a:r>
              <a:rPr lang="en-GB" sz="900" dirty="0">
                <a:latin typeface="Arial" pitchFamily="34" charset="0"/>
                <a:cs typeface="Arial" pitchFamily="34" charset="0"/>
              </a:rPr>
              <a:t>1. Body</a:t>
            </a:r>
            <a:r>
              <a:rPr lang="bg-BG" sz="900" dirty="0">
                <a:latin typeface="Arial" pitchFamily="34" charset="0"/>
                <a:cs typeface="Arial" pitchFamily="34" charset="0"/>
              </a:rPr>
              <a:t>; 2. </a:t>
            </a:r>
            <a:r>
              <a:rPr lang="en-GB" sz="900" dirty="0">
                <a:latin typeface="Arial" pitchFamily="34" charset="0"/>
                <a:cs typeface="Arial" pitchFamily="34" charset="0"/>
              </a:rPr>
              <a:t>Handlebar</a:t>
            </a:r>
            <a:r>
              <a:rPr lang="bg-BG" sz="900" dirty="0">
                <a:latin typeface="Arial" pitchFamily="34" charset="0"/>
                <a:cs typeface="Arial" pitchFamily="34" charset="0"/>
              </a:rPr>
              <a:t> </a:t>
            </a:r>
            <a:r>
              <a:rPr lang="en-GB" sz="900" dirty="0">
                <a:latin typeface="Arial" pitchFamily="34" charset="0"/>
                <a:cs typeface="Arial" pitchFamily="34" charset="0"/>
              </a:rPr>
              <a:t>with front fork;</a:t>
            </a:r>
            <a:r>
              <a:rPr lang="bg-BG" sz="900" dirty="0">
                <a:latin typeface="Arial" pitchFamily="34" charset="0"/>
                <a:cs typeface="Arial" pitchFamily="34" charset="0"/>
              </a:rPr>
              <a:t> 3. </a:t>
            </a:r>
            <a:r>
              <a:rPr lang="en-GB" sz="900" dirty="0">
                <a:latin typeface="Arial" pitchFamily="34" charset="0"/>
                <a:cs typeface="Arial" pitchFamily="34" charset="0"/>
              </a:rPr>
              <a:t>Handlebar grips</a:t>
            </a:r>
            <a:r>
              <a:rPr lang="bg-BG" sz="900" dirty="0">
                <a:latin typeface="Arial" pitchFamily="34" charset="0"/>
                <a:cs typeface="Arial" pitchFamily="34" charset="0"/>
              </a:rPr>
              <a:t>; 4. </a:t>
            </a:r>
            <a:r>
              <a:rPr lang="en-GB" sz="900" dirty="0">
                <a:latin typeface="Arial" pitchFamily="34" charset="0"/>
                <a:cs typeface="Arial" pitchFamily="34" charset="0"/>
              </a:rPr>
              <a:t>Rear wheel</a:t>
            </a:r>
            <a:r>
              <a:rPr lang="bg-BG" sz="900" dirty="0">
                <a:latin typeface="Arial" pitchFamily="34" charset="0"/>
                <a:cs typeface="Arial" pitchFamily="34" charset="0"/>
              </a:rPr>
              <a:t>; 5. </a:t>
            </a:r>
            <a:r>
              <a:rPr lang="en-GB" sz="900" dirty="0">
                <a:latin typeface="Arial" pitchFamily="34" charset="0"/>
                <a:cs typeface="Arial" pitchFamily="34" charset="0"/>
              </a:rPr>
              <a:t>Front wheel</a:t>
            </a:r>
            <a:r>
              <a:rPr lang="bg-BG" sz="900" dirty="0">
                <a:latin typeface="Arial" pitchFamily="34" charset="0"/>
                <a:cs typeface="Arial" pitchFamily="34" charset="0"/>
              </a:rPr>
              <a:t>; 6. </a:t>
            </a:r>
            <a:r>
              <a:rPr lang="en-GB" sz="900" dirty="0">
                <a:latin typeface="Arial" pitchFamily="34" charset="0"/>
                <a:cs typeface="Arial" pitchFamily="34" charset="0"/>
              </a:rPr>
              <a:t>Rear-view mirrors </a:t>
            </a:r>
            <a:r>
              <a:rPr lang="bg-BG" sz="900" dirty="0">
                <a:latin typeface="Arial" pitchFamily="34" charset="0"/>
                <a:cs typeface="Arial" pitchFamily="34" charset="0"/>
              </a:rPr>
              <a:t>а; 7. </a:t>
            </a:r>
            <a:r>
              <a:rPr lang="en-GB" sz="900" dirty="0">
                <a:latin typeface="Arial" pitchFamily="34" charset="0"/>
                <a:cs typeface="Arial" pitchFamily="34" charset="0"/>
              </a:rPr>
              <a:t>Charger</a:t>
            </a:r>
            <a:r>
              <a:rPr lang="bg-BG" sz="900" dirty="0">
                <a:latin typeface="Arial" pitchFamily="34" charset="0"/>
                <a:cs typeface="Arial" pitchFamily="34" charset="0"/>
              </a:rPr>
              <a:t>; 8. </a:t>
            </a:r>
            <a:r>
              <a:rPr lang="en-GB" sz="900" dirty="0">
                <a:latin typeface="Arial" pitchFamily="34" charset="0"/>
                <a:cs typeface="Arial" pitchFamily="34" charset="0"/>
              </a:rPr>
              <a:t>Front mudguard</a:t>
            </a:r>
            <a:r>
              <a:rPr lang="bg-BG" sz="900" dirty="0">
                <a:latin typeface="Arial" pitchFamily="34" charset="0"/>
                <a:cs typeface="Arial" pitchFamily="34" charset="0"/>
              </a:rPr>
              <a:t>; 9. </a:t>
            </a:r>
            <a:r>
              <a:rPr lang="en-GB" sz="900" dirty="0">
                <a:latin typeface="Arial" pitchFamily="34" charset="0"/>
                <a:cs typeface="Arial" pitchFamily="34" charset="0"/>
              </a:rPr>
              <a:t>Screw to fix the handlebar</a:t>
            </a:r>
            <a:r>
              <a:rPr lang="bg-BG" sz="900" dirty="0">
                <a:latin typeface="Arial" pitchFamily="34" charset="0"/>
                <a:cs typeface="Arial" pitchFamily="34" charset="0"/>
              </a:rPr>
              <a:t>; 10. </a:t>
            </a:r>
            <a:r>
              <a:rPr lang="en-GB" sz="900" dirty="0">
                <a:latin typeface="Arial" pitchFamily="34" charset="0"/>
                <a:cs typeface="Arial" pitchFamily="34" charset="0"/>
              </a:rPr>
              <a:t>License plate</a:t>
            </a:r>
            <a:r>
              <a:rPr lang="bg-BG" sz="900" dirty="0">
                <a:latin typeface="Arial" pitchFamily="34" charset="0"/>
                <a:cs typeface="Arial" pitchFamily="34" charset="0"/>
              </a:rPr>
              <a:t>; 11. </a:t>
            </a:r>
            <a:r>
              <a:rPr lang="en-GB" sz="900" dirty="0">
                <a:latin typeface="Arial" pitchFamily="34" charset="0"/>
                <a:cs typeface="Arial" pitchFamily="34" charset="0"/>
              </a:rPr>
              <a:t>Pedal with foot board</a:t>
            </a:r>
            <a:r>
              <a:rPr lang="bg-BG" sz="900" dirty="0">
                <a:latin typeface="Arial" pitchFamily="34" charset="0"/>
                <a:cs typeface="Arial" pitchFamily="34" charset="0"/>
              </a:rPr>
              <a:t>; 12. </a:t>
            </a:r>
            <a:r>
              <a:rPr lang="en-GB" sz="900" dirty="0">
                <a:latin typeface="Arial" pitchFamily="34" charset="0"/>
                <a:cs typeface="Arial" pitchFamily="34" charset="0"/>
              </a:rPr>
              <a:t>Fixing parts for the rear-view mirrors</a:t>
            </a:r>
            <a:r>
              <a:rPr lang="bg-BG" sz="900" dirty="0">
                <a:latin typeface="Arial" pitchFamily="34" charset="0"/>
                <a:cs typeface="Arial" pitchFamily="34" charset="0"/>
              </a:rPr>
              <a:t>; 13. </a:t>
            </a:r>
            <a:r>
              <a:rPr lang="en-GB" sz="900" dirty="0">
                <a:latin typeface="Arial" pitchFamily="34" charset="0"/>
                <a:cs typeface="Arial" pitchFamily="34" charset="0"/>
              </a:rPr>
              <a:t>Wheel caps</a:t>
            </a:r>
            <a:r>
              <a:rPr lang="bg-BG" sz="900" dirty="0">
                <a:latin typeface="Arial" pitchFamily="34" charset="0"/>
                <a:cs typeface="Arial" pitchFamily="34" charset="0"/>
              </a:rPr>
              <a:t>; 14. </a:t>
            </a:r>
            <a:r>
              <a:rPr lang="en-GB" sz="900" dirty="0">
                <a:latin typeface="Arial" pitchFamily="34" charset="0"/>
                <a:cs typeface="Arial" pitchFamily="34" charset="0"/>
              </a:rPr>
              <a:t>Parts assisting the assembly</a:t>
            </a:r>
            <a:r>
              <a:rPr lang="bg-BG" sz="900" dirty="0">
                <a:latin typeface="Arial" pitchFamily="34" charset="0"/>
                <a:cs typeface="Arial" pitchFamily="34" charset="0"/>
              </a:rPr>
              <a:t>; 15. </a:t>
            </a:r>
            <a:r>
              <a:rPr lang="en-GB" sz="900" dirty="0">
                <a:latin typeface="Arial" pitchFamily="34" charset="0"/>
                <a:cs typeface="Arial" pitchFamily="34" charset="0"/>
              </a:rPr>
              <a:t>Front and rear axles.</a:t>
            </a:r>
            <a:endParaRPr lang="bg-BG" sz="900" dirty="0">
              <a:latin typeface="Arial" panose="020B0604020202020204" pitchFamily="34" charset="0"/>
              <a:cs typeface="Arial" panose="020B0604020202020204" pitchFamily="34" charset="0"/>
            </a:endParaRPr>
          </a:p>
          <a:p>
            <a:pPr algn="just"/>
            <a:endParaRPr lang="en-US" sz="900" dirty="0">
              <a:latin typeface="Arial" panose="020B0604020202020204" pitchFamily="34" charset="0"/>
              <a:cs typeface="Arial" panose="020B0604020202020204" pitchFamily="34" charset="0"/>
            </a:endParaRPr>
          </a:p>
          <a:p>
            <a:pPr algn="just"/>
            <a:endParaRPr lang="bg-BG" sz="9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C07068D-69E3-09D1-0EE2-AE2433670991}"/>
              </a:ext>
            </a:extLst>
          </p:cNvPr>
          <p:cNvSpPr txBox="1"/>
          <p:nvPr/>
        </p:nvSpPr>
        <p:spPr>
          <a:xfrm>
            <a:off x="6400800" y="8892480"/>
            <a:ext cx="360000" cy="1836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11</a:t>
            </a:r>
          </a:p>
        </p:txBody>
      </p:sp>
    </p:spTree>
    <p:extLst>
      <p:ext uri="{BB962C8B-B14F-4D97-AF65-F5344CB8AC3E}">
        <p14:creationId xmlns:p14="http://schemas.microsoft.com/office/powerpoint/2010/main" val="304435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B647ECA-3E68-4C7A-0AA7-15C5D7808345}"/>
              </a:ext>
            </a:extLst>
          </p:cNvPr>
          <p:cNvSpPr txBox="1"/>
          <p:nvPr/>
        </p:nvSpPr>
        <p:spPr>
          <a:xfrm>
            <a:off x="189000" y="179512"/>
            <a:ext cx="6480000" cy="180000"/>
          </a:xfrm>
          <a:prstGeom prst="rect">
            <a:avLst/>
          </a:prstGeom>
          <a:solidFill>
            <a:schemeClr val="tx1">
              <a:lumMod val="65000"/>
              <a:lumOff val="35000"/>
            </a:schemeClr>
          </a:solidFill>
        </p:spPr>
        <p:txBody>
          <a:bodyPr wrap="square" rtlCol="0" anchor="ctr">
            <a:spAutoFit/>
          </a:bodyPr>
          <a:lstStyle/>
          <a:p>
            <a:pPr algn="just"/>
            <a:r>
              <a:rPr lang="en-US" sz="1000" b="1" dirty="0">
                <a:solidFill>
                  <a:schemeClr val="bg1"/>
                </a:solidFill>
                <a:latin typeface="Arial" pitchFamily="34" charset="0"/>
                <a:cs typeface="Arial" pitchFamily="34" charset="0"/>
              </a:rPr>
              <a:t>ASSEMBLY STEPS</a:t>
            </a:r>
            <a:endParaRPr lang="bg-BG" sz="1000" dirty="0">
              <a:solidFill>
                <a:schemeClr val="bg1"/>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D1C4D76C-1819-CA35-D129-ABC43BC02F2C}"/>
              </a:ext>
            </a:extLst>
          </p:cNvPr>
          <p:cNvSpPr txBox="1"/>
          <p:nvPr/>
        </p:nvSpPr>
        <p:spPr>
          <a:xfrm>
            <a:off x="189000" y="395536"/>
            <a:ext cx="6480000" cy="5909310"/>
          </a:xfrm>
          <a:prstGeom prst="rect">
            <a:avLst/>
          </a:prstGeom>
          <a:noFill/>
        </p:spPr>
        <p:txBody>
          <a:bodyPr wrap="square" rtlCol="0">
            <a:spAutoFit/>
          </a:bodyPr>
          <a:lstStyle/>
          <a:p>
            <a:pPr algn="just">
              <a:buFont typeface="Arial" pitchFamily="34" charset="0"/>
              <a:buChar char="•"/>
            </a:pPr>
            <a:r>
              <a:rPr lang="en-US" sz="900" b="1" dirty="0">
                <a:latin typeface="Arial" pitchFamily="34" charset="0"/>
                <a:cs typeface="Arial" pitchFamily="34" charset="0"/>
              </a:rPr>
              <a:t>WARNING</a:t>
            </a:r>
            <a:r>
              <a:rPr lang="bg-BG" sz="900" b="1" dirty="0">
                <a:latin typeface="Arial" pitchFamily="34" charset="0"/>
                <a:cs typeface="Arial" pitchFamily="34" charset="0"/>
              </a:rPr>
              <a:t>!</a:t>
            </a:r>
            <a:r>
              <a:rPr lang="bg-BG" sz="900" dirty="0">
                <a:latin typeface="Arial" pitchFamily="34" charset="0"/>
                <a:cs typeface="Arial" pitchFamily="34" charset="0"/>
              </a:rPr>
              <a:t> </a:t>
            </a:r>
            <a:r>
              <a:rPr lang="en-US" sz="900" dirty="0">
                <a:latin typeface="Arial" pitchFamily="34" charset="0"/>
                <a:cs typeface="Arial" pitchFamily="34" charset="0"/>
              </a:rPr>
              <a:t>Adult assembly required</a:t>
            </a:r>
            <a:r>
              <a:rPr lang="bg-BG" sz="900" dirty="0">
                <a:latin typeface="Arial" pitchFamily="34" charset="0"/>
                <a:cs typeface="Arial" pitchFamily="34" charset="0"/>
              </a:rPr>
              <a:t>. </a:t>
            </a:r>
            <a:endParaRPr lang="en-US" sz="900" dirty="0">
              <a:latin typeface="Arial" pitchFamily="34" charset="0"/>
              <a:cs typeface="Arial" pitchFamily="34" charset="0"/>
            </a:endParaRPr>
          </a:p>
          <a:p>
            <a:pPr algn="just">
              <a:buFont typeface="Arial" pitchFamily="34" charset="0"/>
              <a:buChar char="•"/>
            </a:pPr>
            <a:r>
              <a:rPr lang="en-US" sz="900" b="1" dirty="0">
                <a:latin typeface="Arial" pitchFamily="34" charset="0"/>
                <a:cs typeface="Arial" pitchFamily="34" charset="0"/>
              </a:rPr>
              <a:t>Note: </a:t>
            </a:r>
            <a:r>
              <a:rPr lang="en-US" sz="900" dirty="0">
                <a:latin typeface="Arial" pitchFamily="34" charset="0"/>
                <a:cs typeface="Arial" pitchFamily="34" charset="0"/>
              </a:rPr>
              <a:t>Some parts might be factory assembled.</a:t>
            </a:r>
            <a:endParaRPr lang="bg-BG" sz="900" dirty="0">
              <a:latin typeface="Arial" pitchFamily="34" charset="0"/>
              <a:cs typeface="Arial" pitchFamily="34" charset="0"/>
            </a:endParaRPr>
          </a:p>
          <a:p>
            <a:pPr algn="just">
              <a:buFont typeface="Arial" pitchFamily="34" charset="0"/>
              <a:buChar char="•"/>
            </a:pPr>
            <a:r>
              <a:rPr lang="en-US" sz="900" dirty="0">
                <a:latin typeface="Arial" pitchFamily="34" charset="0"/>
                <a:cs typeface="Arial" pitchFamily="34" charset="0"/>
              </a:rPr>
              <a:t>Care should be taken in unpacking and assembly of the vehicle. Do not allow the children to play with any of the parts or to help in the assembly of the vehicle. Risk of injury due to small parts, sharp edges and sharp points in the vehicle’s unassembled state. </a:t>
            </a:r>
          </a:p>
          <a:p>
            <a:pPr algn="just">
              <a:buFont typeface="Arial" pitchFamily="34" charset="0"/>
              <a:buChar char="•"/>
            </a:pPr>
            <a:r>
              <a:rPr lang="en-US" sz="900" dirty="0">
                <a:latin typeface="Arial" pitchFamily="34" charset="0"/>
                <a:cs typeface="Arial" pitchFamily="34" charset="0"/>
              </a:rPr>
              <a:t>Identify all parts before assembly and save all packing material until assembly is complete to ensure that no parts are discarded.</a:t>
            </a:r>
          </a:p>
          <a:p>
            <a:pPr algn="just">
              <a:buFont typeface="Arial" pitchFamily="34" charset="0"/>
              <a:buChar char="•"/>
            </a:pPr>
            <a:r>
              <a:rPr lang="en-US" sz="900" dirty="0">
                <a:latin typeface="Arial" pitchFamily="34" charset="0"/>
                <a:cs typeface="Arial" pitchFamily="34" charset="0"/>
              </a:rPr>
              <a:t>After each step you must check if each part is correctly placed and well fixed. Follow strictly each step and study well the assembly figures.</a:t>
            </a:r>
            <a:endParaRPr lang="bg-BG" sz="900" dirty="0">
              <a:latin typeface="Arial" pitchFamily="34" charset="0"/>
              <a:cs typeface="Arial" pitchFamily="34" charset="0"/>
            </a:endParaRPr>
          </a:p>
          <a:p>
            <a:pPr algn="just">
              <a:buFont typeface="Arial" pitchFamily="34" charset="0"/>
              <a:buChar char="•"/>
            </a:pPr>
            <a:r>
              <a:rPr lang="en-US" sz="900" dirty="0">
                <a:latin typeface="Arial" pitchFamily="34" charset="0"/>
                <a:cs typeface="Arial" pitchFamily="34" charset="0"/>
              </a:rPr>
              <a:t> Assembly tools needed: screwdriver (not included in the set) and spanner (not included in the package).</a:t>
            </a:r>
          </a:p>
          <a:p>
            <a:pPr algn="just">
              <a:buFont typeface="Arial" pitchFamily="34" charset="0"/>
              <a:buChar char="•"/>
            </a:pPr>
            <a:r>
              <a:rPr lang="en-US" sz="900" b="1" dirty="0">
                <a:latin typeface="Arial" pitchFamily="34" charset="0"/>
                <a:cs typeface="Arial" pitchFamily="34" charset="0"/>
              </a:rPr>
              <a:t>DO NOT </a:t>
            </a:r>
            <a:r>
              <a:rPr lang="en-US" sz="900" dirty="0">
                <a:latin typeface="Arial" pitchFamily="34" charset="0"/>
                <a:cs typeface="Arial" pitchFamily="34" charset="0"/>
              </a:rPr>
              <a:t>over-tighten in order to avoid any damage.</a:t>
            </a:r>
          </a:p>
          <a:p>
            <a:pPr algn="just">
              <a:buFont typeface="Arial" pitchFamily="34" charset="0"/>
              <a:buChar char="•"/>
            </a:pPr>
            <a:r>
              <a:rPr lang="en-GB" sz="900" dirty="0">
                <a:latin typeface="Arial" pitchFamily="34" charset="0"/>
                <a:cs typeface="Arial" pitchFamily="34" charset="0"/>
              </a:rPr>
              <a:t>If you find problems with assembly, contact the store from where you purchased the product.</a:t>
            </a:r>
          </a:p>
          <a:p>
            <a:pPr algn="just"/>
            <a:r>
              <a:rPr lang="en-GB" sz="900" b="1" dirty="0">
                <a:latin typeface="Arial" pitchFamily="34" charset="0"/>
                <a:cs typeface="Arial" pitchFamily="34" charset="0"/>
              </a:rPr>
              <a:t>1.Step</a:t>
            </a:r>
            <a:r>
              <a:rPr lang="ru-RU" sz="900" b="1" dirty="0">
                <a:latin typeface="Arial" pitchFamily="34" charset="0"/>
                <a:cs typeface="Arial" pitchFamily="34" charset="0"/>
              </a:rPr>
              <a:t> </a:t>
            </a:r>
            <a:r>
              <a:rPr lang="en-US" sz="900" b="1" dirty="0">
                <a:latin typeface="Arial" pitchFamily="34" charset="0"/>
                <a:cs typeface="Arial" pitchFamily="34" charset="0"/>
              </a:rPr>
              <a:t>1</a:t>
            </a:r>
            <a:r>
              <a:rPr lang="ru-RU" sz="900" b="1" dirty="0">
                <a:latin typeface="Arial" pitchFamily="34" charset="0"/>
                <a:cs typeface="Arial" pitchFamily="34" charset="0"/>
              </a:rPr>
              <a:t> – </a:t>
            </a:r>
            <a:r>
              <a:rPr lang="en-GB" sz="900" b="1" dirty="0">
                <a:latin typeface="Arial" pitchFamily="34" charset="0"/>
                <a:cs typeface="Arial" pitchFamily="34" charset="0"/>
              </a:rPr>
              <a:t>Attaching the rear wheels:</a:t>
            </a:r>
          </a:p>
          <a:p>
            <a:pPr algn="just"/>
            <a:r>
              <a:rPr lang="en-GB" sz="900" b="1" dirty="0">
                <a:latin typeface="Arial" pitchFamily="34" charset="0"/>
                <a:cs typeface="Arial" pitchFamily="34" charset="0"/>
                <a:sym typeface="Symbol"/>
              </a:rPr>
              <a:t>MODEL NAPOLI – See Figures </a:t>
            </a:r>
            <a:r>
              <a:rPr lang="en-US" sz="900" b="1" dirty="0">
                <a:latin typeface="Arial" pitchFamily="34" charset="0"/>
                <a:cs typeface="Arial" pitchFamily="34" charset="0"/>
                <a:sym typeface="Symbol"/>
              </a:rPr>
              <a:t>1.2.3.4.5 </a:t>
            </a:r>
            <a:r>
              <a:rPr lang="ru-RU" sz="900" b="1" dirty="0">
                <a:latin typeface="Arial" pitchFamily="34" charset="0"/>
                <a:cs typeface="Arial" pitchFamily="34" charset="0"/>
              </a:rPr>
              <a:t>: </a:t>
            </a:r>
            <a:r>
              <a:rPr lang="en-GB" sz="900" dirty="0">
                <a:latin typeface="Arial" pitchFamily="34" charset="0"/>
                <a:cs typeface="Arial" pitchFamily="34" charset="0"/>
              </a:rPr>
              <a:t>Slide the rear axle through the openings  of the gearboxes in</a:t>
            </a:r>
            <a:r>
              <a:rPr lang="bg-BG" sz="900" dirty="0">
                <a:latin typeface="Arial" pitchFamily="34" charset="0"/>
                <a:cs typeface="Arial" pitchFamily="34" charset="0"/>
              </a:rPr>
              <a:t> </a:t>
            </a:r>
            <a:r>
              <a:rPr lang="en-GB" sz="900" dirty="0">
                <a:latin typeface="Arial" pitchFamily="34" charset="0"/>
                <a:cs typeface="Arial" pitchFamily="34" charset="0"/>
              </a:rPr>
              <a:t>the rear body of the motorbike. Attach to each side of the axles the rear wheels. The cogwheel of the rear wheels must fit to the cogwheel of the rear gearboxes. Attach 1 washer to each side. Fix the wheels using nut and wrench. Then attach the wheel caps. </a:t>
            </a:r>
          </a:p>
          <a:p>
            <a:pPr algn="just"/>
            <a:r>
              <a:rPr lang="en-GB" sz="900" b="1" dirty="0">
                <a:latin typeface="Arial" pitchFamily="34" charset="0"/>
                <a:cs typeface="Arial" pitchFamily="34" charset="0"/>
                <a:sym typeface="Symbol"/>
              </a:rPr>
              <a:t>B.MODEL RIMINI</a:t>
            </a:r>
            <a:r>
              <a:rPr lang="bg-BG" sz="900" b="1" dirty="0">
                <a:latin typeface="Arial" pitchFamily="34" charset="0"/>
                <a:cs typeface="Arial" pitchFamily="34" charset="0"/>
                <a:sym typeface="Symbol"/>
              </a:rPr>
              <a:t> </a:t>
            </a:r>
            <a:r>
              <a:rPr lang="en-GB" sz="900" b="1" dirty="0">
                <a:latin typeface="Arial" pitchFamily="34" charset="0"/>
                <a:cs typeface="Arial" pitchFamily="34" charset="0"/>
                <a:sym typeface="Symbol"/>
              </a:rPr>
              <a:t>– See Figures 1.2.3.4.5 </a:t>
            </a:r>
            <a:r>
              <a:rPr lang="ru-RU" sz="900" b="1" dirty="0">
                <a:latin typeface="Arial" pitchFamily="34" charset="0"/>
                <a:cs typeface="Arial" pitchFamily="34" charset="0"/>
              </a:rPr>
              <a:t>: </a:t>
            </a:r>
            <a:r>
              <a:rPr lang="en-GB" sz="900" dirty="0">
                <a:latin typeface="Arial" pitchFamily="34" charset="0"/>
                <a:cs typeface="Arial" pitchFamily="34" charset="0"/>
              </a:rPr>
              <a:t>Remove the 4 screws from the rear body. Attach the rear gearbox to the right side of the motorbike. Then fix it using the 4 screws. Attach the rear wheel between both of the holders in the rear body. Slide the rear axle through one of the holders </a:t>
            </a:r>
            <a:r>
              <a:rPr lang="bg-BG" sz="900" dirty="0">
                <a:latin typeface="Arial" pitchFamily="34" charset="0"/>
                <a:cs typeface="Arial" pitchFamily="34" charset="0"/>
              </a:rPr>
              <a:t>→ </a:t>
            </a:r>
            <a:r>
              <a:rPr lang="en-GB" sz="900" dirty="0">
                <a:latin typeface="Arial" pitchFamily="34" charset="0"/>
                <a:cs typeface="Arial" pitchFamily="34" charset="0"/>
              </a:rPr>
              <a:t>rear wheel </a:t>
            </a:r>
            <a:r>
              <a:rPr lang="bg-BG" sz="900" dirty="0">
                <a:latin typeface="Arial" pitchFamily="34" charset="0"/>
                <a:cs typeface="Arial" pitchFamily="34" charset="0"/>
              </a:rPr>
              <a:t>→</a:t>
            </a:r>
            <a:r>
              <a:rPr lang="en-GB" sz="900" dirty="0">
                <a:latin typeface="Arial" pitchFamily="34" charset="0"/>
                <a:cs typeface="Arial" pitchFamily="34" charset="0"/>
              </a:rPr>
              <a:t>the other holders</a:t>
            </a:r>
            <a:r>
              <a:rPr lang="bg-BG" sz="900" dirty="0">
                <a:latin typeface="Arial" pitchFamily="34" charset="0"/>
                <a:cs typeface="Arial" pitchFamily="34" charset="0"/>
              </a:rPr>
              <a:t>.</a:t>
            </a:r>
            <a:r>
              <a:rPr lang="en-GB" sz="900" dirty="0">
                <a:latin typeface="Arial" pitchFamily="34" charset="0"/>
                <a:cs typeface="Arial" pitchFamily="34" charset="0"/>
              </a:rPr>
              <a:t> Fix the wheel using nut and wrench. Then attach the caps to the wheel. Turn the motorbike’s body upside down. Attach the axle of the auxiliary wheels to the body of the motorbike. Fix it using screws and screwdriver. </a:t>
            </a:r>
          </a:p>
          <a:p>
            <a:pPr algn="just"/>
            <a:r>
              <a:rPr lang="en-US" sz="900" b="1" dirty="0">
                <a:latin typeface="Arial" pitchFamily="34" charset="0"/>
                <a:cs typeface="Arial" pitchFamily="34" charset="0"/>
              </a:rPr>
              <a:t>2.Step 2 - Connecting the battery and attaching the seat – See Figures </a:t>
            </a:r>
            <a:r>
              <a:rPr lang="en-GB" sz="900" b="1" dirty="0">
                <a:latin typeface="Arial" pitchFamily="34" charset="0"/>
                <a:cs typeface="Arial" pitchFamily="34" charset="0"/>
              </a:rPr>
              <a:t>A-1 – A-3</a:t>
            </a:r>
            <a:r>
              <a:rPr lang="en-US" sz="900" b="1" dirty="0">
                <a:latin typeface="Arial" pitchFamily="34" charset="0"/>
                <a:cs typeface="Arial" pitchFamily="34" charset="0"/>
              </a:rPr>
              <a:t>: </a:t>
            </a:r>
            <a:r>
              <a:rPr lang="en-GB" sz="900" dirty="0">
                <a:latin typeface="Arial" pitchFamily="34" charset="0"/>
                <a:cs typeface="Arial" pitchFamily="34" charset="0"/>
              </a:rPr>
              <a:t>Remove the seat plate screws. </a:t>
            </a:r>
            <a:r>
              <a:rPr lang="en-US" sz="900" dirty="0">
                <a:latin typeface="Arial" pitchFamily="34" charset="0"/>
                <a:cs typeface="Arial" pitchFamily="34" charset="0"/>
              </a:rPr>
              <a:t>Remove the white protector from the battery terminal. Connect the red cable to the red terminal of the battery. Warning! </a:t>
            </a:r>
            <a:r>
              <a:rPr lang="en-US" sz="900" b="1" dirty="0">
                <a:latin typeface="Arial" pitchFamily="34" charset="0"/>
                <a:cs typeface="Arial" pitchFamily="34" charset="0"/>
              </a:rPr>
              <a:t>NEVER CONNECT BLACK CABLE WITH RED TERMINAL.</a:t>
            </a:r>
            <a:r>
              <a:rPr lang="en-GB" sz="900" b="1" dirty="0">
                <a:latin typeface="Arial" pitchFamily="34" charset="0"/>
                <a:cs typeface="Arial" pitchFamily="34" charset="0"/>
              </a:rPr>
              <a:t> </a:t>
            </a:r>
            <a:r>
              <a:rPr lang="en-US" sz="900" dirty="0">
                <a:latin typeface="Arial" pitchFamily="34" charset="0"/>
                <a:cs typeface="Arial" pitchFamily="34" charset="0"/>
              </a:rPr>
              <a:t>Then place the seat on top of the battery and fix it to the motorbike body using screw and screwdriver.</a:t>
            </a:r>
          </a:p>
          <a:p>
            <a:pPr algn="just"/>
            <a:r>
              <a:rPr lang="en-US" sz="900" b="1" dirty="0">
                <a:latin typeface="Arial" pitchFamily="34" charset="0"/>
                <a:cs typeface="Arial" pitchFamily="34" charset="0"/>
              </a:rPr>
              <a:t>3.</a:t>
            </a:r>
            <a:r>
              <a:rPr lang="en-GB" sz="900" b="1" dirty="0">
                <a:latin typeface="Arial" pitchFamily="34" charset="0"/>
                <a:cs typeface="Arial" pitchFamily="34" charset="0"/>
              </a:rPr>
              <a:t>Step 3 – Attaching the handlebar and</a:t>
            </a:r>
            <a:r>
              <a:rPr lang="en-US" sz="900" b="1" dirty="0">
                <a:latin typeface="Arial" pitchFamily="34" charset="0"/>
                <a:cs typeface="Arial" pitchFamily="34" charset="0"/>
              </a:rPr>
              <a:t> connecting the cables of the front fork to those of the motorbike</a:t>
            </a:r>
            <a:r>
              <a:rPr lang="en-GB" sz="900" b="1" dirty="0">
                <a:latin typeface="Arial" pitchFamily="34" charset="0"/>
                <a:cs typeface="Arial" pitchFamily="34" charset="0"/>
              </a:rPr>
              <a:t> – See Figures B-1 – B-2: </a:t>
            </a:r>
            <a:r>
              <a:rPr lang="en-US" sz="900" dirty="0">
                <a:latin typeface="Arial" pitchFamily="34" charset="0"/>
                <a:cs typeface="Arial" pitchFamily="34" charset="0"/>
              </a:rPr>
              <a:t>Connect the cables of the mask to the cables of the motorbike body. Place the mask on the body of the motorbike. The holes for the fixing screw situated on the mask and motorbike’s body must be aligned. Be careful not to damage the cables. Slide the screw through these openings. Attach a washer and nut to the bottom end of the screw and fix it using wrench. Attach the front mudguard to the front fork of the motorbike. Use screw and screwdriver to fix the mudguard to the front fork. </a:t>
            </a:r>
          </a:p>
          <a:p>
            <a:pPr algn="just"/>
            <a:r>
              <a:rPr lang="en-US" sz="900" b="1" dirty="0">
                <a:latin typeface="Arial" pitchFamily="34" charset="0"/>
                <a:cs typeface="Arial" pitchFamily="34" charset="0"/>
              </a:rPr>
              <a:t>4.Step</a:t>
            </a:r>
            <a:r>
              <a:rPr lang="bg-BG" sz="900" b="1" dirty="0">
                <a:latin typeface="Arial" pitchFamily="34" charset="0"/>
                <a:cs typeface="Arial" pitchFamily="34" charset="0"/>
              </a:rPr>
              <a:t> </a:t>
            </a:r>
            <a:r>
              <a:rPr lang="en-GB" sz="900" b="1" dirty="0">
                <a:latin typeface="Arial" pitchFamily="34" charset="0"/>
                <a:cs typeface="Arial" pitchFamily="34" charset="0"/>
              </a:rPr>
              <a:t>4 </a:t>
            </a:r>
            <a:r>
              <a:rPr lang="en-US" sz="900" b="1" dirty="0">
                <a:latin typeface="Arial" pitchFamily="34" charset="0"/>
                <a:cs typeface="Arial" pitchFamily="34" charset="0"/>
              </a:rPr>
              <a:t>–</a:t>
            </a:r>
            <a:r>
              <a:rPr lang="en-GB" sz="900" b="1" dirty="0">
                <a:latin typeface="Arial" pitchFamily="34" charset="0"/>
                <a:cs typeface="Arial" pitchFamily="34" charset="0"/>
              </a:rPr>
              <a:t> </a:t>
            </a:r>
            <a:r>
              <a:rPr lang="en-US" sz="900" b="1" dirty="0">
                <a:latin typeface="Arial" pitchFamily="34" charset="0"/>
                <a:cs typeface="Arial" pitchFamily="34" charset="0"/>
              </a:rPr>
              <a:t>Attaching the front wheel to the fork – See Figures C-1 – C-6: </a:t>
            </a:r>
            <a:r>
              <a:rPr lang="en-GB" sz="900" dirty="0">
                <a:latin typeface="Arial" pitchFamily="34" charset="0"/>
                <a:cs typeface="Arial" pitchFamily="34" charset="0"/>
              </a:rPr>
              <a:t>Place the front wheel between both of the tubes of the front fork. Slide the front axle through the fork and wheel. Attach a washer to both ends of the axles. Fix the wheel using nut and wrench. </a:t>
            </a:r>
          </a:p>
          <a:p>
            <a:pPr algn="just"/>
            <a:r>
              <a:rPr lang="en-US" sz="900" b="1" dirty="0">
                <a:latin typeface="Arial" pitchFamily="34" charset="0"/>
                <a:cs typeface="Arial" pitchFamily="34" charset="0"/>
              </a:rPr>
              <a:t>5.Step</a:t>
            </a:r>
            <a:r>
              <a:rPr lang="ru-RU" sz="900" b="1" dirty="0">
                <a:latin typeface="Arial" pitchFamily="34" charset="0"/>
                <a:cs typeface="Arial" pitchFamily="34" charset="0"/>
              </a:rPr>
              <a:t> </a:t>
            </a:r>
            <a:r>
              <a:rPr lang="en-GB" sz="900" b="1" dirty="0">
                <a:latin typeface="Arial" pitchFamily="34" charset="0"/>
                <a:cs typeface="Arial" pitchFamily="34" charset="0"/>
              </a:rPr>
              <a:t>5</a:t>
            </a:r>
            <a:r>
              <a:rPr lang="ru-RU" sz="900" b="1" dirty="0">
                <a:latin typeface="Arial" pitchFamily="34" charset="0"/>
                <a:cs typeface="Arial" pitchFamily="34" charset="0"/>
              </a:rPr>
              <a:t> – </a:t>
            </a:r>
            <a:r>
              <a:rPr lang="en-US" sz="900" b="1" dirty="0">
                <a:latin typeface="Arial" pitchFamily="34" charset="0"/>
                <a:cs typeface="Arial" pitchFamily="34" charset="0"/>
              </a:rPr>
              <a:t>Attaching the footrests with the pedal – See Figures D-1 – D-2: </a:t>
            </a:r>
            <a:r>
              <a:rPr lang="en-US" sz="900" dirty="0">
                <a:latin typeface="Arial" pitchFamily="34" charset="0"/>
                <a:cs typeface="Arial" pitchFamily="34" charset="0"/>
              </a:rPr>
              <a:t>Attach the left footrest first. Insert the footrest into the motorbike’s body and press carefully until you hear a clicking sound. Then connect the cables of the motorbike to the cables of the rear foot pedal. Insert the cables in the opening in the motorbike body. Insert the rear footrest with the foot pedal in the motorbike’s body and press carefully until you hear a clicking sound. </a:t>
            </a:r>
            <a:endParaRPr lang="bg-BG" sz="900" dirty="0">
              <a:latin typeface="Arial" pitchFamily="34" charset="0"/>
              <a:cs typeface="Arial" pitchFamily="34" charset="0"/>
            </a:endParaRPr>
          </a:p>
          <a:p>
            <a:pPr algn="just"/>
            <a:r>
              <a:rPr lang="bg-BG" sz="900" b="1" dirty="0">
                <a:latin typeface="Arial" pitchFamily="34" charset="0"/>
                <a:cs typeface="Arial" pitchFamily="34" charset="0"/>
              </a:rPr>
              <a:t>6.</a:t>
            </a:r>
            <a:r>
              <a:rPr lang="en-GB" sz="900" b="1" dirty="0">
                <a:latin typeface="Arial" pitchFamily="34" charset="0"/>
                <a:cs typeface="Arial" pitchFamily="34" charset="0"/>
              </a:rPr>
              <a:t>Step 6 </a:t>
            </a:r>
            <a:r>
              <a:rPr lang="en-GB" sz="900" dirty="0">
                <a:latin typeface="Arial" pitchFamily="34" charset="0"/>
                <a:cs typeface="Arial" pitchFamily="34" charset="0"/>
              </a:rPr>
              <a:t>– </a:t>
            </a:r>
            <a:r>
              <a:rPr lang="en-US" sz="900" b="1" dirty="0">
                <a:latin typeface="Arial" pitchFamily="34" charset="0"/>
                <a:cs typeface="Arial" pitchFamily="34" charset="0"/>
              </a:rPr>
              <a:t>Attaching the rearview mirrors, handlebar grips and license plate – See Figures D-3 : </a:t>
            </a:r>
            <a:r>
              <a:rPr lang="en-GB" sz="900" dirty="0">
                <a:latin typeface="Arial" pitchFamily="34" charset="0"/>
                <a:cs typeface="Arial" pitchFamily="34" charset="0"/>
              </a:rPr>
              <a:t>Attach the rearview mirrors to the handlebar of the motorbike. Fix each mirror using a screw and screwdriver. </a:t>
            </a:r>
            <a:r>
              <a:rPr lang="en-US" sz="900" dirty="0">
                <a:latin typeface="Arial" pitchFamily="34" charset="0"/>
                <a:cs typeface="Arial" pitchFamily="34" charset="0"/>
              </a:rPr>
              <a:t>Install the grips on both sides of the handlebar. Then attach the license plate to the rear body of the motorbike.</a:t>
            </a:r>
            <a:endParaRPr lang="en-US" sz="900" b="0" i="0" u="none" strike="noStrike" baseline="0" dirty="0">
              <a:latin typeface="Arial" panose="020B0604020202020204" pitchFamily="34" charset="0"/>
            </a:endParaRPr>
          </a:p>
        </p:txBody>
      </p:sp>
      <p:sp>
        <p:nvSpPr>
          <p:cNvPr id="9" name="TextBox 8">
            <a:extLst>
              <a:ext uri="{FF2B5EF4-FFF2-40B4-BE49-F238E27FC236}">
                <a16:creationId xmlns:a16="http://schemas.microsoft.com/office/drawing/2014/main" id="{8BB1CC4C-2121-7704-6D7E-A0D48F69472F}"/>
              </a:ext>
            </a:extLst>
          </p:cNvPr>
          <p:cNvSpPr txBox="1"/>
          <p:nvPr/>
        </p:nvSpPr>
        <p:spPr>
          <a:xfrm>
            <a:off x="189000" y="6253448"/>
            <a:ext cx="6480000" cy="180000"/>
          </a:xfrm>
          <a:prstGeom prst="rect">
            <a:avLst/>
          </a:prstGeom>
          <a:solidFill>
            <a:schemeClr val="tx1">
              <a:lumMod val="65000"/>
              <a:lumOff val="35000"/>
            </a:schemeClr>
          </a:solidFill>
        </p:spPr>
        <p:txBody>
          <a:bodyPr wrap="square" rtlCol="0" anchor="ctr">
            <a:spAutoFit/>
          </a:bodyPr>
          <a:lstStyle/>
          <a:p>
            <a:pPr algn="just"/>
            <a:r>
              <a:rPr lang="en-US" sz="1000" b="1" dirty="0">
                <a:solidFill>
                  <a:schemeClr val="bg1"/>
                </a:solidFill>
                <a:latin typeface="Arial" pitchFamily="34" charset="0"/>
                <a:cs typeface="Arial" pitchFamily="34" charset="0"/>
              </a:rPr>
              <a:t>USE OF THE PRODUCT</a:t>
            </a:r>
            <a:endParaRPr lang="bg-BG" sz="1000" b="1" dirty="0">
              <a:solidFill>
                <a:schemeClr val="bg1"/>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7DB8AFFF-AF83-3CF3-86CB-D71C1817484A}"/>
              </a:ext>
            </a:extLst>
          </p:cNvPr>
          <p:cNvSpPr txBox="1"/>
          <p:nvPr/>
        </p:nvSpPr>
        <p:spPr>
          <a:xfrm>
            <a:off x="189000" y="6479322"/>
            <a:ext cx="6480000" cy="1754326"/>
          </a:xfrm>
          <a:prstGeom prst="rect">
            <a:avLst/>
          </a:prstGeom>
          <a:noFill/>
        </p:spPr>
        <p:txBody>
          <a:bodyPr wrap="square" rtlCol="0">
            <a:spAutoFit/>
          </a:bodyPr>
          <a:lstStyle/>
          <a:p>
            <a:pPr algn="just"/>
            <a:r>
              <a:rPr lang="en-US" sz="900" b="1" dirty="0">
                <a:latin typeface="Arial" pitchFamily="34" charset="0"/>
                <a:cs typeface="Arial" pitchFamily="34" charset="0"/>
              </a:rPr>
              <a:t>Notice</a:t>
            </a:r>
            <a:r>
              <a:rPr lang="bg-BG" sz="900" b="1" dirty="0">
                <a:latin typeface="Arial" pitchFamily="34" charset="0"/>
                <a:cs typeface="Arial" pitchFamily="34" charset="0"/>
              </a:rPr>
              <a:t>: </a:t>
            </a:r>
            <a:r>
              <a:rPr lang="en-US" sz="900" dirty="0">
                <a:latin typeface="Arial" pitchFamily="34" charset="0"/>
                <a:cs typeface="Arial" pitchFamily="34" charset="0"/>
              </a:rPr>
              <a:t>When you change the direction of movement, first make sure that the motorbike is not in motion</a:t>
            </a:r>
            <a:r>
              <a:rPr lang="bg-BG" sz="900" dirty="0">
                <a:latin typeface="Arial" pitchFamily="34" charset="0"/>
                <a:cs typeface="Arial" pitchFamily="34" charset="0"/>
              </a:rPr>
              <a:t>. </a:t>
            </a:r>
            <a:r>
              <a:rPr lang="en-US" sz="900" dirty="0">
                <a:latin typeface="Arial" pitchFamily="34" charset="0"/>
                <a:cs typeface="Arial" pitchFamily="34" charset="0"/>
              </a:rPr>
              <a:t>Otherwise</a:t>
            </a:r>
            <a:r>
              <a:rPr lang="bg-BG" sz="900" dirty="0">
                <a:latin typeface="Arial" pitchFamily="34" charset="0"/>
                <a:cs typeface="Arial" pitchFamily="34" charset="0"/>
              </a:rPr>
              <a:t>, </a:t>
            </a:r>
            <a:r>
              <a:rPr lang="en-US" sz="900" dirty="0">
                <a:latin typeface="Arial" pitchFamily="34" charset="0"/>
                <a:cs typeface="Arial" pitchFamily="34" charset="0"/>
              </a:rPr>
              <a:t>if you change the direction of movement suddenly without stopping the motorbike first</a:t>
            </a:r>
            <a:r>
              <a:rPr lang="bg-BG" sz="900" dirty="0">
                <a:latin typeface="Arial" pitchFamily="34" charset="0"/>
                <a:cs typeface="Arial" pitchFamily="34" charset="0"/>
              </a:rPr>
              <a:t>, </a:t>
            </a:r>
            <a:r>
              <a:rPr lang="en-US" sz="900" dirty="0">
                <a:latin typeface="Arial" pitchFamily="34" charset="0"/>
                <a:cs typeface="Arial" pitchFamily="34" charset="0"/>
              </a:rPr>
              <a:t>the gears</a:t>
            </a:r>
            <a:r>
              <a:rPr lang="en-US" sz="900" dirty="0">
                <a:solidFill>
                  <a:srgbClr val="FF0000"/>
                </a:solidFill>
                <a:latin typeface="Arial" pitchFamily="34" charset="0"/>
                <a:cs typeface="Arial" pitchFamily="34" charset="0"/>
              </a:rPr>
              <a:t> </a:t>
            </a:r>
            <a:r>
              <a:rPr lang="en-US" sz="900" dirty="0">
                <a:latin typeface="Arial" pitchFamily="34" charset="0"/>
                <a:cs typeface="Arial" pitchFamily="34" charset="0"/>
              </a:rPr>
              <a:t>and motor may get damaged</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US" sz="900" b="1" dirty="0">
                <a:latin typeface="Arial" pitchFamily="34" charset="0"/>
                <a:cs typeface="Arial" pitchFamily="34" charset="0"/>
              </a:rPr>
              <a:t>1.See Figure U: </a:t>
            </a:r>
            <a:r>
              <a:rPr lang="en-GB" sz="900" b="1" dirty="0">
                <a:latin typeface="Arial" pitchFamily="34" charset="0"/>
                <a:cs typeface="Arial" pitchFamily="34" charset="0"/>
              </a:rPr>
              <a:t>MP </a:t>
            </a:r>
            <a:r>
              <a:rPr lang="en-GB" sz="900" dirty="0">
                <a:latin typeface="Arial" pitchFamily="34" charset="0"/>
                <a:cs typeface="Arial" pitchFamily="34" charset="0"/>
              </a:rPr>
              <a:t>–</a:t>
            </a:r>
            <a:r>
              <a:rPr lang="en-GB" sz="900" b="1" dirty="0">
                <a:latin typeface="Arial" pitchFamily="34" charset="0"/>
                <a:cs typeface="Arial" pitchFamily="34" charset="0"/>
              </a:rPr>
              <a:t> </a:t>
            </a:r>
            <a:r>
              <a:rPr lang="en-GB" sz="900" dirty="0">
                <a:latin typeface="Arial" pitchFamily="34" charset="0"/>
                <a:cs typeface="Arial" pitchFamily="34" charset="0"/>
              </a:rPr>
              <a:t>Music panel</a:t>
            </a:r>
            <a:r>
              <a:rPr lang="en-GB" sz="900" b="1" dirty="0">
                <a:latin typeface="Arial" pitchFamily="34" charset="0"/>
                <a:cs typeface="Arial" pitchFamily="34" charset="0"/>
              </a:rPr>
              <a:t>; F/B </a:t>
            </a:r>
            <a:r>
              <a:rPr lang="en-GB" sz="900" dirty="0">
                <a:latin typeface="Arial" pitchFamily="34" charset="0"/>
                <a:cs typeface="Arial" pitchFamily="34" charset="0"/>
              </a:rPr>
              <a:t>–</a:t>
            </a:r>
            <a:r>
              <a:rPr lang="en-GB" sz="900" b="1" dirty="0">
                <a:latin typeface="Arial" pitchFamily="34" charset="0"/>
                <a:cs typeface="Arial" pitchFamily="34" charset="0"/>
              </a:rPr>
              <a:t> </a:t>
            </a:r>
            <a:r>
              <a:rPr lang="en-GB" sz="900" dirty="0">
                <a:latin typeface="Arial" pitchFamily="34" charset="0"/>
                <a:cs typeface="Arial" pitchFamily="34" charset="0"/>
              </a:rPr>
              <a:t>Button forward – stop – backward </a:t>
            </a:r>
            <a:r>
              <a:rPr lang="bg-BG" sz="900" dirty="0">
                <a:latin typeface="Arial" pitchFamily="34" charset="0"/>
                <a:cs typeface="Arial" pitchFamily="34" charset="0"/>
              </a:rPr>
              <a:t>(</a:t>
            </a:r>
            <a:r>
              <a:rPr lang="en-US" sz="900" dirty="0">
                <a:latin typeface="Arial" pitchFamily="34" charset="0"/>
                <a:cs typeface="Arial" pitchFamily="34" charset="0"/>
              </a:rPr>
              <a:t>▲</a:t>
            </a:r>
            <a:r>
              <a:rPr lang="bg-BG" sz="900" dirty="0">
                <a:latin typeface="Arial" pitchFamily="34" charset="0"/>
                <a:cs typeface="Arial" pitchFamily="34" charset="0"/>
              </a:rPr>
              <a:t>– </a:t>
            </a:r>
            <a:r>
              <a:rPr lang="en-GB" sz="900" dirty="0">
                <a:latin typeface="Arial" pitchFamily="34" charset="0"/>
                <a:cs typeface="Arial" pitchFamily="34" charset="0"/>
              </a:rPr>
              <a:t>O - </a:t>
            </a:r>
            <a:r>
              <a:rPr lang="en-US" sz="900" dirty="0">
                <a:latin typeface="Arial" pitchFamily="34" charset="0"/>
                <a:cs typeface="Arial" pitchFamily="34" charset="0"/>
              </a:rPr>
              <a:t>▼)</a:t>
            </a:r>
            <a:r>
              <a:rPr lang="en-GB" sz="900" b="1" dirty="0">
                <a:latin typeface="Arial" pitchFamily="34" charset="0"/>
                <a:cs typeface="Arial" pitchFamily="34" charset="0"/>
              </a:rPr>
              <a:t>; ON/ OFF (I – 0) </a:t>
            </a:r>
            <a:r>
              <a:rPr lang="bg-BG" sz="900" b="1" dirty="0">
                <a:latin typeface="Arial" pitchFamily="34" charset="0"/>
                <a:cs typeface="Arial" pitchFamily="34" charset="0"/>
              </a:rPr>
              <a:t>– </a:t>
            </a:r>
            <a:r>
              <a:rPr lang="en-GB" sz="900" dirty="0">
                <a:latin typeface="Arial" pitchFamily="34" charset="0"/>
                <a:cs typeface="Arial" pitchFamily="34" charset="0"/>
              </a:rPr>
              <a:t>Start button</a:t>
            </a:r>
            <a:r>
              <a:rPr lang="bg-BG" sz="900" dirty="0">
                <a:latin typeface="Arial" pitchFamily="34" charset="0"/>
                <a:cs typeface="Arial" pitchFamily="34" charset="0"/>
              </a:rPr>
              <a:t>.</a:t>
            </a:r>
            <a:endParaRPr lang="en-GB" sz="900" b="1" dirty="0">
              <a:latin typeface="Arial" pitchFamily="34" charset="0"/>
              <a:cs typeface="Arial" pitchFamily="34" charset="0"/>
            </a:endParaRPr>
          </a:p>
          <a:p>
            <a:pPr algn="just"/>
            <a:r>
              <a:rPr lang="en-US" sz="900" b="1" dirty="0">
                <a:latin typeface="Arial" pitchFamily="34" charset="0"/>
                <a:cs typeface="Arial" pitchFamily="34" charset="0"/>
              </a:rPr>
              <a:t>2.Start</a:t>
            </a:r>
            <a:r>
              <a:rPr lang="bg-BG" sz="900" b="1" dirty="0">
                <a:latin typeface="Arial" pitchFamily="34" charset="0"/>
                <a:cs typeface="Arial" pitchFamily="34" charset="0"/>
              </a:rPr>
              <a:t>: </a:t>
            </a:r>
            <a:r>
              <a:rPr lang="en-US" sz="900" dirty="0">
                <a:latin typeface="Arial" pitchFamily="34" charset="0"/>
                <a:cs typeface="Arial" pitchFamily="34" charset="0"/>
              </a:rPr>
              <a:t>Switch the power button on and the motor is powered on</a:t>
            </a:r>
            <a:r>
              <a:rPr lang="bg-BG" sz="900" dirty="0">
                <a:latin typeface="Arial" pitchFamily="34" charset="0"/>
                <a:cs typeface="Arial" pitchFamily="34" charset="0"/>
              </a:rPr>
              <a:t>.</a:t>
            </a:r>
            <a:r>
              <a:rPr lang="en-US" sz="900" dirty="0">
                <a:latin typeface="Arial" pitchFamily="34" charset="0"/>
                <a:cs typeface="Arial" pitchFamily="34" charset="0"/>
              </a:rPr>
              <a:t> </a:t>
            </a:r>
          </a:p>
          <a:p>
            <a:pPr algn="just"/>
            <a:r>
              <a:rPr lang="en-US" sz="900" b="1" dirty="0">
                <a:latin typeface="Arial" pitchFamily="34" charset="0"/>
                <a:cs typeface="Arial" pitchFamily="34" charset="0"/>
              </a:rPr>
              <a:t>3.Moving Forward/ Backward: </a:t>
            </a:r>
          </a:p>
          <a:p>
            <a:pPr algn="just">
              <a:buFontTx/>
              <a:buChar char="-"/>
            </a:pPr>
            <a:r>
              <a:rPr lang="en-US" sz="900" b="1" dirty="0">
                <a:latin typeface="Arial" pitchFamily="34" charset="0"/>
                <a:cs typeface="Arial" pitchFamily="34" charset="0"/>
              </a:rPr>
              <a:t> Moving Forward: </a:t>
            </a:r>
            <a:r>
              <a:rPr lang="en-US" sz="900" dirty="0">
                <a:latin typeface="Arial" pitchFamily="34" charset="0"/>
                <a:cs typeface="Arial" pitchFamily="34" charset="0"/>
              </a:rPr>
              <a:t>Press the button for “▲</a:t>
            </a:r>
            <a:r>
              <a:rPr lang="bg-BG" sz="900" dirty="0">
                <a:latin typeface="Arial" pitchFamily="34" charset="0"/>
                <a:cs typeface="Arial" pitchFamily="34" charset="0"/>
              </a:rPr>
              <a:t>– </a:t>
            </a:r>
            <a:r>
              <a:rPr lang="en-GB" sz="900" dirty="0">
                <a:latin typeface="Arial" pitchFamily="34" charset="0"/>
                <a:cs typeface="Arial" pitchFamily="34" charset="0"/>
              </a:rPr>
              <a:t>O - </a:t>
            </a:r>
            <a:r>
              <a:rPr lang="en-US" sz="900" dirty="0">
                <a:latin typeface="Arial" pitchFamily="34" charset="0"/>
                <a:cs typeface="Arial" pitchFamily="34" charset="0"/>
              </a:rPr>
              <a:t>▼” in position “▲” for forward. Rotate the </a:t>
            </a:r>
            <a:r>
              <a:rPr lang="en-US" sz="900" dirty="0" err="1">
                <a:latin typeface="Arial" pitchFamily="34" charset="0"/>
                <a:cs typeface="Arial" pitchFamily="34" charset="0"/>
              </a:rPr>
              <a:t>handelbar</a:t>
            </a:r>
            <a:r>
              <a:rPr lang="en-US" sz="900" dirty="0">
                <a:latin typeface="Arial" pitchFamily="34" charset="0"/>
                <a:cs typeface="Arial" pitchFamily="34" charset="0"/>
              </a:rPr>
              <a:t> will start moving forward.</a:t>
            </a:r>
          </a:p>
          <a:p>
            <a:pPr algn="just">
              <a:buFontTx/>
              <a:buChar char="-"/>
            </a:pPr>
            <a:r>
              <a:rPr lang="en-US" sz="900" b="1" dirty="0">
                <a:latin typeface="Arial" pitchFamily="34" charset="0"/>
                <a:cs typeface="Arial" pitchFamily="34" charset="0"/>
              </a:rPr>
              <a:t> Moving Backward:</a:t>
            </a:r>
            <a:r>
              <a:rPr lang="en-US" sz="900" dirty="0">
                <a:latin typeface="Arial" pitchFamily="34" charset="0"/>
                <a:cs typeface="Arial" pitchFamily="34" charset="0"/>
              </a:rPr>
              <a:t> Stop the motorbike from moving and place the “▲</a:t>
            </a:r>
            <a:r>
              <a:rPr lang="bg-BG" sz="900" dirty="0">
                <a:latin typeface="Arial" pitchFamily="34" charset="0"/>
                <a:cs typeface="Arial" pitchFamily="34" charset="0"/>
              </a:rPr>
              <a:t>– </a:t>
            </a:r>
            <a:r>
              <a:rPr lang="en-GB" sz="900" dirty="0">
                <a:latin typeface="Arial" pitchFamily="34" charset="0"/>
                <a:cs typeface="Arial" pitchFamily="34" charset="0"/>
              </a:rPr>
              <a:t>O - </a:t>
            </a:r>
            <a:r>
              <a:rPr lang="en-US" sz="900" dirty="0">
                <a:latin typeface="Arial" pitchFamily="34" charset="0"/>
                <a:cs typeface="Arial" pitchFamily="34" charset="0"/>
              </a:rPr>
              <a:t>▼” button in position “▼” for backward and rotate the </a:t>
            </a:r>
            <a:r>
              <a:rPr lang="en-US" sz="900" dirty="0" err="1">
                <a:latin typeface="Arial" pitchFamily="34" charset="0"/>
                <a:cs typeface="Arial" pitchFamily="34" charset="0"/>
              </a:rPr>
              <a:t>handelbar</a:t>
            </a:r>
            <a:r>
              <a:rPr lang="en-US" sz="900" dirty="0">
                <a:latin typeface="Arial" pitchFamily="34" charset="0"/>
                <a:cs typeface="Arial" pitchFamily="34" charset="0"/>
              </a:rPr>
              <a:t>. The motorbike will start moving backwards. </a:t>
            </a:r>
          </a:p>
          <a:p>
            <a:pPr algn="just">
              <a:buFontTx/>
              <a:buChar char="-"/>
            </a:pPr>
            <a:r>
              <a:rPr lang="en-US" sz="900" dirty="0">
                <a:latin typeface="Arial" pitchFamily="34" charset="0"/>
                <a:cs typeface="Arial" pitchFamily="34" charset="0"/>
              </a:rPr>
              <a:t> </a:t>
            </a:r>
            <a:r>
              <a:rPr lang="en-US" sz="900" b="1" dirty="0">
                <a:latin typeface="Arial" pitchFamily="34" charset="0"/>
                <a:cs typeface="Arial" pitchFamily="34" charset="0"/>
              </a:rPr>
              <a:t>Stopping: </a:t>
            </a:r>
            <a:r>
              <a:rPr lang="en-US" sz="900" dirty="0">
                <a:latin typeface="Arial" pitchFamily="34" charset="0"/>
                <a:cs typeface="Arial" pitchFamily="34" charset="0"/>
              </a:rPr>
              <a:t>When the child lifts its leg from the pedal, the motorbike will automatically stop moving. </a:t>
            </a:r>
            <a:r>
              <a:rPr lang="en-GB" sz="900" dirty="0">
                <a:latin typeface="Arial" pitchFamily="34" charset="0"/>
                <a:cs typeface="Arial" pitchFamily="34" charset="0"/>
              </a:rPr>
              <a:t>Also, when you put the </a:t>
            </a:r>
            <a:r>
              <a:rPr lang="en-US" sz="900" dirty="0">
                <a:latin typeface="Arial" pitchFamily="34" charset="0"/>
                <a:cs typeface="Arial" pitchFamily="34" charset="0"/>
              </a:rPr>
              <a:t>“▲</a:t>
            </a:r>
            <a:r>
              <a:rPr lang="bg-BG" sz="900" dirty="0">
                <a:latin typeface="Arial" pitchFamily="34" charset="0"/>
                <a:cs typeface="Arial" pitchFamily="34" charset="0"/>
              </a:rPr>
              <a:t>– </a:t>
            </a:r>
            <a:r>
              <a:rPr lang="en-GB" sz="900" dirty="0">
                <a:latin typeface="Arial" pitchFamily="34" charset="0"/>
                <a:cs typeface="Arial" pitchFamily="34" charset="0"/>
              </a:rPr>
              <a:t>O - </a:t>
            </a:r>
            <a:r>
              <a:rPr lang="en-US" sz="900" dirty="0">
                <a:latin typeface="Arial" pitchFamily="34" charset="0"/>
                <a:cs typeface="Arial" pitchFamily="34" charset="0"/>
              </a:rPr>
              <a:t>▼” button in position O, the motorbike will stop moving.</a:t>
            </a:r>
          </a:p>
          <a:p>
            <a:pPr algn="just"/>
            <a:r>
              <a:rPr lang="en-US" sz="900" b="1" dirty="0">
                <a:latin typeface="Arial" pitchFamily="34" charset="0"/>
                <a:cs typeface="Arial" pitchFamily="34" charset="0"/>
              </a:rPr>
              <a:t>4.Music panel</a:t>
            </a:r>
            <a:r>
              <a:rPr lang="bg-BG" sz="900" b="1" dirty="0">
                <a:latin typeface="Arial" pitchFamily="34" charset="0"/>
                <a:cs typeface="Arial" pitchFamily="34" charset="0"/>
              </a:rPr>
              <a:t>:</a:t>
            </a:r>
            <a:r>
              <a:rPr lang="en-US" sz="900" dirty="0">
                <a:latin typeface="Arial" pitchFamily="34" charset="0"/>
                <a:cs typeface="Arial" pitchFamily="34" charset="0"/>
              </a:rPr>
              <a:t> Various melodies, volume up/ down, USB port to connect to MP3 player or your phone.</a:t>
            </a:r>
            <a:endParaRPr lang="bg-BG" sz="900" dirty="0">
              <a:latin typeface="Arial" pitchFamily="34" charset="0"/>
              <a:cs typeface="Arial" pitchFamily="34" charset="0"/>
            </a:endParaRPr>
          </a:p>
        </p:txBody>
      </p:sp>
      <p:pic>
        <p:nvPicPr>
          <p:cNvPr id="14" name="Picture 13">
            <a:extLst>
              <a:ext uri="{FF2B5EF4-FFF2-40B4-BE49-F238E27FC236}">
                <a16:creationId xmlns:a16="http://schemas.microsoft.com/office/drawing/2014/main" id="{97833626-F554-BC43-F394-3B7D860727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01" y="8233648"/>
            <a:ext cx="323465" cy="370800"/>
          </a:xfrm>
          <a:prstGeom prst="rect">
            <a:avLst/>
          </a:prstGeom>
          <a:ln w="19050">
            <a:solidFill>
              <a:schemeClr val="tx1"/>
            </a:solidFill>
          </a:ln>
        </p:spPr>
      </p:pic>
      <p:sp>
        <p:nvSpPr>
          <p:cNvPr id="15" name="TextBox 14">
            <a:extLst>
              <a:ext uri="{FF2B5EF4-FFF2-40B4-BE49-F238E27FC236}">
                <a16:creationId xmlns:a16="http://schemas.microsoft.com/office/drawing/2014/main" id="{D9E6233B-2251-1BDF-6575-6EB2D4FC9F05}"/>
              </a:ext>
            </a:extLst>
          </p:cNvPr>
          <p:cNvSpPr txBox="1"/>
          <p:nvPr/>
        </p:nvSpPr>
        <p:spPr>
          <a:xfrm>
            <a:off x="620688" y="8234382"/>
            <a:ext cx="6048312" cy="369332"/>
          </a:xfrm>
          <a:prstGeom prst="rect">
            <a:avLst/>
          </a:prstGeom>
          <a:noFill/>
          <a:ln w="19050">
            <a:solidFill>
              <a:schemeClr val="tx1"/>
            </a:solidFill>
          </a:ln>
        </p:spPr>
        <p:txBody>
          <a:bodyPr wrap="square" rtlCol="0">
            <a:spAutoFit/>
          </a:bodyPr>
          <a:lstStyle/>
          <a:p>
            <a:pPr algn="just"/>
            <a:r>
              <a:rPr lang="en-US" sz="900" dirty="0">
                <a:latin typeface="Arial" pitchFamily="34" charset="0"/>
                <a:cs typeface="Arial" pitchFamily="34" charset="0"/>
              </a:rPr>
              <a:t>Do not put the MP3 player or your phone close to the ears and do not listen to loud music</a:t>
            </a:r>
            <a:r>
              <a:rPr lang="bg-BG" sz="900" dirty="0">
                <a:latin typeface="Arial" pitchFamily="34" charset="0"/>
                <a:cs typeface="Arial" pitchFamily="34" charset="0"/>
              </a:rPr>
              <a:t>, </a:t>
            </a:r>
            <a:r>
              <a:rPr lang="en-US" sz="900" dirty="0">
                <a:latin typeface="Arial" pitchFamily="34" charset="0"/>
                <a:cs typeface="Arial" pitchFamily="34" charset="0"/>
              </a:rPr>
              <a:t>because this may lead to impairment of the hearing</a:t>
            </a:r>
            <a:r>
              <a:rPr lang="bg-BG" sz="900" dirty="0">
                <a:latin typeface="Arial" pitchFamily="34" charset="0"/>
                <a:cs typeface="Arial" pitchFamily="34" charset="0"/>
              </a:rPr>
              <a:t>.</a:t>
            </a:r>
            <a:endParaRPr lang="en-US" sz="900" dirty="0">
              <a:latin typeface="Arial" pitchFamily="34" charset="0"/>
              <a:cs typeface="Arial" pitchFamily="34" charset="0"/>
            </a:endParaRPr>
          </a:p>
        </p:txBody>
      </p:sp>
      <p:sp>
        <p:nvSpPr>
          <p:cNvPr id="2" name="TextBox 1">
            <a:extLst>
              <a:ext uri="{FF2B5EF4-FFF2-40B4-BE49-F238E27FC236}">
                <a16:creationId xmlns:a16="http://schemas.microsoft.com/office/drawing/2014/main" id="{75E0BE8A-2F6E-EA1D-00BD-94D8C3A07CF0}"/>
              </a:ext>
            </a:extLst>
          </p:cNvPr>
          <p:cNvSpPr txBox="1"/>
          <p:nvPr/>
        </p:nvSpPr>
        <p:spPr>
          <a:xfrm>
            <a:off x="6400800" y="8892480"/>
            <a:ext cx="360000" cy="1836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a:t>
            </a:r>
            <a:r>
              <a:rPr lang="en-GB" sz="1000" b="1" dirty="0">
                <a:latin typeface="Arial" pitchFamily="34" charset="0"/>
                <a:cs typeface="Arial" pitchFamily="34" charset="0"/>
              </a:rPr>
              <a:t>2</a:t>
            </a:r>
            <a:endParaRPr lang="bg-BG" sz="1000" b="1" dirty="0">
              <a:latin typeface="Arial" pitchFamily="34" charset="0"/>
              <a:cs typeface="Arial" pitchFamily="34" charset="0"/>
            </a:endParaRPr>
          </a:p>
        </p:txBody>
      </p:sp>
    </p:spTree>
    <p:extLst>
      <p:ext uri="{BB962C8B-B14F-4D97-AF65-F5344CB8AC3E}">
        <p14:creationId xmlns:p14="http://schemas.microsoft.com/office/powerpoint/2010/main" val="223822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4AF1A62-12F6-2690-5B8F-4AEC1B73D731}"/>
              </a:ext>
            </a:extLst>
          </p:cNvPr>
          <p:cNvSpPr txBox="1"/>
          <p:nvPr/>
        </p:nvSpPr>
        <p:spPr>
          <a:xfrm>
            <a:off x="189000" y="179512"/>
            <a:ext cx="6480000" cy="180000"/>
          </a:xfrm>
          <a:prstGeom prst="rect">
            <a:avLst/>
          </a:prstGeom>
          <a:solidFill>
            <a:schemeClr val="tx1">
              <a:lumMod val="65000"/>
              <a:lumOff val="35000"/>
            </a:schemeClr>
          </a:solidFill>
        </p:spPr>
        <p:txBody>
          <a:bodyPr wrap="square" rtlCol="0" anchor="ctr">
            <a:spAutoFit/>
          </a:bodyPr>
          <a:lstStyle/>
          <a:p>
            <a:r>
              <a:rPr lang="en-US" sz="1000" b="1" dirty="0">
                <a:solidFill>
                  <a:schemeClr val="bg1"/>
                </a:solidFill>
                <a:latin typeface="Arial" pitchFamily="34" charset="0"/>
                <a:cs typeface="Arial" pitchFamily="34" charset="0"/>
              </a:rPr>
              <a:t>CHARGING OF THE BATTERY OPERATED MOTORBIKE</a:t>
            </a:r>
          </a:p>
        </p:txBody>
      </p:sp>
      <p:sp>
        <p:nvSpPr>
          <p:cNvPr id="13" name="TextBox 12">
            <a:extLst>
              <a:ext uri="{FF2B5EF4-FFF2-40B4-BE49-F238E27FC236}">
                <a16:creationId xmlns:a16="http://schemas.microsoft.com/office/drawing/2014/main" id="{784EA0E4-34AB-4874-A1C8-C6A48640CABC}"/>
              </a:ext>
            </a:extLst>
          </p:cNvPr>
          <p:cNvSpPr txBox="1"/>
          <p:nvPr/>
        </p:nvSpPr>
        <p:spPr>
          <a:xfrm>
            <a:off x="189000" y="410902"/>
            <a:ext cx="6480000" cy="1892826"/>
          </a:xfrm>
          <a:prstGeom prst="rect">
            <a:avLst/>
          </a:prstGeom>
          <a:noFill/>
        </p:spPr>
        <p:txBody>
          <a:bodyPr wrap="square" rtlCol="0" anchor="ctr">
            <a:spAutoFit/>
          </a:bodyPr>
          <a:lstStyle/>
          <a:p>
            <a:pPr algn="ctr"/>
            <a:r>
              <a:rPr lang="en-US" sz="900" b="1" dirty="0">
                <a:latin typeface="Arial" pitchFamily="34" charset="0"/>
                <a:cs typeface="Arial" pitchFamily="34" charset="0"/>
              </a:rPr>
              <a:t>THE RECHARGEABLE BATTERY MUST BE CHARGED BY AN ADULT ONLY.</a:t>
            </a:r>
          </a:p>
          <a:p>
            <a:pPr algn="just">
              <a:buFont typeface="+mj-lt"/>
              <a:buAutoNum type="arabicPeriod"/>
              <a:defRPr/>
            </a:pPr>
            <a:r>
              <a:rPr lang="en-US" sz="900" dirty="0">
                <a:latin typeface="Arial" panose="020B0604020202020204" pitchFamily="34" charset="0"/>
                <a:cs typeface="Arial" panose="020B0604020202020204" pitchFamily="34" charset="0"/>
              </a:rPr>
              <a:t>Before first use, you should charge the battery for 10 hours. Do not recharge the battery for more than 12 hours to avoid overheating the battery and charger.</a:t>
            </a:r>
            <a:endParaRPr lang="bg-BG" sz="900" dirty="0">
              <a:latin typeface="Arial" panose="020B0604020202020204" pitchFamily="34" charset="0"/>
              <a:cs typeface="Arial" panose="020B0604020202020204" pitchFamily="34" charset="0"/>
            </a:endParaRPr>
          </a:p>
          <a:p>
            <a:pPr algn="just">
              <a:buFont typeface="+mj-lt"/>
              <a:buAutoNum type="arabicPeriod"/>
              <a:defRPr/>
            </a:pPr>
            <a:r>
              <a:rPr lang="en-US" sz="900" dirty="0">
                <a:latin typeface="Arial" panose="020B0604020202020204" pitchFamily="34" charset="0"/>
                <a:cs typeface="Arial" panose="020B0604020202020204" pitchFamily="34" charset="0"/>
              </a:rPr>
              <a:t>After each use or once a month at a minimum, you should charge the battery for 8 to 10 hours, but no more than 12 hours.</a:t>
            </a:r>
            <a:endParaRPr lang="bg-BG" sz="900" dirty="0">
              <a:latin typeface="Arial" panose="020B0604020202020204" pitchFamily="34" charset="0"/>
              <a:cs typeface="Arial" panose="020B0604020202020204" pitchFamily="34" charset="0"/>
            </a:endParaRPr>
          </a:p>
          <a:p>
            <a:pPr algn="just">
              <a:buFont typeface="+mj-lt"/>
              <a:buAutoNum type="arabicPeriod"/>
              <a:defRPr/>
            </a:pPr>
            <a:r>
              <a:rPr lang="en-US" sz="900" dirty="0">
                <a:latin typeface="Arial" panose="020B0604020202020204" pitchFamily="34" charset="0"/>
                <a:cs typeface="Arial" panose="020B0604020202020204" pitchFamily="34" charset="0"/>
              </a:rPr>
              <a:t>When the normal speed of the toy obviously starts to decrease or after each use of the product, charge the battery.</a:t>
            </a:r>
            <a:endParaRPr lang="bg-BG" sz="900" dirty="0">
              <a:latin typeface="Arial" panose="020B0604020202020204" pitchFamily="34" charset="0"/>
              <a:cs typeface="Arial" panose="020B0604020202020204" pitchFamily="34" charset="0"/>
            </a:endParaRPr>
          </a:p>
          <a:p>
            <a:pPr algn="just">
              <a:buFont typeface="+mj-lt"/>
              <a:buAutoNum type="arabicPeriod"/>
              <a:defRPr/>
            </a:pPr>
            <a:r>
              <a:rPr lang="en-US" sz="900" dirty="0">
                <a:latin typeface="Arial" panose="020B0604020202020204" pitchFamily="34" charset="0"/>
                <a:cs typeface="Arial" panose="020B0604020202020204" pitchFamily="34" charset="0"/>
              </a:rPr>
              <a:t>Inspect the battery, charger, and their jacks and cables for excessive wear or damage each time before starting to charge the battery. If wear or damage is found, do not use the charger or battery until the worn or damaged part is replaced.</a:t>
            </a:r>
            <a:endParaRPr lang="bg-BG" sz="900" dirty="0">
              <a:latin typeface="Arial" panose="020B0604020202020204" pitchFamily="34" charset="0"/>
              <a:cs typeface="Arial" panose="020B0604020202020204" pitchFamily="34" charset="0"/>
            </a:endParaRPr>
          </a:p>
          <a:p>
            <a:pPr algn="just">
              <a:buFont typeface="+mj-lt"/>
              <a:buAutoNum type="arabicPeriod"/>
              <a:defRPr/>
            </a:pPr>
            <a:r>
              <a:rPr lang="en-US" sz="900" dirty="0">
                <a:latin typeface="Arial" panose="020B0604020202020204" pitchFamily="34" charset="0"/>
                <a:cs typeface="Arial" panose="020B0604020202020204" pitchFamily="34" charset="0"/>
              </a:rPr>
              <a:t>Battery charging should only be done in dry areas.</a:t>
            </a:r>
            <a:endParaRPr lang="bg-BG" sz="900" dirty="0">
              <a:latin typeface="Arial" panose="020B0604020202020204" pitchFamily="34" charset="0"/>
              <a:cs typeface="Arial" panose="020B0604020202020204" pitchFamily="34" charset="0"/>
            </a:endParaRPr>
          </a:p>
          <a:p>
            <a:pPr algn="just">
              <a:buFont typeface="+mj-lt"/>
              <a:buAutoNum type="arabicPeriod"/>
              <a:defRPr/>
            </a:pPr>
            <a:r>
              <a:rPr lang="en-US" sz="900" dirty="0">
                <a:latin typeface="Arial" panose="020B0604020202020204" pitchFamily="34" charset="0"/>
                <a:cs typeface="Arial" panose="020B0604020202020204" pitchFamily="34" charset="0"/>
              </a:rPr>
              <a:t>It is normal for the battery and charger to become warm during charging.</a:t>
            </a:r>
            <a:endParaRPr lang="bg-BG" sz="900" dirty="0">
              <a:latin typeface="Arial" panose="020B0604020202020204" pitchFamily="34" charset="0"/>
              <a:cs typeface="Arial" panose="020B0604020202020204" pitchFamily="34" charset="0"/>
            </a:endParaRPr>
          </a:p>
          <a:p>
            <a:pPr algn="just">
              <a:buFont typeface="+mj-lt"/>
              <a:buAutoNum type="arabicPeriod"/>
              <a:defRPr/>
            </a:pPr>
            <a:r>
              <a:rPr lang="en-US" sz="900" dirty="0">
                <a:latin typeface="Arial" panose="020B0604020202020204" pitchFamily="34" charset="0"/>
                <a:cs typeface="Arial" panose="020B0604020202020204" pitchFamily="34" charset="0"/>
              </a:rPr>
              <a:t>Charge the battery at least once a month, even when the motorbike is not in use.</a:t>
            </a:r>
            <a:endParaRPr lang="bg-BG" sz="900" dirty="0">
              <a:latin typeface="Arial" panose="020B0604020202020204" pitchFamily="34" charset="0"/>
              <a:cs typeface="Arial" panose="020B0604020202020204" pitchFamily="34" charset="0"/>
            </a:endParaRPr>
          </a:p>
          <a:p>
            <a:pPr algn="just">
              <a:buFont typeface="+mj-lt"/>
              <a:buAutoNum type="arabicPeriod"/>
              <a:defRPr/>
            </a:pPr>
            <a:r>
              <a:rPr lang="en-US" sz="900" dirty="0">
                <a:latin typeface="Arial" panose="020B0604020202020204" pitchFamily="34" charset="0"/>
                <a:cs typeface="Arial" panose="020B0604020202020204" pitchFamily="34" charset="0"/>
              </a:rPr>
              <a:t>At room temperatures below 5 degrees Celsius, charging should be extended by 3-5 hours. Below - 5 degrees Celsius, do not use this product.</a:t>
            </a:r>
            <a:r>
              <a:rPr lang="bg-BG"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It is normal for the battery and charger to become warm during charging.</a:t>
            </a:r>
            <a:endParaRPr lang="bg-BG" sz="900" dirty="0">
              <a:latin typeface="Arial" panose="020B0604020202020204" pitchFamily="34" charset="0"/>
              <a:cs typeface="Arial" panose="020B0604020202020204" pitchFamily="34" charset="0"/>
            </a:endParaRPr>
          </a:p>
          <a:p>
            <a:pPr algn="just">
              <a:buFont typeface="+mj-lt"/>
              <a:buAutoNum type="arabicPeriod"/>
              <a:defRPr/>
            </a:pPr>
            <a:r>
              <a:rPr lang="en-US" sz="900" b="1" dirty="0">
                <a:latin typeface="Arial" panose="020B0604020202020204" pitchFamily="34" charset="0"/>
                <a:cs typeface="Arial" panose="020B0604020202020204" pitchFamily="34" charset="0"/>
              </a:rPr>
              <a:t>CHARGING:</a:t>
            </a:r>
          </a:p>
        </p:txBody>
      </p:sp>
      <p:graphicFrame>
        <p:nvGraphicFramePr>
          <p:cNvPr id="16" name="Table 15">
            <a:extLst>
              <a:ext uri="{FF2B5EF4-FFF2-40B4-BE49-F238E27FC236}">
                <a16:creationId xmlns:a16="http://schemas.microsoft.com/office/drawing/2014/main" id="{95A10780-3601-7FEE-268C-D123E2460C00}"/>
              </a:ext>
            </a:extLst>
          </p:cNvPr>
          <p:cNvGraphicFramePr>
            <a:graphicFrameLocks noGrp="1"/>
          </p:cNvGraphicFramePr>
          <p:nvPr>
            <p:extLst>
              <p:ext uri="{D42A27DB-BD31-4B8C-83A1-F6EECF244321}">
                <p14:modId xmlns:p14="http://schemas.microsoft.com/office/powerpoint/2010/main" val="1772804179"/>
              </p:ext>
            </p:extLst>
          </p:nvPr>
        </p:nvGraphicFramePr>
        <p:xfrm>
          <a:off x="189000" y="3491880"/>
          <a:ext cx="6480000" cy="5221884"/>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272436">
                <a:tc>
                  <a:txBody>
                    <a:bodyPr/>
                    <a:lstStyle/>
                    <a:p>
                      <a:pPr algn="ctr"/>
                      <a:r>
                        <a:rPr lang="en-US" sz="1200" dirty="0">
                          <a:latin typeface="Arial" pitchFamily="34" charset="0"/>
                          <a:cs typeface="Arial" pitchFamily="34" charset="0"/>
                        </a:rPr>
                        <a:t>WARNING</a:t>
                      </a:r>
                      <a:r>
                        <a:rPr lang="bg-BG" sz="1200" dirty="0">
                          <a:latin typeface="Arial" pitchFamily="34" charset="0"/>
                          <a:cs typeface="Arial" pitchFamily="34" charset="0"/>
                        </a:rPr>
                        <a:t>!</a:t>
                      </a:r>
                    </a:p>
                  </a:txBody>
                  <a:tcPr anchor="ctr"/>
                </a:tc>
                <a:extLst>
                  <a:ext uri="{0D108BD9-81ED-4DB2-BD59-A6C34878D82A}">
                    <a16:rowId xmlns:a16="http://schemas.microsoft.com/office/drawing/2014/main" val="10000"/>
                  </a:ext>
                </a:extLst>
              </a:tr>
              <a:tr h="4947564">
                <a:tc>
                  <a:txBody>
                    <a:bodyPr/>
                    <a:lstStyle/>
                    <a:p>
                      <a:pPr algn="just">
                        <a:buFont typeface="Arial" pitchFamily="34" charset="0"/>
                        <a:buNone/>
                      </a:pPr>
                      <a:r>
                        <a:rPr lang="en-GB" sz="900" b="1" dirty="0">
                          <a:latin typeface="Arial" pitchFamily="34" charset="0"/>
                          <a:cs typeface="Arial" pitchFamily="34" charset="0"/>
                        </a:rPr>
                        <a:t>1. </a:t>
                      </a:r>
                      <a:r>
                        <a:rPr lang="en-US" sz="900" b="1" dirty="0">
                          <a:latin typeface="Arial" pitchFamily="34" charset="0"/>
                          <a:cs typeface="Arial" pitchFamily="34" charset="0"/>
                        </a:rPr>
                        <a:t>IN ORDER TO AVOID FIRE AND ELECTRIC SHOCK</a:t>
                      </a:r>
                      <a:r>
                        <a:rPr lang="bg-BG" sz="900" b="1" baseline="0" dirty="0">
                          <a:latin typeface="Arial" pitchFamily="34" charset="0"/>
                          <a:cs typeface="Arial" pitchFamily="34" charset="0"/>
                        </a:rPr>
                        <a:t>:</a:t>
                      </a:r>
                    </a:p>
                    <a:p>
                      <a:pPr marL="0" indent="0" algn="just">
                        <a:buFont typeface="Arial" panose="020B0604020202020204" pitchFamily="34" charset="0"/>
                        <a:buChar char="•"/>
                        <a:tabLst>
                          <a:tab pos="180975" algn="l"/>
                        </a:tabLst>
                      </a:pPr>
                      <a:r>
                        <a:rPr lang="en-US" sz="900" b="0" baseline="0" dirty="0">
                          <a:latin typeface="Arial" pitchFamily="34" charset="0"/>
                          <a:cs typeface="Arial" pitchFamily="34" charset="0"/>
                        </a:rPr>
                        <a:t>Always use only the rechargeable battery and adapter provided with the bought product</a:t>
                      </a:r>
                      <a:r>
                        <a:rPr lang="bg-BG" sz="900" b="0" baseline="0" dirty="0">
                          <a:latin typeface="Arial" pitchFamily="34" charset="0"/>
                          <a:cs typeface="Arial" pitchFamily="34" charset="0"/>
                        </a:rPr>
                        <a:t>. </a:t>
                      </a:r>
                      <a:r>
                        <a:rPr lang="en-US" sz="900" b="1" baseline="0" dirty="0">
                          <a:latin typeface="Arial" pitchFamily="34" charset="0"/>
                          <a:cs typeface="Arial" pitchFamily="34" charset="0"/>
                        </a:rPr>
                        <a:t>NEVER USE </a:t>
                      </a:r>
                      <a:r>
                        <a:rPr lang="en-US" sz="900" b="0" baseline="0" dirty="0">
                          <a:latin typeface="Arial" pitchFamily="34" charset="0"/>
                          <a:cs typeface="Arial" pitchFamily="34" charset="0"/>
                        </a:rPr>
                        <a:t>battery or charger of other brand or another product</a:t>
                      </a:r>
                      <a:r>
                        <a:rPr lang="bg-BG" sz="900" b="0" baseline="0" dirty="0">
                          <a:latin typeface="Arial" pitchFamily="34" charset="0"/>
                          <a:cs typeface="Arial" pitchFamily="34" charset="0"/>
                        </a:rPr>
                        <a:t>.</a:t>
                      </a:r>
                      <a:r>
                        <a:rPr lang="en-US" sz="900" b="0" baseline="0" dirty="0">
                          <a:latin typeface="Arial" pitchFamily="34" charset="0"/>
                          <a:cs typeface="Arial" pitchFamily="34" charset="0"/>
                        </a:rPr>
                        <a:t>Do not place the battery or adapter for another product</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This may result in overheating</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fire or explosion</a:t>
                      </a:r>
                      <a:r>
                        <a:rPr lang="bg-BG" sz="900" b="0" baseline="0" dirty="0">
                          <a:latin typeface="Arial" pitchFamily="34" charset="0"/>
                          <a:cs typeface="Arial" pitchFamily="34" charset="0"/>
                        </a:rPr>
                        <a:t>.</a:t>
                      </a:r>
                      <a:endParaRPr lang="en-GB" sz="900" b="0" baseline="0" dirty="0">
                        <a:latin typeface="Arial" pitchFamily="34" charset="0"/>
                        <a:cs typeface="Arial" pitchFamily="34" charset="0"/>
                      </a:endParaRPr>
                    </a:p>
                    <a:p>
                      <a:pPr marL="0" indent="0" algn="just">
                        <a:buFont typeface="Arial" panose="020B0604020202020204" pitchFamily="34" charset="0"/>
                        <a:buChar char="•"/>
                        <a:tabLst>
                          <a:tab pos="180975" algn="l"/>
                        </a:tabLst>
                      </a:pPr>
                      <a:r>
                        <a:rPr lang="en-US" sz="900" b="1" dirty="0">
                          <a:latin typeface="Arial" pitchFamily="34" charset="0"/>
                          <a:cs typeface="Arial" pitchFamily="34" charset="0"/>
                        </a:rPr>
                        <a:t>NEVER </a:t>
                      </a:r>
                      <a:r>
                        <a:rPr lang="en-US" sz="900" dirty="0">
                          <a:latin typeface="Arial" pitchFamily="34" charset="0"/>
                          <a:cs typeface="Arial" pitchFamily="34" charset="0"/>
                        </a:rPr>
                        <a:t>change the electric current</a:t>
                      </a:r>
                      <a:r>
                        <a:rPr lang="bg-BG" sz="900" dirty="0">
                          <a:latin typeface="Arial" pitchFamily="34" charset="0"/>
                          <a:cs typeface="Arial" pitchFamily="34" charset="0"/>
                        </a:rPr>
                        <a:t>.</a:t>
                      </a:r>
                      <a:r>
                        <a:rPr lang="en-US" sz="900" baseline="0" dirty="0">
                          <a:latin typeface="Arial" pitchFamily="34" charset="0"/>
                          <a:cs typeface="Arial" pitchFamily="34" charset="0"/>
                        </a:rPr>
                        <a:t> M</a:t>
                      </a:r>
                      <a:r>
                        <a:rPr lang="en-US" sz="900" dirty="0">
                          <a:latin typeface="Arial" pitchFamily="34" charset="0"/>
                          <a:cs typeface="Arial" pitchFamily="34" charset="0"/>
                        </a:rPr>
                        <a:t>aking any changes to</a:t>
                      </a:r>
                      <a:r>
                        <a:rPr lang="en-US" sz="900" baseline="0" dirty="0">
                          <a:latin typeface="Arial" pitchFamily="34" charset="0"/>
                          <a:cs typeface="Arial" pitchFamily="34" charset="0"/>
                        </a:rPr>
                        <a:t> it </a:t>
                      </a:r>
                      <a:r>
                        <a:rPr lang="en-US" sz="900" dirty="0">
                          <a:latin typeface="Arial" pitchFamily="34" charset="0"/>
                          <a:cs typeface="Arial" pitchFamily="34" charset="0"/>
                        </a:rPr>
                        <a:t>may lead</a:t>
                      </a:r>
                      <a:r>
                        <a:rPr lang="en-US" sz="900" baseline="0" dirty="0">
                          <a:latin typeface="Arial" pitchFamily="34" charset="0"/>
                          <a:cs typeface="Arial" pitchFamily="34" charset="0"/>
                        </a:rPr>
                        <a:t> to short circuit</a:t>
                      </a:r>
                      <a:r>
                        <a:rPr lang="bg-BG" sz="900" dirty="0">
                          <a:latin typeface="Arial" pitchFamily="34" charset="0"/>
                          <a:cs typeface="Arial" pitchFamily="34" charset="0"/>
                        </a:rPr>
                        <a:t>, </a:t>
                      </a:r>
                      <a:r>
                        <a:rPr lang="en-US" sz="900" dirty="0">
                          <a:latin typeface="Arial" pitchFamily="34" charset="0"/>
                          <a:cs typeface="Arial" pitchFamily="34" charset="0"/>
                        </a:rPr>
                        <a:t>fire or explosion or the system may</a:t>
                      </a:r>
                      <a:r>
                        <a:rPr lang="en-US" sz="900" baseline="0" dirty="0">
                          <a:latin typeface="Arial" pitchFamily="34" charset="0"/>
                          <a:cs typeface="Arial" pitchFamily="34" charset="0"/>
                        </a:rPr>
                        <a:t> permanently get damaged</a:t>
                      </a:r>
                      <a:r>
                        <a:rPr lang="bg-BG" sz="90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dirty="0">
                          <a:latin typeface="Arial" pitchFamily="34" charset="0"/>
                          <a:cs typeface="Arial" pitchFamily="34" charset="0"/>
                        </a:rPr>
                        <a:t>DO NOT ALLOW DIRECT CONTACT BETWEEN THE TERMINALS OF THE BATTERY</a:t>
                      </a:r>
                      <a:r>
                        <a:rPr lang="bg-BG" sz="900" b="1" dirty="0">
                          <a:latin typeface="Arial" pitchFamily="34" charset="0"/>
                          <a:cs typeface="Arial" pitchFamily="34" charset="0"/>
                        </a:rPr>
                        <a:t>. </a:t>
                      </a:r>
                      <a:r>
                        <a:rPr lang="en-US" sz="900" b="1" dirty="0">
                          <a:latin typeface="Arial" pitchFamily="34" charset="0"/>
                          <a:cs typeface="Arial" pitchFamily="34" charset="0"/>
                        </a:rPr>
                        <a:t>THIS MAY LEAD TO FIRE OR EXPLOSION</a:t>
                      </a:r>
                      <a:r>
                        <a:rPr lang="bg-BG" sz="900" b="1"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dirty="0">
                          <a:latin typeface="Arial" pitchFamily="34" charset="0"/>
                          <a:cs typeface="Arial" pitchFamily="34" charset="0"/>
                        </a:rPr>
                        <a:t>Do not</a:t>
                      </a:r>
                      <a:r>
                        <a:rPr lang="en-US" sz="900" b="1" baseline="0" dirty="0">
                          <a:latin typeface="Arial" pitchFamily="34" charset="0"/>
                          <a:cs typeface="Arial" pitchFamily="34" charset="0"/>
                        </a:rPr>
                        <a:t> allow any liquid to get in contact with the battery or its components</a:t>
                      </a:r>
                      <a:r>
                        <a:rPr lang="bg-BG" sz="900" b="1" baseline="0" dirty="0">
                          <a:latin typeface="Arial" pitchFamily="34" charset="0"/>
                          <a:cs typeface="Arial" pitchFamily="34" charset="0"/>
                        </a:rPr>
                        <a:t>.</a:t>
                      </a:r>
                      <a:endParaRPr lang="en-GB" sz="900" b="1" baseline="0"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pitchFamily="34" charset="0"/>
                          <a:cs typeface="Arial" pitchFamily="34" charset="0"/>
                        </a:rPr>
                        <a:t>During the charging of the battery explosive gases, heat or flammable substances accumulate</a:t>
                      </a:r>
                      <a:r>
                        <a:rPr lang="bg-BG" sz="900" dirty="0">
                          <a:latin typeface="Arial" pitchFamily="34" charset="0"/>
                          <a:cs typeface="Arial" pitchFamily="34" charset="0"/>
                        </a:rPr>
                        <a:t>. </a:t>
                      </a:r>
                      <a:r>
                        <a:rPr lang="en-US" sz="900" dirty="0">
                          <a:latin typeface="Arial" pitchFamily="34" charset="0"/>
                          <a:cs typeface="Arial" pitchFamily="34" charset="0"/>
                        </a:rPr>
                        <a:t>Charge the battery in well ventilated places ONLY</a:t>
                      </a:r>
                      <a:r>
                        <a:rPr lang="bg-BG" sz="90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pitchFamily="34" charset="0"/>
                          <a:cs typeface="Arial" pitchFamily="34" charset="0"/>
                        </a:rPr>
                        <a:t>Never pick up the battery by its cable or adapter</a:t>
                      </a:r>
                      <a:r>
                        <a:rPr lang="bg-BG" sz="900" dirty="0">
                          <a:latin typeface="Arial" pitchFamily="34" charset="0"/>
                          <a:cs typeface="Arial" pitchFamily="34" charset="0"/>
                        </a:rPr>
                        <a:t>. </a:t>
                      </a:r>
                      <a:r>
                        <a:rPr lang="en-US" sz="900" dirty="0">
                          <a:latin typeface="Arial" pitchFamily="34" charset="0"/>
                          <a:cs typeface="Arial" pitchFamily="34" charset="0"/>
                        </a:rPr>
                        <a:t>This may lead to damaging of</a:t>
                      </a:r>
                      <a:r>
                        <a:rPr lang="en-US" sz="900" baseline="0" dirty="0">
                          <a:latin typeface="Arial" pitchFamily="34" charset="0"/>
                          <a:cs typeface="Arial" pitchFamily="34" charset="0"/>
                        </a:rPr>
                        <a:t> the battery resulting in a fire</a:t>
                      </a:r>
                      <a:r>
                        <a:rPr lang="bg-BG" sz="900" dirty="0">
                          <a:latin typeface="Arial" pitchFamily="34" charset="0"/>
                          <a:cs typeface="Arial" pitchFamily="34" charset="0"/>
                        </a:rPr>
                        <a:t>. </a:t>
                      </a:r>
                      <a:r>
                        <a:rPr lang="en-US" sz="900" dirty="0">
                          <a:latin typeface="Arial" pitchFamily="34" charset="0"/>
                          <a:cs typeface="Arial" pitchFamily="34" charset="0"/>
                        </a:rPr>
                        <a:t>Pick the battery by the corpus</a:t>
                      </a:r>
                      <a:r>
                        <a:rPr lang="en-US" sz="900" baseline="0" dirty="0">
                          <a:latin typeface="Arial" pitchFamily="34" charset="0"/>
                          <a:cs typeface="Arial" pitchFamily="34" charset="0"/>
                        </a:rPr>
                        <a:t> </a:t>
                      </a:r>
                      <a:r>
                        <a:rPr lang="en-US" sz="900" b="1" dirty="0">
                          <a:latin typeface="Arial" pitchFamily="34" charset="0"/>
                          <a:cs typeface="Arial" pitchFamily="34" charset="0"/>
                        </a:rPr>
                        <a:t>ONLY</a:t>
                      </a:r>
                      <a:r>
                        <a:rPr lang="bg-BG" sz="90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latin typeface="Arial" pitchFamily="34" charset="0"/>
                          <a:cs typeface="Arial" pitchFamily="34" charset="0"/>
                        </a:rPr>
                        <a:t>Charge the battery in dry areas only</a:t>
                      </a:r>
                      <a:r>
                        <a:rPr lang="bg-BG" sz="900" b="0" baseline="0" dirty="0">
                          <a:latin typeface="Arial" pitchFamily="34" charset="0"/>
                          <a:cs typeface="Arial" pitchFamily="34" charset="0"/>
                        </a:rPr>
                        <a:t>.</a:t>
                      </a:r>
                      <a:endParaRPr lang="en-US" sz="900" b="0" baseline="0" dirty="0">
                        <a:latin typeface="Arial" pitchFamily="34" charset="0"/>
                        <a:cs typeface="Arial" pitchFamily="34" charset="0"/>
                      </a:endParaRPr>
                    </a:p>
                    <a:p>
                      <a:pPr marL="0" indent="0" algn="just">
                        <a:buFont typeface="Arial" panose="020B0604020202020204" pitchFamily="34" charset="0"/>
                        <a:buChar char="•"/>
                      </a:pPr>
                      <a:r>
                        <a:rPr lang="en-US" sz="900" b="0" baseline="0" dirty="0">
                          <a:latin typeface="Arial" pitchFamily="34" charset="0"/>
                          <a:cs typeface="Arial" pitchFamily="34" charset="0"/>
                        </a:rPr>
                        <a:t>The battery terminals, connectors and parts related to them contain lead and lead components, chemicals, which according to the state of California can cause cancers and reproductive disabilities</a:t>
                      </a:r>
                      <a:r>
                        <a:rPr lang="bg-BG" sz="900" b="0" baseline="0" dirty="0">
                          <a:latin typeface="Arial" pitchFamily="34" charset="0"/>
                          <a:cs typeface="Arial" pitchFamily="34" charset="0"/>
                        </a:rPr>
                        <a:t>. </a:t>
                      </a:r>
                      <a:r>
                        <a:rPr lang="en-US" sz="900" b="1" baseline="0" dirty="0">
                          <a:latin typeface="Arial" pitchFamily="34" charset="0"/>
                          <a:cs typeface="Arial" pitchFamily="34" charset="0"/>
                        </a:rPr>
                        <a:t>Always wash your hands after handling the battery</a:t>
                      </a:r>
                      <a:r>
                        <a:rPr lang="bg-BG" sz="900" b="1"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baseline="0" dirty="0">
                          <a:latin typeface="Arial" pitchFamily="34" charset="0"/>
                          <a:cs typeface="Arial" pitchFamily="34" charset="0"/>
                        </a:rPr>
                        <a:t>Do not open the battery</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The battery contains lead acid and other materials</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which are toxic and corrosive</a:t>
                      </a:r>
                      <a:r>
                        <a:rPr lang="bg-BG" sz="900" b="0"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baseline="0" dirty="0">
                          <a:latin typeface="Arial" pitchFamily="34" charset="0"/>
                          <a:cs typeface="Arial" pitchFamily="34" charset="0"/>
                        </a:rPr>
                        <a:t>Do not open the adapter</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The exposed wires and electric components in the corpus of the adapter may cause electric shock</a:t>
                      </a:r>
                      <a:r>
                        <a:rPr lang="bg-BG" sz="900" b="0"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mj-lt"/>
                        <a:buAutoNum type="arabicPeriod" startAt="2"/>
                        <a:tabLst/>
                        <a:defRPr/>
                      </a:pPr>
                      <a:r>
                        <a:rPr lang="en-US" sz="900" b="0" baseline="0" dirty="0">
                          <a:latin typeface="Arial" pitchFamily="34" charset="0"/>
                          <a:cs typeface="Arial" pitchFamily="34" charset="0"/>
                        </a:rPr>
                        <a:t>Only an adult can handle and charge the battery</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NEVER  allow children to work with or charge the battery</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The battery is heavy and contains lead acid </a:t>
                      </a:r>
                      <a:r>
                        <a:rPr lang="bg-BG" sz="900" b="0" baseline="0" dirty="0">
                          <a:latin typeface="Arial" pitchFamily="34" charset="0"/>
                          <a:cs typeface="Arial" pitchFamily="34" charset="0"/>
                        </a:rPr>
                        <a:t>(</a:t>
                      </a:r>
                      <a:r>
                        <a:rPr lang="en-US" sz="900" b="0" baseline="0" dirty="0">
                          <a:latin typeface="Arial" pitchFamily="34" charset="0"/>
                          <a:cs typeface="Arial" pitchFamily="34" charset="0"/>
                        </a:rPr>
                        <a:t>electrolyte</a:t>
                      </a:r>
                      <a:r>
                        <a:rPr lang="bg-BG" sz="900" b="0"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mj-lt"/>
                        <a:buAutoNum type="arabicPeriod" startAt="2"/>
                        <a:tabLst/>
                        <a:defRPr/>
                      </a:pPr>
                      <a:r>
                        <a:rPr lang="en-US" sz="900" b="0" baseline="0" dirty="0">
                          <a:latin typeface="Arial" pitchFamily="34" charset="0"/>
                          <a:cs typeface="Arial" pitchFamily="34" charset="0"/>
                        </a:rPr>
                        <a:t>Never drop the battery</a:t>
                      </a:r>
                      <a:r>
                        <a:rPr lang="bg-BG" sz="900" b="0" baseline="0" dirty="0">
                          <a:latin typeface="Arial" pitchFamily="34" charset="0"/>
                          <a:cs typeface="Arial" pitchFamily="34" charset="0"/>
                        </a:rPr>
                        <a:t>. </a:t>
                      </a:r>
                      <a:r>
                        <a:rPr lang="en-US" sz="900" b="0" baseline="0" dirty="0">
                          <a:latin typeface="Arial" pitchFamily="34" charset="0"/>
                          <a:cs typeface="Arial" pitchFamily="34" charset="0"/>
                        </a:rPr>
                        <a:t>This may lead to permanent damage of the battery or serious injuries</a:t>
                      </a:r>
                      <a:r>
                        <a:rPr lang="bg-BG" sz="900" b="0" baseline="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mj-lt"/>
                        <a:buAutoNum type="arabicPeriod" startAt="2"/>
                        <a:tabLst/>
                        <a:defRPr/>
                      </a:pPr>
                      <a:r>
                        <a:rPr lang="en-US" sz="900" dirty="0">
                          <a:latin typeface="Arial" pitchFamily="34" charset="0"/>
                          <a:cs typeface="Arial" pitchFamily="34" charset="0"/>
                        </a:rPr>
                        <a:t>Before you start charging the product you must check whether the adapter, battery and cables are in good working order</a:t>
                      </a:r>
                      <a:r>
                        <a:rPr lang="bg-BG" sz="900" dirty="0">
                          <a:latin typeface="Arial" pitchFamily="34" charset="0"/>
                          <a:cs typeface="Arial" pitchFamily="34" charset="0"/>
                        </a:rPr>
                        <a:t>. </a:t>
                      </a:r>
                      <a:r>
                        <a:rPr lang="en-US" sz="900" dirty="0">
                          <a:latin typeface="Arial" pitchFamily="34" charset="0"/>
                          <a:cs typeface="Arial" pitchFamily="34" charset="0"/>
                        </a:rPr>
                        <a:t>If there is damage on any</a:t>
                      </a:r>
                      <a:r>
                        <a:rPr lang="en-US" sz="900" baseline="0" dirty="0">
                          <a:latin typeface="Arial" pitchFamily="34" charset="0"/>
                          <a:cs typeface="Arial" pitchFamily="34" charset="0"/>
                        </a:rPr>
                        <a:t> of these parts</a:t>
                      </a:r>
                      <a:r>
                        <a:rPr lang="bg-BG" sz="900" dirty="0">
                          <a:latin typeface="Arial" pitchFamily="34" charset="0"/>
                          <a:cs typeface="Arial" pitchFamily="34" charset="0"/>
                        </a:rPr>
                        <a:t>, </a:t>
                      </a:r>
                      <a:r>
                        <a:rPr lang="en-US" sz="900" dirty="0">
                          <a:latin typeface="Arial" pitchFamily="34" charset="0"/>
                          <a:cs typeface="Arial" pitchFamily="34" charset="0"/>
                        </a:rPr>
                        <a:t>you</a:t>
                      </a:r>
                      <a:r>
                        <a:rPr lang="en-US" sz="900" baseline="0" dirty="0">
                          <a:latin typeface="Arial" pitchFamily="34" charset="0"/>
                          <a:cs typeface="Arial" pitchFamily="34" charset="0"/>
                        </a:rPr>
                        <a:t> must stop using them</a:t>
                      </a:r>
                      <a:r>
                        <a:rPr lang="bg-BG" sz="900" dirty="0">
                          <a:latin typeface="Arial" pitchFamily="34" charset="0"/>
                          <a:cs typeface="Arial" pitchFamily="34" charset="0"/>
                        </a:rPr>
                        <a:t>, </a:t>
                      </a:r>
                      <a:r>
                        <a:rPr lang="en-US" sz="900" dirty="0">
                          <a:latin typeface="Arial" pitchFamily="34" charset="0"/>
                          <a:cs typeface="Arial" pitchFamily="34" charset="0"/>
                        </a:rPr>
                        <a:t>until the damage is removed</a:t>
                      </a:r>
                      <a:r>
                        <a:rPr lang="bg-BG" sz="900" dirty="0">
                          <a:latin typeface="Arial" pitchFamily="34" charset="0"/>
                          <a:cs typeface="Arial" pitchFamily="34" charset="0"/>
                        </a:rPr>
                        <a:t>.</a:t>
                      </a:r>
                    </a:p>
                    <a:p>
                      <a:pPr marL="0" marR="0" indent="0" algn="just" defTabSz="914400" rtl="0" eaLnBrk="1" fontAlgn="auto" latinLnBrk="0" hangingPunct="1">
                        <a:lnSpc>
                          <a:spcPct val="100000"/>
                        </a:lnSpc>
                        <a:spcBef>
                          <a:spcPts val="0"/>
                        </a:spcBef>
                        <a:spcAft>
                          <a:spcPts val="0"/>
                        </a:spcAft>
                        <a:buClrTx/>
                        <a:buSzTx/>
                        <a:buFont typeface="+mj-lt"/>
                        <a:buAutoNum type="arabicPeriod" startAt="2"/>
                        <a:tabLst/>
                        <a:defRPr/>
                      </a:pPr>
                      <a:r>
                        <a:rPr lang="en-US" sz="900" dirty="0">
                          <a:latin typeface="Arial" pitchFamily="34" charset="0"/>
                          <a:cs typeface="Arial" pitchFamily="34" charset="0"/>
                        </a:rPr>
                        <a:t>Do not let</a:t>
                      </a:r>
                      <a:r>
                        <a:rPr lang="en-US" sz="900" baseline="0" dirty="0">
                          <a:latin typeface="Arial" pitchFamily="34" charset="0"/>
                          <a:cs typeface="Arial" pitchFamily="34" charset="0"/>
                        </a:rPr>
                        <a:t> the battery discharge entirely</a:t>
                      </a:r>
                      <a:r>
                        <a:rPr lang="bg-BG" sz="900" dirty="0">
                          <a:latin typeface="Arial" pitchFamily="34" charset="0"/>
                          <a:cs typeface="Arial" pitchFamily="34" charset="0"/>
                        </a:rPr>
                        <a:t>. </a:t>
                      </a:r>
                      <a:r>
                        <a:rPr lang="en-US" sz="900" dirty="0">
                          <a:latin typeface="Arial" pitchFamily="34" charset="0"/>
                          <a:cs typeface="Arial" pitchFamily="34" charset="0"/>
                        </a:rPr>
                        <a:t>You  must recharge it after each use or once a month if you</a:t>
                      </a:r>
                      <a:r>
                        <a:rPr lang="en-US" sz="900" baseline="0" dirty="0">
                          <a:latin typeface="Arial" pitchFamily="34" charset="0"/>
                          <a:cs typeface="Arial" pitchFamily="34" charset="0"/>
                        </a:rPr>
                        <a:t> are not going to use it </a:t>
                      </a:r>
                      <a:r>
                        <a:rPr lang="en-US" sz="900" dirty="0">
                          <a:latin typeface="Arial" pitchFamily="34" charset="0"/>
                          <a:cs typeface="Arial" pitchFamily="34" charset="0"/>
                        </a:rPr>
                        <a:t>regularly</a:t>
                      </a:r>
                      <a:r>
                        <a:rPr lang="bg-BG" sz="900" dirty="0">
                          <a:latin typeface="Arial" pitchFamily="34" charset="0"/>
                          <a:cs typeface="Arial" pitchFamily="34" charset="0"/>
                        </a:rPr>
                        <a:t>.</a:t>
                      </a:r>
                    </a:p>
                    <a:p>
                      <a:pPr marL="0" indent="0" algn="just">
                        <a:buFont typeface="+mj-lt"/>
                        <a:buAutoNum type="arabicPeriod" startAt="6"/>
                      </a:pPr>
                      <a:r>
                        <a:rPr lang="en-GB" sz="900" dirty="0">
                          <a:latin typeface="Arial" pitchFamily="34" charset="0"/>
                          <a:cs typeface="Arial" pitchFamily="34" charset="0"/>
                        </a:rPr>
                        <a:t>During charging do not turn the battery upside down.</a:t>
                      </a:r>
                    </a:p>
                    <a:p>
                      <a:pPr marL="0" indent="0" algn="just">
                        <a:buFont typeface="+mj-lt"/>
                        <a:buAutoNum type="arabicPeriod" startAt="6"/>
                      </a:pPr>
                      <a:r>
                        <a:rPr lang="en-GB" sz="900" dirty="0">
                          <a:latin typeface="Arial" pitchFamily="34" charset="0"/>
                          <a:cs typeface="Arial" pitchFamily="34" charset="0"/>
                        </a:rPr>
                        <a:t>Always secure the battery with the bracket. Otherwise, the battery can fall out of the motorbike’s body and injure the child if the motorbike trips over.</a:t>
                      </a:r>
                    </a:p>
                    <a:p>
                      <a:pPr marL="0" indent="0" algn="just">
                        <a:buFont typeface="+mj-lt"/>
                        <a:buAutoNum type="arabicPeriod" startAt="6"/>
                      </a:pPr>
                      <a:r>
                        <a:rPr lang="en-GB" sz="900" dirty="0">
                          <a:latin typeface="Arial" pitchFamily="34" charset="0"/>
                          <a:cs typeface="Arial" pitchFamily="34" charset="0"/>
                        </a:rPr>
                        <a:t>It is normal the charger to warm up during charging. If the charger is too hot, stop charging and check the condition of the battery and charger. </a:t>
                      </a:r>
                    </a:p>
                    <a:p>
                      <a:pPr marL="0" indent="0" algn="just">
                        <a:buFont typeface="+mj-lt"/>
                        <a:buAutoNum type="arabicPeriod" startAt="6"/>
                      </a:pPr>
                      <a:r>
                        <a:rPr lang="en-US" sz="900" dirty="0">
                          <a:latin typeface="Arial" pitchFamily="34" charset="0"/>
                          <a:cs typeface="Arial" pitchFamily="34" charset="0"/>
                        </a:rPr>
                        <a:t>Before you put the battery operated motorbike in storage</a:t>
                      </a:r>
                      <a:r>
                        <a:rPr lang="bg-BG" sz="900" dirty="0">
                          <a:latin typeface="Arial" pitchFamily="34" charset="0"/>
                          <a:cs typeface="Arial" pitchFamily="34" charset="0"/>
                        </a:rPr>
                        <a:t>, </a:t>
                      </a:r>
                      <a:r>
                        <a:rPr lang="en-US" sz="900" dirty="0">
                          <a:latin typeface="Arial" pitchFamily="34" charset="0"/>
                          <a:cs typeface="Arial" pitchFamily="34" charset="0"/>
                        </a:rPr>
                        <a:t>you must charge its battery completely</a:t>
                      </a:r>
                      <a:r>
                        <a:rPr lang="bg-BG" sz="900" dirty="0">
                          <a:latin typeface="Arial" pitchFamily="34" charset="0"/>
                          <a:cs typeface="Arial" pitchFamily="34" charset="0"/>
                        </a:rPr>
                        <a:t>. </a:t>
                      </a:r>
                      <a:r>
                        <a:rPr lang="en-US" sz="900" dirty="0">
                          <a:latin typeface="Arial" pitchFamily="34" charset="0"/>
                          <a:cs typeface="Arial" pitchFamily="34" charset="0"/>
                        </a:rPr>
                        <a:t>After that every </a:t>
                      </a:r>
                      <a:r>
                        <a:rPr lang="bg-BG" sz="900" dirty="0">
                          <a:latin typeface="Arial" pitchFamily="34" charset="0"/>
                          <a:cs typeface="Arial" pitchFamily="34" charset="0"/>
                        </a:rPr>
                        <a:t>3 </a:t>
                      </a:r>
                      <a:r>
                        <a:rPr lang="en-US" sz="900" dirty="0">
                          <a:latin typeface="Arial" pitchFamily="34" charset="0"/>
                          <a:cs typeface="Arial" pitchFamily="34" charset="0"/>
                        </a:rPr>
                        <a:t>months you</a:t>
                      </a:r>
                      <a:r>
                        <a:rPr lang="en-US" sz="900" baseline="0" dirty="0">
                          <a:latin typeface="Arial" pitchFamily="34" charset="0"/>
                          <a:cs typeface="Arial" pitchFamily="34" charset="0"/>
                        </a:rPr>
                        <a:t> must charge it</a:t>
                      </a:r>
                      <a:r>
                        <a:rPr lang="bg-BG" sz="900" dirty="0">
                          <a:latin typeface="Arial" pitchFamily="34" charset="0"/>
                          <a:cs typeface="Arial" pitchFamily="34" charset="0"/>
                        </a:rPr>
                        <a:t>, </a:t>
                      </a:r>
                      <a:r>
                        <a:rPr lang="en-US" sz="900" dirty="0">
                          <a:latin typeface="Arial" pitchFamily="34" charset="0"/>
                          <a:cs typeface="Arial" pitchFamily="34" charset="0"/>
                        </a:rPr>
                        <a:t>in order to prolong its life</a:t>
                      </a:r>
                      <a:r>
                        <a:rPr lang="bg-BG" sz="900" dirty="0">
                          <a:latin typeface="Arial" pitchFamily="34" charset="0"/>
                          <a:cs typeface="Arial" pitchFamily="34" charset="0"/>
                        </a:rPr>
                        <a:t>.</a:t>
                      </a:r>
                      <a:endParaRPr lang="en-GB" sz="900" dirty="0">
                        <a:latin typeface="Arial" pitchFamily="34" charset="0"/>
                        <a:cs typeface="Arial" pitchFamily="34" charset="0"/>
                      </a:endParaRPr>
                    </a:p>
                    <a:p>
                      <a:pPr marL="0" indent="0" algn="just">
                        <a:buFont typeface="+mj-lt"/>
                        <a:buAutoNum type="arabicPeriod" startAt="6"/>
                      </a:pPr>
                      <a:r>
                        <a:rPr lang="en-US" sz="900" dirty="0">
                          <a:latin typeface="Arial" pitchFamily="34" charset="0"/>
                          <a:cs typeface="Arial" pitchFamily="34" charset="0"/>
                        </a:rPr>
                        <a:t>During charging the motorbike is</a:t>
                      </a:r>
                      <a:r>
                        <a:rPr lang="en-US" sz="900" baseline="0" dirty="0">
                          <a:latin typeface="Arial" pitchFamily="34" charset="0"/>
                          <a:cs typeface="Arial" pitchFamily="34" charset="0"/>
                        </a:rPr>
                        <a:t> not usable</a:t>
                      </a:r>
                      <a:r>
                        <a:rPr lang="bg-BG" sz="900" dirty="0">
                          <a:latin typeface="Arial" pitchFamily="34" charset="0"/>
                          <a:cs typeface="Arial" pitchFamily="34" charset="0"/>
                        </a:rPr>
                        <a:t>, </a:t>
                      </a:r>
                      <a:r>
                        <a:rPr lang="en-US" sz="900" dirty="0">
                          <a:latin typeface="Arial" pitchFamily="34" charset="0"/>
                          <a:cs typeface="Arial" pitchFamily="34" charset="0"/>
                        </a:rPr>
                        <a:t>because</a:t>
                      </a:r>
                      <a:r>
                        <a:rPr lang="en-US" sz="900" baseline="0" dirty="0">
                          <a:latin typeface="Arial" pitchFamily="34" charset="0"/>
                          <a:cs typeface="Arial" pitchFamily="34" charset="0"/>
                        </a:rPr>
                        <a:t> the current of the electric system is stopped</a:t>
                      </a:r>
                      <a:r>
                        <a:rPr lang="bg-BG" sz="900" dirty="0">
                          <a:latin typeface="Arial" pitchFamily="34" charset="0"/>
                          <a:cs typeface="Arial" pitchFamily="34" charset="0"/>
                        </a:rPr>
                        <a:t>.</a:t>
                      </a:r>
                      <a:endParaRPr lang="en-US" sz="900" dirty="0">
                        <a:latin typeface="Arial" pitchFamily="34" charset="0"/>
                        <a:cs typeface="Arial" pitchFamily="34" charset="0"/>
                      </a:endParaRPr>
                    </a:p>
                  </a:txBody>
                  <a:tcPr anchor="ctr"/>
                </a:tc>
                <a:extLst>
                  <a:ext uri="{0D108BD9-81ED-4DB2-BD59-A6C34878D82A}">
                    <a16:rowId xmlns:a16="http://schemas.microsoft.com/office/drawing/2014/main" val="10001"/>
                  </a:ext>
                </a:extLst>
              </a:tr>
            </a:tbl>
          </a:graphicData>
        </a:graphic>
      </p:graphicFrame>
      <p:sp>
        <p:nvSpPr>
          <p:cNvPr id="19" name="TextBox 18">
            <a:extLst>
              <a:ext uri="{FF2B5EF4-FFF2-40B4-BE49-F238E27FC236}">
                <a16:creationId xmlns:a16="http://schemas.microsoft.com/office/drawing/2014/main" id="{4A8AB95E-2D1D-B48B-02E3-CE8FD26874EB}"/>
              </a:ext>
            </a:extLst>
          </p:cNvPr>
          <p:cNvSpPr txBox="1"/>
          <p:nvPr/>
        </p:nvSpPr>
        <p:spPr>
          <a:xfrm>
            <a:off x="189000" y="2843808"/>
            <a:ext cx="6480000" cy="646331"/>
          </a:xfrm>
          <a:prstGeom prst="rect">
            <a:avLst/>
          </a:prstGeom>
          <a:noFill/>
        </p:spPr>
        <p:txBody>
          <a:bodyPr wrap="square" rtlCol="0">
            <a:spAutoFit/>
          </a:bodyPr>
          <a:lstStyle/>
          <a:p>
            <a:pPr lvl="0" algn="just">
              <a:buAutoNum type="arabicPeriod"/>
            </a:pPr>
            <a:r>
              <a:rPr lang="en-US" sz="900" dirty="0">
                <a:latin typeface="Arial" pitchFamily="34" charset="0"/>
                <a:cs typeface="Arial" pitchFamily="34" charset="0"/>
              </a:rPr>
              <a:t>Turn off the battery operated motorbike.</a:t>
            </a:r>
          </a:p>
          <a:p>
            <a:pPr lvl="0" algn="just">
              <a:buAutoNum type="arabicPeriod"/>
            </a:pPr>
            <a:r>
              <a:rPr lang="en-US" sz="900" dirty="0">
                <a:latin typeface="Arial" pitchFamily="34" charset="0"/>
                <a:cs typeface="Arial" pitchFamily="34" charset="0"/>
              </a:rPr>
              <a:t>Plug the charger connector to the socket for charging of the battery operated motorbike</a:t>
            </a:r>
            <a:r>
              <a:rPr lang="bg-BG" sz="900" dirty="0">
                <a:latin typeface="Arial" pitchFamily="34" charset="0"/>
                <a:cs typeface="Arial" pitchFamily="34" charset="0"/>
              </a:rPr>
              <a:t>.</a:t>
            </a:r>
            <a:r>
              <a:rPr lang="en-GB" sz="900" dirty="0">
                <a:latin typeface="Arial" pitchFamily="34" charset="0"/>
                <a:cs typeface="Arial" pitchFamily="34" charset="0"/>
              </a:rPr>
              <a:t> On Figure CH is shown the position of the charging socket.</a:t>
            </a:r>
            <a:endParaRPr lang="en-US" sz="900" dirty="0">
              <a:latin typeface="Arial" pitchFamily="34" charset="0"/>
              <a:cs typeface="Arial" pitchFamily="34" charset="0"/>
            </a:endParaRPr>
          </a:p>
          <a:p>
            <a:pPr algn="just">
              <a:buFontTx/>
              <a:buAutoNum type="arabicPeriod"/>
            </a:pPr>
            <a:r>
              <a:rPr lang="en-US" sz="900" dirty="0">
                <a:latin typeface="Arial" pitchFamily="34" charset="0"/>
                <a:cs typeface="Arial" pitchFamily="34" charset="0"/>
              </a:rPr>
              <a:t>Connect the plug of the charger to an electrical outlet of the central power grid</a:t>
            </a:r>
            <a:r>
              <a:rPr lang="bg-BG" sz="900" dirty="0">
                <a:latin typeface="Arial" pitchFamily="34" charset="0"/>
                <a:cs typeface="Arial" pitchFamily="34" charset="0"/>
              </a:rPr>
              <a:t>. </a:t>
            </a:r>
            <a:r>
              <a:rPr lang="en-US" sz="900" dirty="0">
                <a:latin typeface="Arial" pitchFamily="34" charset="0"/>
                <a:cs typeface="Arial" pitchFamily="34" charset="0"/>
              </a:rPr>
              <a:t>The battery will start charging</a:t>
            </a:r>
            <a:r>
              <a:rPr lang="bg-BG" sz="900" dirty="0">
                <a:latin typeface="Arial" pitchFamily="34" charset="0"/>
                <a:cs typeface="Arial" pitchFamily="34" charset="0"/>
              </a:rPr>
              <a:t>.</a:t>
            </a:r>
            <a:r>
              <a:rPr lang="en-GB" sz="900" dirty="0">
                <a:latin typeface="Arial" pitchFamily="34" charset="0"/>
                <a:cs typeface="Arial" pitchFamily="34" charset="0"/>
              </a:rPr>
              <a:t> </a:t>
            </a:r>
            <a:endParaRPr lang="bg-BG" sz="900" dirty="0">
              <a:latin typeface="Arial" pitchFamily="34" charset="0"/>
              <a:cs typeface="Arial" pitchFamily="34" charset="0"/>
            </a:endParaRPr>
          </a:p>
        </p:txBody>
      </p:sp>
      <p:graphicFrame>
        <p:nvGraphicFramePr>
          <p:cNvPr id="20" name="Table 19">
            <a:extLst>
              <a:ext uri="{FF2B5EF4-FFF2-40B4-BE49-F238E27FC236}">
                <a16:creationId xmlns:a16="http://schemas.microsoft.com/office/drawing/2014/main" id="{D26B8EBF-C33D-48AD-0F00-B3982266920E}"/>
              </a:ext>
            </a:extLst>
          </p:cNvPr>
          <p:cNvGraphicFramePr>
            <a:graphicFrameLocks noGrp="1"/>
          </p:cNvGraphicFramePr>
          <p:nvPr>
            <p:extLst>
              <p:ext uri="{D42A27DB-BD31-4B8C-83A1-F6EECF244321}">
                <p14:modId xmlns:p14="http://schemas.microsoft.com/office/powerpoint/2010/main" val="2163543809"/>
              </p:ext>
            </p:extLst>
          </p:nvPr>
        </p:nvGraphicFramePr>
        <p:xfrm>
          <a:off x="189000" y="2303080"/>
          <a:ext cx="6480000" cy="522088"/>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0">
                <a:tc>
                  <a:txBody>
                    <a:bodyPr/>
                    <a:lstStyle/>
                    <a:p>
                      <a:pPr algn="ctr"/>
                      <a:r>
                        <a:rPr lang="en-GB" sz="1100" dirty="0">
                          <a:latin typeface="Arial" pitchFamily="34" charset="0"/>
                          <a:cs typeface="Arial" pitchFamily="34" charset="0"/>
                        </a:rPr>
                        <a:t>WARNING</a:t>
                      </a:r>
                      <a:r>
                        <a:rPr lang="bg-BG" sz="1100" dirty="0">
                          <a:latin typeface="Arial" pitchFamily="34" charset="0"/>
                          <a:cs typeface="Arial" pitchFamily="34" charset="0"/>
                        </a:rPr>
                        <a:t>!!!</a:t>
                      </a:r>
                    </a:p>
                  </a:txBody>
                  <a:tcPr/>
                </a:tc>
                <a:extLst>
                  <a:ext uri="{0D108BD9-81ED-4DB2-BD59-A6C34878D82A}">
                    <a16:rowId xmlns:a16="http://schemas.microsoft.com/office/drawing/2014/main" val="10000"/>
                  </a:ext>
                </a:extLst>
              </a:tr>
              <a:tr h="263008">
                <a:tc>
                  <a:txBody>
                    <a:bodyPr/>
                    <a:lstStyle/>
                    <a:p>
                      <a:pPr marL="0" indent="0" algn="just">
                        <a:buFont typeface="Arial" panose="020B0604020202020204" pitchFamily="34" charset="0"/>
                        <a:buChar char="•"/>
                      </a:pPr>
                      <a:r>
                        <a:rPr lang="en-GB" sz="900" dirty="0">
                          <a:latin typeface="Arial" pitchFamily="34" charset="0"/>
                          <a:cs typeface="Arial" pitchFamily="34" charset="0"/>
                        </a:rPr>
                        <a:t>Use only the battery and charger, which are provided from the manufacturer.</a:t>
                      </a:r>
                      <a:endParaRPr lang="bg-BG" sz="900" baseline="0" dirty="0">
                        <a:latin typeface="Arial" pitchFamily="34" charset="0"/>
                        <a:cs typeface="Arial" pitchFamily="34" charset="0"/>
                      </a:endParaRPr>
                    </a:p>
                  </a:txBody>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1BC8CB94-E7B6-0103-66BE-57ED1F215A10}"/>
              </a:ext>
            </a:extLst>
          </p:cNvPr>
          <p:cNvSpPr txBox="1"/>
          <p:nvPr/>
        </p:nvSpPr>
        <p:spPr>
          <a:xfrm>
            <a:off x="6400800" y="8892480"/>
            <a:ext cx="360000" cy="183600"/>
          </a:xfrm>
          <a:prstGeom prst="rect">
            <a:avLst/>
          </a:prstGeom>
          <a:noFill/>
          <a:ln w="19050">
            <a:solidFill>
              <a:schemeClr val="tx1"/>
            </a:solidFill>
          </a:ln>
        </p:spPr>
        <p:txBody>
          <a:bodyPr wrap="square" rtlCol="0" anchor="ctr">
            <a:spAutoFit/>
          </a:bodyPr>
          <a:lstStyle/>
          <a:p>
            <a:pPr algn="ctr"/>
            <a:r>
              <a:rPr lang="en-GB" sz="1000" b="1" dirty="0">
                <a:latin typeface="Arial" pitchFamily="34" charset="0"/>
                <a:cs typeface="Arial" pitchFamily="34" charset="0"/>
              </a:rPr>
              <a:t>13</a:t>
            </a:r>
            <a:endParaRPr lang="bg-BG" sz="1000" b="1" dirty="0">
              <a:latin typeface="Arial" pitchFamily="34" charset="0"/>
              <a:cs typeface="Arial" pitchFamily="34" charset="0"/>
            </a:endParaRPr>
          </a:p>
        </p:txBody>
      </p:sp>
    </p:spTree>
    <p:extLst>
      <p:ext uri="{BB962C8B-B14F-4D97-AF65-F5344CB8AC3E}">
        <p14:creationId xmlns:p14="http://schemas.microsoft.com/office/powerpoint/2010/main" val="1903145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РЕЦИКЛИРАНЕ.jpg">
            <a:extLst>
              <a:ext uri="{FF2B5EF4-FFF2-40B4-BE49-F238E27FC236}">
                <a16:creationId xmlns:a16="http://schemas.microsoft.com/office/drawing/2014/main" id="{2E15A909-B9D3-25E4-ED59-063BCDF7B863}"/>
              </a:ext>
            </a:extLst>
          </p:cNvPr>
          <p:cNvPicPr>
            <a:picLocks noChangeAspect="1"/>
          </p:cNvPicPr>
          <p:nvPr/>
        </p:nvPicPr>
        <p:blipFill>
          <a:blip r:embed="rId2" cstate="print"/>
          <a:stretch>
            <a:fillRect/>
          </a:stretch>
        </p:blipFill>
        <p:spPr>
          <a:xfrm>
            <a:off x="189000" y="971600"/>
            <a:ext cx="673099" cy="368300"/>
          </a:xfrm>
          <a:prstGeom prst="rect">
            <a:avLst/>
          </a:prstGeom>
        </p:spPr>
      </p:pic>
      <p:sp>
        <p:nvSpPr>
          <p:cNvPr id="13" name="TextBox 12">
            <a:extLst>
              <a:ext uri="{FF2B5EF4-FFF2-40B4-BE49-F238E27FC236}">
                <a16:creationId xmlns:a16="http://schemas.microsoft.com/office/drawing/2014/main" id="{977671B6-9051-60EB-125C-0F79483016A7}"/>
              </a:ext>
            </a:extLst>
          </p:cNvPr>
          <p:cNvSpPr txBox="1"/>
          <p:nvPr/>
        </p:nvSpPr>
        <p:spPr>
          <a:xfrm>
            <a:off x="909000" y="1065750"/>
            <a:ext cx="5760000" cy="180000"/>
          </a:xfrm>
          <a:prstGeom prst="rect">
            <a:avLst/>
          </a:prstGeom>
          <a:solidFill>
            <a:schemeClr val="tx1">
              <a:lumMod val="65000"/>
              <a:lumOff val="35000"/>
            </a:schemeClr>
          </a:solidFill>
        </p:spPr>
        <p:txBody>
          <a:bodyPr wrap="square" rtlCol="0" anchor="ctr">
            <a:spAutoFit/>
          </a:bodyPr>
          <a:lstStyle/>
          <a:p>
            <a:r>
              <a:rPr lang="en-US" sz="1000" b="1" dirty="0">
                <a:solidFill>
                  <a:schemeClr val="bg1"/>
                </a:solidFill>
                <a:latin typeface="Arial" pitchFamily="34" charset="0"/>
                <a:cs typeface="Arial" pitchFamily="34" charset="0"/>
              </a:rPr>
              <a:t>REMOVAL OF THE DISCHARGED BATTERY</a:t>
            </a:r>
            <a:endParaRPr lang="bg-BG" sz="1000" b="1" dirty="0">
              <a:solidFill>
                <a:schemeClr val="bg1"/>
              </a:solidFill>
              <a:latin typeface="Arial" pitchFamily="34" charset="0"/>
              <a:cs typeface="Arial" pitchFamily="34" charset="0"/>
            </a:endParaRPr>
          </a:p>
        </p:txBody>
      </p:sp>
      <p:sp>
        <p:nvSpPr>
          <p:cNvPr id="14" name="TextBox 13">
            <a:extLst>
              <a:ext uri="{FF2B5EF4-FFF2-40B4-BE49-F238E27FC236}">
                <a16:creationId xmlns:a16="http://schemas.microsoft.com/office/drawing/2014/main" id="{1DA2951A-B499-7483-0217-060A86A08635}"/>
              </a:ext>
            </a:extLst>
          </p:cNvPr>
          <p:cNvSpPr txBox="1"/>
          <p:nvPr/>
        </p:nvSpPr>
        <p:spPr>
          <a:xfrm>
            <a:off x="189000" y="1331640"/>
            <a:ext cx="6480000" cy="2585323"/>
          </a:xfrm>
          <a:prstGeom prst="rect">
            <a:avLst/>
          </a:prstGeom>
          <a:noFill/>
        </p:spPr>
        <p:txBody>
          <a:bodyPr wrap="square" rtlCol="0">
            <a:spAutoFit/>
          </a:bodyPr>
          <a:lstStyle/>
          <a:p>
            <a:pPr algn="just"/>
            <a:r>
              <a:rPr lang="en-US" sz="900" dirty="0">
                <a:latin typeface="Arial" pitchFamily="34" charset="0"/>
                <a:cs typeface="Arial" pitchFamily="34" charset="0"/>
              </a:rPr>
              <a:t>Your battery at one point will lose its ability to hold charge</a:t>
            </a:r>
            <a:r>
              <a:rPr lang="bg-BG" sz="900" dirty="0">
                <a:latin typeface="Arial" pitchFamily="34" charset="0"/>
                <a:cs typeface="Arial" pitchFamily="34" charset="0"/>
              </a:rPr>
              <a:t>. </a:t>
            </a:r>
            <a:r>
              <a:rPr lang="en-US" sz="900" dirty="0">
                <a:latin typeface="Arial" pitchFamily="34" charset="0"/>
                <a:cs typeface="Arial" pitchFamily="34" charset="0"/>
              </a:rPr>
              <a:t>Depending on the amount of use and varying conditions, the battery should be used between one and three years</a:t>
            </a:r>
            <a:r>
              <a:rPr lang="bg-BG" sz="900" dirty="0">
                <a:latin typeface="Arial" pitchFamily="34" charset="0"/>
                <a:cs typeface="Arial" pitchFamily="34" charset="0"/>
              </a:rPr>
              <a:t>. </a:t>
            </a:r>
            <a:r>
              <a:rPr lang="en-US" sz="900" dirty="0">
                <a:latin typeface="Arial" pitchFamily="34" charset="0"/>
                <a:cs typeface="Arial" pitchFamily="34" charset="0"/>
              </a:rPr>
              <a:t>In order to replace the battery and remove the discharged one</a:t>
            </a:r>
            <a:r>
              <a:rPr lang="bg-BG" sz="900" dirty="0">
                <a:latin typeface="Arial" pitchFamily="34" charset="0"/>
                <a:cs typeface="Arial" pitchFamily="34" charset="0"/>
              </a:rPr>
              <a:t>, </a:t>
            </a:r>
            <a:r>
              <a:rPr lang="en-US" sz="900" dirty="0">
                <a:latin typeface="Arial" pitchFamily="34" charset="0"/>
                <a:cs typeface="Arial" pitchFamily="34" charset="0"/>
              </a:rPr>
              <a:t>follow the steps below</a:t>
            </a:r>
            <a:r>
              <a:rPr lang="bg-BG" sz="900" dirty="0">
                <a:latin typeface="Arial" pitchFamily="34" charset="0"/>
                <a:cs typeface="Arial" pitchFamily="34" charset="0"/>
              </a:rPr>
              <a:t>:</a:t>
            </a:r>
          </a:p>
          <a:p>
            <a:pPr algn="just">
              <a:buAutoNum type="arabicPeriod"/>
            </a:pPr>
            <a:r>
              <a:rPr lang="en-US" sz="900" dirty="0">
                <a:latin typeface="Arial" pitchFamily="34" charset="0"/>
                <a:cs typeface="Arial" pitchFamily="34" charset="0"/>
              </a:rPr>
              <a:t>Remove the seat placed on top of the battery compartment</a:t>
            </a:r>
            <a:r>
              <a:rPr lang="bg-BG" sz="900" dirty="0">
                <a:latin typeface="Arial" pitchFamily="34" charset="0"/>
                <a:cs typeface="Arial" pitchFamily="34" charset="0"/>
              </a:rPr>
              <a:t>.</a:t>
            </a:r>
          </a:p>
          <a:p>
            <a:pPr algn="just">
              <a:buAutoNum type="arabicPeriod"/>
            </a:pPr>
            <a:r>
              <a:rPr lang="en-GB" sz="900" dirty="0">
                <a:latin typeface="Arial" pitchFamily="34" charset="0"/>
                <a:cs typeface="Arial" pitchFamily="34" charset="0"/>
              </a:rPr>
              <a:t>Detach the cables from the battery</a:t>
            </a:r>
            <a:r>
              <a:rPr lang="bg-BG" sz="900" dirty="0">
                <a:latin typeface="Arial" pitchFamily="34" charset="0"/>
                <a:cs typeface="Arial" pitchFamily="34" charset="0"/>
              </a:rPr>
              <a:t>.</a:t>
            </a:r>
            <a:endParaRPr lang="en-GB" sz="900" dirty="0">
              <a:latin typeface="Arial" pitchFamily="34" charset="0"/>
              <a:cs typeface="Arial" pitchFamily="34" charset="0"/>
            </a:endParaRPr>
          </a:p>
          <a:p>
            <a:pPr algn="just"/>
            <a:r>
              <a:rPr lang="en-US" sz="900" dirty="0">
                <a:latin typeface="Arial" pitchFamily="34" charset="0"/>
                <a:cs typeface="Arial" pitchFamily="34" charset="0"/>
              </a:rPr>
              <a:t>3.Remove the metal bracket that protects the battery from falling if there is such.</a:t>
            </a:r>
            <a:endParaRPr lang="en-GB" sz="900" dirty="0">
              <a:latin typeface="Arial" pitchFamily="34" charset="0"/>
              <a:cs typeface="Arial" pitchFamily="34" charset="0"/>
            </a:endParaRPr>
          </a:p>
          <a:p>
            <a:pPr algn="just"/>
            <a:r>
              <a:rPr lang="en-US" sz="900" dirty="0">
                <a:latin typeface="Arial" pitchFamily="34" charset="0"/>
                <a:cs typeface="Arial" pitchFamily="34" charset="0"/>
              </a:rPr>
              <a:t>4.Carefully lift the battery</a:t>
            </a:r>
            <a:r>
              <a:rPr lang="bg-BG" sz="900" dirty="0">
                <a:latin typeface="Arial" pitchFamily="34" charset="0"/>
                <a:cs typeface="Arial" pitchFamily="34" charset="0"/>
              </a:rPr>
              <a:t>.</a:t>
            </a:r>
            <a:r>
              <a:rPr lang="en-GB" sz="900" dirty="0">
                <a:latin typeface="Arial" pitchFamily="34" charset="0"/>
                <a:cs typeface="Arial" pitchFamily="34" charset="0"/>
              </a:rPr>
              <a:t> </a:t>
            </a:r>
            <a:r>
              <a:rPr lang="en-US" sz="900" dirty="0">
                <a:latin typeface="Arial" pitchFamily="34" charset="0"/>
                <a:cs typeface="Arial" pitchFamily="34" charset="0"/>
              </a:rPr>
              <a:t>Depending on the state of the battery</a:t>
            </a:r>
            <a:r>
              <a:rPr lang="bg-BG" sz="900" dirty="0">
                <a:latin typeface="Arial" pitchFamily="34" charset="0"/>
                <a:cs typeface="Arial" pitchFamily="34" charset="0"/>
              </a:rPr>
              <a:t> (</a:t>
            </a:r>
            <a:r>
              <a:rPr lang="en-US" sz="900" dirty="0">
                <a:latin typeface="Arial" pitchFamily="34" charset="0"/>
                <a:cs typeface="Arial" pitchFamily="34" charset="0"/>
              </a:rPr>
              <a:t>for example leakage</a:t>
            </a:r>
            <a:r>
              <a:rPr lang="bg-BG" sz="900" dirty="0">
                <a:latin typeface="Arial" pitchFamily="34" charset="0"/>
                <a:cs typeface="Arial" pitchFamily="34" charset="0"/>
              </a:rPr>
              <a:t>) </a:t>
            </a:r>
            <a:r>
              <a:rPr lang="en-US" sz="900" dirty="0">
                <a:latin typeface="Arial" pitchFamily="34" charset="0"/>
                <a:cs typeface="Arial" pitchFamily="34" charset="0"/>
              </a:rPr>
              <a:t>we recommend you to wear protective gloves before you remove the battery</a:t>
            </a:r>
            <a:r>
              <a:rPr lang="bg-BG" sz="900" dirty="0">
                <a:latin typeface="Arial" pitchFamily="34" charset="0"/>
                <a:cs typeface="Arial" pitchFamily="34" charset="0"/>
              </a:rPr>
              <a:t>.</a:t>
            </a:r>
            <a:r>
              <a:rPr lang="en-GB" sz="900" dirty="0">
                <a:latin typeface="Arial" pitchFamily="34" charset="0"/>
                <a:cs typeface="Arial" pitchFamily="34" charset="0"/>
              </a:rPr>
              <a:t> </a:t>
            </a:r>
            <a:r>
              <a:rPr lang="en-US" sz="900" dirty="0">
                <a:latin typeface="Arial" pitchFamily="34" charset="0"/>
                <a:cs typeface="Arial" pitchFamily="34" charset="0"/>
              </a:rPr>
              <a:t>Do not lift the battery by its terminals or cables</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GB" sz="900" dirty="0">
                <a:latin typeface="Arial" pitchFamily="34" charset="0"/>
                <a:cs typeface="Arial" pitchFamily="34" charset="0"/>
              </a:rPr>
              <a:t>5</a:t>
            </a:r>
            <a:r>
              <a:rPr lang="bg-BG" sz="900" dirty="0">
                <a:latin typeface="Arial" pitchFamily="34" charset="0"/>
                <a:cs typeface="Arial" pitchFamily="34" charset="0"/>
              </a:rPr>
              <a:t>.</a:t>
            </a:r>
            <a:r>
              <a:rPr lang="en-US" sz="900" dirty="0">
                <a:latin typeface="Arial" pitchFamily="34" charset="0"/>
                <a:cs typeface="Arial" pitchFamily="34" charset="0"/>
              </a:rPr>
              <a:t>Place the discharged battery in a plastic packaging</a:t>
            </a:r>
            <a:r>
              <a:rPr lang="en-GB" sz="900" dirty="0">
                <a:latin typeface="Arial" pitchFamily="34" charset="0"/>
                <a:cs typeface="Arial" pitchFamily="34" charset="0"/>
              </a:rPr>
              <a:t>. </a:t>
            </a:r>
            <a:r>
              <a:rPr lang="en-US" sz="900" b="1" dirty="0">
                <a:latin typeface="Arial" pitchFamily="34" charset="0"/>
                <a:cs typeface="Arial" pitchFamily="34" charset="0"/>
              </a:rPr>
              <a:t>Important</a:t>
            </a:r>
            <a:r>
              <a:rPr lang="bg-BG" sz="900" b="1" dirty="0">
                <a:latin typeface="Arial" pitchFamily="34" charset="0"/>
                <a:cs typeface="Arial" pitchFamily="34" charset="0"/>
              </a:rPr>
              <a:t>! </a:t>
            </a:r>
            <a:r>
              <a:rPr lang="en-US" sz="900" dirty="0">
                <a:latin typeface="Arial" pitchFamily="34" charset="0"/>
                <a:cs typeface="Arial" pitchFamily="34" charset="0"/>
              </a:rPr>
              <a:t>The sealed lead-acid battery must be recycled or thrown away in an ecologically friendly manner for the purpose of avoiding pollution of the environment</a:t>
            </a:r>
            <a:r>
              <a:rPr lang="bg-BG" sz="900" dirty="0">
                <a:latin typeface="Arial" pitchFamily="34" charset="0"/>
                <a:cs typeface="Arial" pitchFamily="34" charset="0"/>
              </a:rPr>
              <a:t>. </a:t>
            </a:r>
            <a:r>
              <a:rPr lang="en-US" sz="900" dirty="0">
                <a:latin typeface="Arial" pitchFamily="34" charset="0"/>
                <a:cs typeface="Arial" pitchFamily="34" charset="0"/>
              </a:rPr>
              <a:t>The battery contains lead acid </a:t>
            </a:r>
            <a:r>
              <a:rPr lang="bg-BG" sz="900" dirty="0">
                <a:latin typeface="Arial" pitchFamily="34" charset="0"/>
                <a:cs typeface="Arial" pitchFamily="34" charset="0"/>
              </a:rPr>
              <a:t>(</a:t>
            </a:r>
            <a:r>
              <a:rPr lang="en-US" sz="900" dirty="0">
                <a:latin typeface="Arial" pitchFamily="34" charset="0"/>
                <a:cs typeface="Arial" pitchFamily="34" charset="0"/>
              </a:rPr>
              <a:t>electrolyte</a:t>
            </a:r>
            <a:r>
              <a:rPr lang="bg-BG" sz="900" dirty="0">
                <a:latin typeface="Arial" pitchFamily="34" charset="0"/>
                <a:cs typeface="Arial" pitchFamily="34" charset="0"/>
              </a:rPr>
              <a:t>) </a:t>
            </a:r>
            <a:r>
              <a:rPr lang="en-US" sz="900" dirty="0">
                <a:latin typeface="Arial" pitchFamily="34" charset="0"/>
                <a:cs typeface="Arial" pitchFamily="34" charset="0"/>
              </a:rPr>
              <a:t>and must be discarded in an ecologically friendly manner in accordance with the regulatory requirements</a:t>
            </a:r>
            <a:r>
              <a:rPr lang="bg-BG" sz="900" dirty="0">
                <a:latin typeface="Arial" pitchFamily="34" charset="0"/>
                <a:cs typeface="Arial" pitchFamily="34" charset="0"/>
              </a:rPr>
              <a:t>. </a:t>
            </a:r>
            <a:endParaRPr lang="en-GB" sz="900" dirty="0">
              <a:latin typeface="Arial" pitchFamily="34" charset="0"/>
              <a:cs typeface="Arial" pitchFamily="34" charset="0"/>
            </a:endParaRPr>
          </a:p>
          <a:p>
            <a:pPr algn="just"/>
            <a:r>
              <a:rPr lang="en-US" sz="900" dirty="0">
                <a:latin typeface="Arial" pitchFamily="34" charset="0"/>
                <a:cs typeface="Arial" pitchFamily="34" charset="0"/>
              </a:rPr>
              <a:t>DO NOT throw the rechargeable battery in fire</a:t>
            </a:r>
            <a:r>
              <a:rPr lang="bg-BG" sz="900" dirty="0">
                <a:latin typeface="Arial" pitchFamily="34" charset="0"/>
                <a:cs typeface="Arial" pitchFamily="34" charset="0"/>
              </a:rPr>
              <a:t>, </a:t>
            </a:r>
            <a:r>
              <a:rPr lang="en-US" sz="900" dirty="0">
                <a:latin typeface="Arial" pitchFamily="34" charset="0"/>
                <a:cs typeface="Arial" pitchFamily="34" charset="0"/>
              </a:rPr>
              <a:t>because it may explode or leak</a:t>
            </a:r>
            <a:r>
              <a:rPr lang="bg-BG" sz="900" dirty="0">
                <a:latin typeface="Arial" pitchFamily="34" charset="0"/>
                <a:cs typeface="Arial" pitchFamily="34" charset="0"/>
              </a:rPr>
              <a:t>.</a:t>
            </a:r>
            <a:r>
              <a:rPr lang="en-US" sz="900" dirty="0">
                <a:latin typeface="Arial" pitchFamily="34" charset="0"/>
                <a:cs typeface="Arial" pitchFamily="34" charset="0"/>
              </a:rPr>
              <a:t> DO NOT throw the lead-acid battery in the containers for household waste</a:t>
            </a:r>
            <a:r>
              <a:rPr lang="bg-BG" sz="900" dirty="0">
                <a:latin typeface="Arial" pitchFamily="34" charset="0"/>
                <a:cs typeface="Arial" pitchFamily="34" charset="0"/>
              </a:rPr>
              <a:t>. </a:t>
            </a:r>
            <a:r>
              <a:rPr lang="en-US" sz="900" dirty="0">
                <a:latin typeface="Arial" pitchFamily="34" charset="0"/>
                <a:cs typeface="Arial" pitchFamily="34" charset="0"/>
              </a:rPr>
              <a:t>The incineration </a:t>
            </a:r>
            <a:r>
              <a:rPr lang="bg-BG" sz="900" dirty="0">
                <a:latin typeface="Arial" pitchFamily="34" charset="0"/>
                <a:cs typeface="Arial" pitchFamily="34" charset="0"/>
              </a:rPr>
              <a:t>(</a:t>
            </a:r>
            <a:r>
              <a:rPr lang="en-US" sz="900" dirty="0">
                <a:latin typeface="Arial" pitchFamily="34" charset="0"/>
                <a:cs typeface="Arial" pitchFamily="34" charset="0"/>
              </a:rPr>
              <a:t>burning</a:t>
            </a:r>
            <a:r>
              <a:rPr lang="bg-BG" sz="900" dirty="0">
                <a:latin typeface="Arial" pitchFamily="34" charset="0"/>
                <a:cs typeface="Arial" pitchFamily="34" charset="0"/>
              </a:rPr>
              <a:t>), </a:t>
            </a:r>
            <a:r>
              <a:rPr lang="en-US" sz="900" dirty="0">
                <a:latin typeface="Arial" pitchFamily="34" charset="0"/>
                <a:cs typeface="Arial" pitchFamily="34" charset="0"/>
              </a:rPr>
              <a:t>land filling or mixing of the sealed lead-acid batteries with the household waste is forbidden by law</a:t>
            </a:r>
            <a:r>
              <a:rPr lang="bg-BG" sz="900" dirty="0">
                <a:latin typeface="Arial" pitchFamily="34" charset="0"/>
                <a:cs typeface="Arial" pitchFamily="34" charset="0"/>
              </a:rPr>
              <a:t>.</a:t>
            </a:r>
            <a:r>
              <a:rPr lang="en-US" sz="900" dirty="0">
                <a:latin typeface="Arial" pitchFamily="34" charset="0"/>
                <a:cs typeface="Arial" pitchFamily="34" charset="0"/>
              </a:rPr>
              <a:t> The discharged rechargeable battery can be given at the local recycling center for recycling or at a center for sale of such batteries</a:t>
            </a:r>
            <a:r>
              <a:rPr lang="bg-BG" sz="900" dirty="0">
                <a:latin typeface="Arial" pitchFamily="34" charset="0"/>
                <a:cs typeface="Arial" pitchFamily="34" charset="0"/>
              </a:rPr>
              <a:t>.</a:t>
            </a:r>
            <a:endParaRPr lang="en-GB" sz="900" dirty="0">
              <a:latin typeface="Arial" pitchFamily="34" charset="0"/>
              <a:cs typeface="Arial" pitchFamily="34" charset="0"/>
            </a:endParaRPr>
          </a:p>
          <a:p>
            <a:pPr algn="just"/>
            <a:r>
              <a:rPr lang="en-GB" sz="900" dirty="0">
                <a:latin typeface="Arial" pitchFamily="34" charset="0"/>
                <a:cs typeface="Arial" pitchFamily="34" charset="0"/>
              </a:rPr>
              <a:t>6</a:t>
            </a:r>
            <a:r>
              <a:rPr lang="bg-BG" sz="900" dirty="0">
                <a:latin typeface="Arial" pitchFamily="34" charset="0"/>
                <a:cs typeface="Arial" pitchFamily="34" charset="0"/>
              </a:rPr>
              <a:t>.</a:t>
            </a:r>
            <a:r>
              <a:rPr lang="en-US" sz="900" dirty="0">
                <a:latin typeface="Arial" pitchFamily="34" charset="0"/>
                <a:cs typeface="Arial" pitchFamily="34" charset="0"/>
              </a:rPr>
              <a:t>Replace the battery with new one and reconnect all cables and terminals</a:t>
            </a:r>
            <a:r>
              <a:rPr lang="bg-BG" sz="900" dirty="0">
                <a:latin typeface="Arial" pitchFamily="34" charset="0"/>
                <a:cs typeface="Arial" pitchFamily="34" charset="0"/>
              </a:rPr>
              <a:t>.</a:t>
            </a:r>
          </a:p>
          <a:p>
            <a:pPr algn="just"/>
            <a:r>
              <a:rPr lang="en-GB" sz="900" dirty="0">
                <a:latin typeface="Arial" pitchFamily="34" charset="0"/>
                <a:cs typeface="Arial" pitchFamily="34" charset="0"/>
              </a:rPr>
              <a:t>7</a:t>
            </a:r>
            <a:r>
              <a:rPr lang="bg-BG" sz="900" dirty="0">
                <a:latin typeface="Arial" pitchFamily="34" charset="0"/>
                <a:cs typeface="Arial" pitchFamily="34" charset="0"/>
              </a:rPr>
              <a:t>.</a:t>
            </a:r>
            <a:r>
              <a:rPr lang="en-US" sz="900" dirty="0">
                <a:latin typeface="Arial" pitchFamily="34" charset="0"/>
                <a:cs typeface="Arial" pitchFamily="34" charset="0"/>
              </a:rPr>
              <a:t>Place the metal bracket protecting the battery from upturning or falling back on</a:t>
            </a:r>
            <a:r>
              <a:rPr lang="bg-BG" sz="900" dirty="0">
                <a:latin typeface="Arial" pitchFamily="34" charset="0"/>
                <a:cs typeface="Arial" pitchFamily="34" charset="0"/>
              </a:rPr>
              <a:t>.</a:t>
            </a:r>
          </a:p>
          <a:p>
            <a:pPr algn="just"/>
            <a:r>
              <a:rPr lang="en-GB" sz="900" dirty="0">
                <a:latin typeface="Arial" pitchFamily="34" charset="0"/>
                <a:cs typeface="Arial" pitchFamily="34" charset="0"/>
              </a:rPr>
              <a:t>8</a:t>
            </a:r>
            <a:r>
              <a:rPr lang="bg-BG" sz="900" dirty="0">
                <a:latin typeface="Arial" pitchFamily="34" charset="0"/>
                <a:cs typeface="Arial" pitchFamily="34" charset="0"/>
              </a:rPr>
              <a:t>.</a:t>
            </a:r>
            <a:r>
              <a:rPr lang="en-US" sz="900" dirty="0">
                <a:latin typeface="Arial" pitchFamily="34" charset="0"/>
                <a:cs typeface="Arial" pitchFamily="34" charset="0"/>
              </a:rPr>
              <a:t>Return the seat on top of the battery compartment and fix it</a:t>
            </a:r>
            <a:r>
              <a:rPr lang="bg-BG" sz="900" dirty="0">
                <a:latin typeface="Arial" pitchFamily="34" charset="0"/>
                <a:cs typeface="Arial" pitchFamily="34" charset="0"/>
              </a:rPr>
              <a:t>.</a:t>
            </a:r>
          </a:p>
        </p:txBody>
      </p:sp>
      <p:graphicFrame>
        <p:nvGraphicFramePr>
          <p:cNvPr id="10" name="Table 9">
            <a:extLst>
              <a:ext uri="{FF2B5EF4-FFF2-40B4-BE49-F238E27FC236}">
                <a16:creationId xmlns:a16="http://schemas.microsoft.com/office/drawing/2014/main" id="{CFFB28FA-4B62-CDE3-B65D-A674D814772E}"/>
              </a:ext>
            </a:extLst>
          </p:cNvPr>
          <p:cNvGraphicFramePr>
            <a:graphicFrameLocks noGrp="1"/>
          </p:cNvGraphicFramePr>
          <p:nvPr>
            <p:extLst>
              <p:ext uri="{D42A27DB-BD31-4B8C-83A1-F6EECF244321}">
                <p14:modId xmlns:p14="http://schemas.microsoft.com/office/powerpoint/2010/main" val="3416241630"/>
              </p:ext>
            </p:extLst>
          </p:nvPr>
        </p:nvGraphicFramePr>
        <p:xfrm>
          <a:off x="189000" y="107504"/>
          <a:ext cx="6480000" cy="797295"/>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269025">
                <a:tc>
                  <a:txBody>
                    <a:bodyPr/>
                    <a:lstStyle/>
                    <a:p>
                      <a:pPr algn="ctr"/>
                      <a:r>
                        <a:rPr lang="en-US" sz="1200" dirty="0">
                          <a:latin typeface="Arial" pitchFamily="34" charset="0"/>
                          <a:cs typeface="Arial" pitchFamily="34" charset="0"/>
                        </a:rPr>
                        <a:t>WARNING</a:t>
                      </a:r>
                      <a:r>
                        <a:rPr lang="bg-BG" sz="1200" dirty="0">
                          <a:latin typeface="Arial" pitchFamily="34" charset="0"/>
                          <a:cs typeface="Arial" pitchFamily="34" charset="0"/>
                        </a:rPr>
                        <a:t>!</a:t>
                      </a:r>
                    </a:p>
                  </a:txBody>
                  <a:tcPr anchor="ctr"/>
                </a:tc>
                <a:extLst>
                  <a:ext uri="{0D108BD9-81ED-4DB2-BD59-A6C34878D82A}">
                    <a16:rowId xmlns:a16="http://schemas.microsoft.com/office/drawing/2014/main" val="10000"/>
                  </a:ext>
                </a:extLst>
              </a:tr>
              <a:tr h="522975">
                <a:tc>
                  <a:txBody>
                    <a:bodyPr/>
                    <a:lstStyle/>
                    <a:p>
                      <a:pPr algn="just">
                        <a:buFont typeface="Arial" pitchFamily="34" charset="0"/>
                        <a:buNone/>
                      </a:pPr>
                      <a:r>
                        <a:rPr lang="en-GB" sz="900" b="0" dirty="0">
                          <a:latin typeface="Arial" pitchFamily="34" charset="0"/>
                          <a:cs typeface="Arial" pitchFamily="34" charset="0"/>
                        </a:rPr>
                        <a:t>11.</a:t>
                      </a:r>
                      <a:r>
                        <a:rPr lang="en-US" sz="900" dirty="0">
                          <a:latin typeface="Arial" pitchFamily="34" charset="0"/>
                          <a:cs typeface="Arial" pitchFamily="34" charset="0"/>
                        </a:rPr>
                        <a:t>Switch the </a:t>
                      </a:r>
                      <a:r>
                        <a:rPr lang="en-US" sz="900" b="1" dirty="0">
                          <a:latin typeface="Arial" pitchFamily="34" charset="0"/>
                          <a:cs typeface="Arial" pitchFamily="34" charset="0"/>
                        </a:rPr>
                        <a:t>POWER BUTTON OFF </a:t>
                      </a:r>
                      <a:r>
                        <a:rPr lang="en-US" sz="900" dirty="0">
                          <a:latin typeface="Arial" pitchFamily="34" charset="0"/>
                          <a:cs typeface="Arial" pitchFamily="34" charset="0"/>
                        </a:rPr>
                        <a:t>before staring to charge the battery.</a:t>
                      </a:r>
                    </a:p>
                    <a:p>
                      <a:pPr marL="0" indent="0" algn="just">
                        <a:buFont typeface="+mj-lt"/>
                        <a:buNone/>
                      </a:pPr>
                      <a:r>
                        <a:rPr lang="en-US" sz="900" dirty="0">
                          <a:latin typeface="Arial" pitchFamily="34" charset="0"/>
                          <a:cs typeface="Arial" pitchFamily="34" charset="0"/>
                        </a:rPr>
                        <a:t>12.Children are not allowed to handle the adapter</a:t>
                      </a:r>
                      <a:r>
                        <a:rPr lang="bg-BG" sz="900" dirty="0">
                          <a:latin typeface="Arial" pitchFamily="34" charset="0"/>
                          <a:cs typeface="Arial" pitchFamily="34" charset="0"/>
                        </a:rPr>
                        <a:t>. </a:t>
                      </a:r>
                      <a:r>
                        <a:rPr lang="en-US" sz="900" dirty="0">
                          <a:latin typeface="Arial" pitchFamily="34" charset="0"/>
                          <a:cs typeface="Arial" pitchFamily="34" charset="0"/>
                        </a:rPr>
                        <a:t>Only an adult must handle it</a:t>
                      </a:r>
                      <a:r>
                        <a:rPr lang="bg-BG" sz="900" dirty="0">
                          <a:latin typeface="Arial" pitchFamily="34" charset="0"/>
                          <a:cs typeface="Arial" pitchFamily="34" charset="0"/>
                        </a:rPr>
                        <a:t>. </a:t>
                      </a:r>
                      <a:r>
                        <a:rPr lang="en-US" sz="900" dirty="0">
                          <a:latin typeface="Arial" pitchFamily="34" charset="0"/>
                          <a:cs typeface="Arial" pitchFamily="34" charset="0"/>
                        </a:rPr>
                        <a:t>After charging you must always store it at a place out of the reach of children</a:t>
                      </a:r>
                      <a:r>
                        <a:rPr lang="bg-BG" sz="900" dirty="0">
                          <a:latin typeface="Arial" pitchFamily="34" charset="0"/>
                          <a:cs typeface="Arial" pitchFamily="34" charset="0"/>
                        </a:rPr>
                        <a:t>. </a:t>
                      </a:r>
                      <a:r>
                        <a:rPr lang="en-US" sz="900" dirty="0">
                          <a:latin typeface="Arial" pitchFamily="34" charset="0"/>
                          <a:cs typeface="Arial" pitchFamily="34" charset="0"/>
                        </a:rPr>
                        <a:t>The adapter is not a toy</a:t>
                      </a:r>
                      <a:r>
                        <a:rPr lang="bg-BG" sz="900" dirty="0">
                          <a:latin typeface="Arial" pitchFamily="34" charset="0"/>
                          <a:cs typeface="Arial" pitchFamily="34" charset="0"/>
                        </a:rPr>
                        <a:t>. </a:t>
                      </a:r>
                      <a:endParaRPr lang="en-US" sz="900" dirty="0">
                        <a:latin typeface="Arial" pitchFamily="34" charset="0"/>
                        <a:cs typeface="Arial" pitchFamily="34" charset="0"/>
                      </a:endParaRPr>
                    </a:p>
                  </a:txBody>
                  <a:tcPr/>
                </a:tc>
                <a:extLst>
                  <a:ext uri="{0D108BD9-81ED-4DB2-BD59-A6C34878D82A}">
                    <a16:rowId xmlns:a16="http://schemas.microsoft.com/office/drawing/2014/main" val="10001"/>
                  </a:ext>
                </a:extLst>
              </a:tr>
            </a:tbl>
          </a:graphicData>
        </a:graphic>
      </p:graphicFrame>
      <p:sp>
        <p:nvSpPr>
          <p:cNvPr id="16" name="TextBox 15">
            <a:extLst>
              <a:ext uri="{FF2B5EF4-FFF2-40B4-BE49-F238E27FC236}">
                <a16:creationId xmlns:a16="http://schemas.microsoft.com/office/drawing/2014/main" id="{AA5D9B7D-E5ED-EC15-8CC3-CACE461D98CF}"/>
              </a:ext>
            </a:extLst>
          </p:cNvPr>
          <p:cNvSpPr txBox="1"/>
          <p:nvPr/>
        </p:nvSpPr>
        <p:spPr>
          <a:xfrm>
            <a:off x="189000" y="3923928"/>
            <a:ext cx="6480000" cy="180000"/>
          </a:xfrm>
          <a:prstGeom prst="rect">
            <a:avLst/>
          </a:prstGeom>
          <a:solidFill>
            <a:schemeClr val="tx1">
              <a:lumMod val="65000"/>
              <a:lumOff val="35000"/>
            </a:schemeClr>
          </a:solidFill>
        </p:spPr>
        <p:txBody>
          <a:bodyPr wrap="square" rtlCol="0" anchor="ctr">
            <a:spAutoFit/>
          </a:bodyPr>
          <a:lstStyle/>
          <a:p>
            <a:r>
              <a:rPr lang="en-US" sz="1000" b="1" dirty="0">
                <a:solidFill>
                  <a:schemeClr val="bg1"/>
                </a:solidFill>
                <a:latin typeface="Arial" pitchFamily="34" charset="0"/>
                <a:cs typeface="Arial" pitchFamily="34" charset="0"/>
              </a:rPr>
              <a:t>CLEANING AND MAINTENANCE OF THE PRODUCT</a:t>
            </a:r>
            <a:endParaRPr lang="bg-BG" sz="1000" b="1" dirty="0">
              <a:solidFill>
                <a:schemeClr val="bg1"/>
              </a:solidFill>
              <a:latin typeface="Arial" pitchFamily="34" charset="0"/>
              <a:cs typeface="Arial" pitchFamily="34" charset="0"/>
            </a:endParaRPr>
          </a:p>
        </p:txBody>
      </p:sp>
      <p:sp>
        <p:nvSpPr>
          <p:cNvPr id="17" name="TextBox 16">
            <a:extLst>
              <a:ext uri="{FF2B5EF4-FFF2-40B4-BE49-F238E27FC236}">
                <a16:creationId xmlns:a16="http://schemas.microsoft.com/office/drawing/2014/main" id="{C4C65645-00A8-5C02-5960-4FB98D69C905}"/>
              </a:ext>
            </a:extLst>
          </p:cNvPr>
          <p:cNvSpPr txBox="1"/>
          <p:nvPr/>
        </p:nvSpPr>
        <p:spPr>
          <a:xfrm>
            <a:off x="189000" y="4106808"/>
            <a:ext cx="6480000" cy="4536000"/>
          </a:xfrm>
          <a:prstGeom prst="rect">
            <a:avLst/>
          </a:prstGeom>
          <a:noFill/>
        </p:spPr>
        <p:txBody>
          <a:bodyPr wrap="square" rtlCol="0">
            <a:spAutoFit/>
          </a:bodyPr>
          <a:lstStyle/>
          <a:p>
            <a:pPr marL="171450" indent="-171450" algn="just">
              <a:buFont typeface="Wingdings" panose="05000000000000000000" pitchFamily="2" charset="2"/>
              <a:buChar char="v"/>
            </a:pPr>
            <a:r>
              <a:rPr lang="en-US" sz="1000" b="1" u="sng" dirty="0">
                <a:latin typeface="Arial" pitchFamily="34" charset="0"/>
                <a:cs typeface="Arial" pitchFamily="34" charset="0"/>
              </a:rPr>
              <a:t>Cleaning:</a:t>
            </a:r>
            <a:r>
              <a:rPr lang="bg-BG" sz="1000" b="1" u="sng" dirty="0">
                <a:latin typeface="Arial" pitchFamily="34" charset="0"/>
                <a:cs typeface="Arial" pitchFamily="34" charset="0"/>
              </a:rPr>
              <a:t> </a:t>
            </a:r>
            <a:endParaRPr lang="en-US" sz="1000" b="1" u="sng" dirty="0">
              <a:latin typeface="Arial" pitchFamily="34" charset="0"/>
              <a:cs typeface="Arial" pitchFamily="34" charset="0"/>
            </a:endParaRPr>
          </a:p>
          <a:p>
            <a:pPr algn="just">
              <a:buFontTx/>
              <a:buAutoNum type="arabicPeriod"/>
            </a:pPr>
            <a:r>
              <a:rPr lang="en-US" sz="1000" dirty="0">
                <a:latin typeface="Arial" pitchFamily="34" charset="0"/>
                <a:cs typeface="Arial" pitchFamily="34" charset="0"/>
              </a:rPr>
              <a:t>Do not clean the product with a hose</a:t>
            </a:r>
            <a:r>
              <a:rPr lang="bg-BG" sz="1000" dirty="0">
                <a:latin typeface="Arial" pitchFamily="34" charset="0"/>
                <a:cs typeface="Arial" pitchFamily="34" charset="0"/>
              </a:rPr>
              <a:t>. </a:t>
            </a:r>
            <a:r>
              <a:rPr lang="en-US" sz="1000" dirty="0">
                <a:latin typeface="Arial" pitchFamily="34" charset="0"/>
                <a:cs typeface="Arial" pitchFamily="34" charset="0"/>
              </a:rPr>
              <a:t>Do not wash it with water and soap</a:t>
            </a:r>
            <a:r>
              <a:rPr lang="bg-BG" sz="1000" dirty="0">
                <a:latin typeface="Arial" pitchFamily="34" charset="0"/>
                <a:cs typeface="Arial" pitchFamily="34" charset="0"/>
              </a:rPr>
              <a:t>. </a:t>
            </a:r>
            <a:r>
              <a:rPr lang="en-US" sz="1000" dirty="0">
                <a:latin typeface="Arial" pitchFamily="34" charset="0"/>
                <a:cs typeface="Arial" pitchFamily="34" charset="0"/>
              </a:rPr>
              <a:t>Do not use the motorbike</a:t>
            </a:r>
            <a:r>
              <a:rPr lang="bg-BG" sz="1000" dirty="0">
                <a:latin typeface="Arial" pitchFamily="34" charset="0"/>
                <a:cs typeface="Arial" pitchFamily="34" charset="0"/>
              </a:rPr>
              <a:t>, </a:t>
            </a:r>
            <a:r>
              <a:rPr lang="en-US" sz="1000" dirty="0">
                <a:latin typeface="Arial" pitchFamily="34" charset="0"/>
                <a:cs typeface="Arial" pitchFamily="34" charset="0"/>
              </a:rPr>
              <a:t>when it rains or snows</a:t>
            </a:r>
            <a:r>
              <a:rPr lang="bg-BG" sz="1000" dirty="0">
                <a:latin typeface="Arial" pitchFamily="34" charset="0"/>
                <a:cs typeface="Arial" pitchFamily="34" charset="0"/>
              </a:rPr>
              <a:t>. </a:t>
            </a:r>
            <a:r>
              <a:rPr lang="en-US" sz="1000" dirty="0">
                <a:latin typeface="Arial" pitchFamily="34" charset="0"/>
                <a:cs typeface="Arial" pitchFamily="34" charset="0"/>
              </a:rPr>
              <a:t>Water can damage the motor, electric system or battery</a:t>
            </a:r>
            <a:r>
              <a:rPr lang="bg-BG" sz="1000" dirty="0">
                <a:latin typeface="Arial" pitchFamily="34" charset="0"/>
                <a:cs typeface="Arial" pitchFamily="34" charset="0"/>
              </a:rPr>
              <a:t>.</a:t>
            </a:r>
          </a:p>
          <a:p>
            <a:pPr algn="just"/>
            <a:r>
              <a:rPr lang="bg-BG" sz="1000" dirty="0">
                <a:latin typeface="Arial" pitchFamily="34" charset="0"/>
                <a:cs typeface="Arial" pitchFamily="34" charset="0"/>
              </a:rPr>
              <a:t>2. </a:t>
            </a:r>
            <a:r>
              <a:rPr lang="en-US" sz="1000" dirty="0">
                <a:latin typeface="Arial" pitchFamily="34" charset="0"/>
                <a:cs typeface="Arial" pitchFamily="34" charset="0"/>
              </a:rPr>
              <a:t>Clean the battery operated motorbike with soft, dry cloth only</a:t>
            </a:r>
            <a:r>
              <a:rPr lang="bg-BG" sz="1000" dirty="0">
                <a:latin typeface="Arial" pitchFamily="34" charset="0"/>
                <a:cs typeface="Arial" pitchFamily="34" charset="0"/>
              </a:rPr>
              <a:t>. </a:t>
            </a:r>
            <a:r>
              <a:rPr lang="en-US" sz="1000" dirty="0">
                <a:latin typeface="Arial" pitchFamily="34" charset="0"/>
                <a:cs typeface="Arial" pitchFamily="34" charset="0"/>
              </a:rPr>
              <a:t>In order to restore the shine of the plastic parts</a:t>
            </a:r>
            <a:r>
              <a:rPr lang="bg-BG" sz="1000" dirty="0">
                <a:latin typeface="Arial" pitchFamily="34" charset="0"/>
                <a:cs typeface="Arial" pitchFamily="34" charset="0"/>
              </a:rPr>
              <a:t>, </a:t>
            </a:r>
            <a:r>
              <a:rPr lang="en-US" sz="1000" dirty="0">
                <a:latin typeface="Arial" pitchFamily="34" charset="0"/>
                <a:cs typeface="Arial" pitchFamily="34" charset="0"/>
              </a:rPr>
              <a:t>use polishing agent for furniture </a:t>
            </a:r>
            <a:r>
              <a:rPr lang="en-US" sz="1000" b="1" dirty="0">
                <a:latin typeface="Arial" pitchFamily="34" charset="0"/>
                <a:cs typeface="Arial" pitchFamily="34" charset="0"/>
              </a:rPr>
              <a:t>WITHOUT</a:t>
            </a:r>
            <a:r>
              <a:rPr lang="en-US" sz="1000" dirty="0">
                <a:latin typeface="Arial" pitchFamily="34" charset="0"/>
                <a:cs typeface="Arial" pitchFamily="34" charset="0"/>
              </a:rPr>
              <a:t> wax</a:t>
            </a:r>
            <a:r>
              <a:rPr lang="bg-BG" sz="1000" dirty="0">
                <a:latin typeface="Arial" pitchFamily="34" charset="0"/>
                <a:cs typeface="Arial" pitchFamily="34" charset="0"/>
              </a:rPr>
              <a:t>. </a:t>
            </a:r>
            <a:r>
              <a:rPr lang="en-US" sz="1000" dirty="0">
                <a:latin typeface="Arial" pitchFamily="34" charset="0"/>
                <a:cs typeface="Arial" pitchFamily="34" charset="0"/>
              </a:rPr>
              <a:t>Do not use strong abrasive cleaning agents</a:t>
            </a:r>
            <a:r>
              <a:rPr lang="bg-BG" sz="1000" dirty="0">
                <a:latin typeface="Arial" pitchFamily="34" charset="0"/>
                <a:cs typeface="Arial" pitchFamily="34" charset="0"/>
              </a:rPr>
              <a:t>.</a:t>
            </a:r>
            <a:endParaRPr lang="bg-BG" sz="1000" b="1" u="sng" dirty="0">
              <a:latin typeface="Arial" pitchFamily="34" charset="0"/>
              <a:cs typeface="Arial" pitchFamily="34" charset="0"/>
            </a:endParaRPr>
          </a:p>
          <a:p>
            <a:pPr marL="171450" indent="-171450" algn="just">
              <a:buFont typeface="Wingdings" panose="05000000000000000000" pitchFamily="2" charset="2"/>
              <a:buChar char="v"/>
            </a:pPr>
            <a:r>
              <a:rPr lang="en-US" sz="1000" b="1" u="sng" dirty="0">
                <a:latin typeface="Arial" pitchFamily="34" charset="0"/>
                <a:cs typeface="Arial" pitchFamily="34" charset="0"/>
              </a:rPr>
              <a:t>Maintenance and storage:</a:t>
            </a:r>
          </a:p>
          <a:p>
            <a:pPr algn="just">
              <a:buFontTx/>
              <a:buAutoNum type="arabicPeriod"/>
            </a:pPr>
            <a:r>
              <a:rPr lang="en-US" sz="900" dirty="0">
                <a:latin typeface="Arial" pitchFamily="34" charset="0"/>
                <a:cs typeface="Arial" pitchFamily="34" charset="0"/>
              </a:rPr>
              <a:t>The responsibility to check the main parts of the toy before use is entirely to the parents</a:t>
            </a:r>
            <a:r>
              <a:rPr lang="bg-BG" sz="900" dirty="0">
                <a:latin typeface="Arial" pitchFamily="34" charset="0"/>
                <a:cs typeface="Arial" pitchFamily="34" charset="0"/>
              </a:rPr>
              <a:t>/ </a:t>
            </a:r>
            <a:r>
              <a:rPr lang="en-US" sz="900" dirty="0">
                <a:latin typeface="Arial" pitchFamily="34" charset="0"/>
                <a:cs typeface="Arial" pitchFamily="34" charset="0"/>
              </a:rPr>
              <a:t>adult</a:t>
            </a:r>
            <a:r>
              <a:rPr lang="bg-BG" sz="900" dirty="0">
                <a:latin typeface="Arial" pitchFamily="34" charset="0"/>
                <a:cs typeface="Arial" pitchFamily="34" charset="0"/>
              </a:rPr>
              <a:t>. </a:t>
            </a:r>
            <a:r>
              <a:rPr lang="en-US" sz="900" dirty="0">
                <a:latin typeface="Arial" pitchFamily="34" charset="0"/>
                <a:cs typeface="Arial" pitchFamily="34" charset="0"/>
              </a:rPr>
              <a:t>Regularly check for potential risk of damage </a:t>
            </a:r>
            <a:r>
              <a:rPr lang="bg-BG" sz="900" dirty="0">
                <a:latin typeface="Arial" pitchFamily="34" charset="0"/>
                <a:cs typeface="Arial" pitchFamily="34" charset="0"/>
              </a:rPr>
              <a:t>/ </a:t>
            </a:r>
            <a:r>
              <a:rPr lang="en-US" sz="900" dirty="0">
                <a:latin typeface="Arial" pitchFamily="34" charset="0"/>
                <a:cs typeface="Arial" pitchFamily="34" charset="0"/>
              </a:rPr>
              <a:t>injury </a:t>
            </a:r>
            <a:r>
              <a:rPr lang="bg-BG" sz="900" dirty="0">
                <a:latin typeface="Arial" pitchFamily="34" charset="0"/>
                <a:cs typeface="Arial" pitchFamily="34" charset="0"/>
              </a:rPr>
              <a:t>– </a:t>
            </a:r>
            <a:r>
              <a:rPr lang="en-US" sz="900" dirty="0">
                <a:latin typeface="Arial" pitchFamily="34" charset="0"/>
                <a:cs typeface="Arial" pitchFamily="34" charset="0"/>
              </a:rPr>
              <a:t>the battery</a:t>
            </a:r>
            <a:r>
              <a:rPr lang="bg-BG" sz="900" dirty="0">
                <a:latin typeface="Arial" pitchFamily="34" charset="0"/>
                <a:cs typeface="Arial" pitchFamily="34" charset="0"/>
              </a:rPr>
              <a:t>, </a:t>
            </a:r>
            <a:r>
              <a:rPr lang="en-US" sz="900" dirty="0">
                <a:latin typeface="Arial" pitchFamily="34" charset="0"/>
                <a:cs typeface="Arial" pitchFamily="34" charset="0"/>
              </a:rPr>
              <a:t>adapter</a:t>
            </a:r>
            <a:r>
              <a:rPr lang="bg-BG" sz="900" dirty="0">
                <a:latin typeface="Arial" pitchFamily="34" charset="0"/>
                <a:cs typeface="Arial" pitchFamily="34" charset="0"/>
              </a:rPr>
              <a:t>, </a:t>
            </a:r>
            <a:r>
              <a:rPr lang="en-US" sz="900" dirty="0">
                <a:latin typeface="Arial" pitchFamily="34" charset="0"/>
                <a:cs typeface="Arial" pitchFamily="34" charset="0"/>
              </a:rPr>
              <a:t>electric cables or wires</a:t>
            </a:r>
            <a:r>
              <a:rPr lang="bg-BG" sz="900" dirty="0">
                <a:latin typeface="Arial" pitchFamily="34" charset="0"/>
                <a:cs typeface="Arial" pitchFamily="34" charset="0"/>
              </a:rPr>
              <a:t>, </a:t>
            </a:r>
            <a:r>
              <a:rPr lang="en-US" sz="900" dirty="0">
                <a:latin typeface="Arial" pitchFamily="34" charset="0"/>
                <a:cs typeface="Arial" pitchFamily="34" charset="0"/>
              </a:rPr>
              <a:t>bushings</a:t>
            </a:r>
            <a:r>
              <a:rPr lang="bg-BG" sz="900" dirty="0">
                <a:latin typeface="Arial" pitchFamily="34" charset="0"/>
                <a:cs typeface="Arial" pitchFamily="34" charset="0"/>
              </a:rPr>
              <a:t>, </a:t>
            </a:r>
            <a:r>
              <a:rPr lang="en-US" sz="900" dirty="0">
                <a:latin typeface="Arial" pitchFamily="34" charset="0"/>
                <a:cs typeface="Arial" pitchFamily="34" charset="0"/>
              </a:rPr>
              <a:t>screws</a:t>
            </a:r>
            <a:r>
              <a:rPr lang="bg-BG" sz="900" dirty="0">
                <a:latin typeface="Arial" pitchFamily="34" charset="0"/>
                <a:cs typeface="Arial" pitchFamily="34" charset="0"/>
              </a:rPr>
              <a:t>, </a:t>
            </a:r>
            <a:r>
              <a:rPr lang="en-US" sz="900" dirty="0">
                <a:latin typeface="Arial" pitchFamily="34" charset="0"/>
                <a:cs typeface="Arial" pitchFamily="34" charset="0"/>
              </a:rPr>
              <a:t>body</a:t>
            </a:r>
            <a:r>
              <a:rPr lang="bg-BG" sz="900" dirty="0">
                <a:latin typeface="Arial" pitchFamily="34" charset="0"/>
                <a:cs typeface="Arial" pitchFamily="34" charset="0"/>
              </a:rPr>
              <a:t>, </a:t>
            </a:r>
            <a:r>
              <a:rPr lang="en-US" sz="900" dirty="0">
                <a:latin typeface="Arial" pitchFamily="34" charset="0"/>
                <a:cs typeface="Arial" pitchFamily="34" charset="0"/>
              </a:rPr>
              <a:t>moving systems</a:t>
            </a:r>
            <a:r>
              <a:rPr lang="bg-BG" sz="900" dirty="0">
                <a:latin typeface="Arial" pitchFamily="34" charset="0"/>
                <a:cs typeface="Arial" pitchFamily="34" charset="0"/>
              </a:rPr>
              <a:t>, </a:t>
            </a:r>
            <a:r>
              <a:rPr lang="en-US" sz="900" dirty="0">
                <a:latin typeface="Arial" pitchFamily="34" charset="0"/>
                <a:cs typeface="Arial" pitchFamily="34" charset="0"/>
              </a:rPr>
              <a:t>wheels</a:t>
            </a:r>
            <a:r>
              <a:rPr lang="bg-BG" sz="900" dirty="0">
                <a:latin typeface="Arial" pitchFamily="34" charset="0"/>
                <a:cs typeface="Arial" pitchFamily="34" charset="0"/>
              </a:rPr>
              <a:t>, </a:t>
            </a:r>
            <a:r>
              <a:rPr lang="en-US" sz="900" dirty="0">
                <a:latin typeface="Arial" pitchFamily="34" charset="0"/>
                <a:cs typeface="Arial" pitchFamily="34" charset="0"/>
              </a:rPr>
              <a:t>fastening components </a:t>
            </a:r>
            <a:r>
              <a:rPr lang="bg-BG" sz="900" dirty="0">
                <a:latin typeface="Arial" pitchFamily="34" charset="0"/>
                <a:cs typeface="Arial" pitchFamily="34" charset="0"/>
              </a:rPr>
              <a:t>– </a:t>
            </a:r>
            <a:r>
              <a:rPr lang="en-US" sz="900" dirty="0">
                <a:latin typeface="Arial" pitchFamily="34" charset="0"/>
                <a:cs typeface="Arial" pitchFamily="34" charset="0"/>
              </a:rPr>
              <a:t>whether they are in good working condition or not</a:t>
            </a:r>
            <a:r>
              <a:rPr lang="bg-BG" sz="900" dirty="0">
                <a:latin typeface="Arial" pitchFamily="34" charset="0"/>
                <a:cs typeface="Arial" pitchFamily="34" charset="0"/>
              </a:rPr>
              <a:t>, </a:t>
            </a:r>
            <a:r>
              <a:rPr lang="en-US" sz="900" dirty="0">
                <a:latin typeface="Arial" pitchFamily="34" charset="0"/>
                <a:cs typeface="Arial" pitchFamily="34" charset="0"/>
              </a:rPr>
              <a:t>whether there is any damage</a:t>
            </a:r>
            <a:r>
              <a:rPr lang="bg-BG" sz="900" dirty="0">
                <a:latin typeface="Arial" pitchFamily="34" charset="0"/>
                <a:cs typeface="Arial" pitchFamily="34" charset="0"/>
              </a:rPr>
              <a:t>, </a:t>
            </a:r>
            <a:r>
              <a:rPr lang="en-US" sz="900" dirty="0">
                <a:latin typeface="Arial" pitchFamily="34" charset="0"/>
                <a:cs typeface="Arial" pitchFamily="34" charset="0"/>
              </a:rPr>
              <a:t>broken or chipped parts</a:t>
            </a:r>
            <a:r>
              <a:rPr lang="bg-BG" sz="900" dirty="0">
                <a:latin typeface="Arial" pitchFamily="34" charset="0"/>
                <a:cs typeface="Arial" pitchFamily="34" charset="0"/>
              </a:rPr>
              <a:t>. </a:t>
            </a:r>
            <a:r>
              <a:rPr lang="en-US" sz="900" dirty="0">
                <a:latin typeface="Arial" pitchFamily="34" charset="0"/>
                <a:cs typeface="Arial" pitchFamily="34" charset="0"/>
              </a:rPr>
              <a:t>If you find any</a:t>
            </a:r>
            <a:r>
              <a:rPr lang="bg-BG" sz="900" dirty="0">
                <a:latin typeface="Arial" pitchFamily="34" charset="0"/>
                <a:cs typeface="Arial" pitchFamily="34" charset="0"/>
              </a:rPr>
              <a:t>, </a:t>
            </a:r>
            <a:r>
              <a:rPr lang="en-US" sz="900" dirty="0">
                <a:latin typeface="Arial" pitchFamily="34" charset="0"/>
                <a:cs typeface="Arial" pitchFamily="34" charset="0"/>
              </a:rPr>
              <a:t>you must stop using the product</a:t>
            </a:r>
            <a:r>
              <a:rPr lang="bg-BG" sz="900" dirty="0">
                <a:latin typeface="Arial" pitchFamily="34" charset="0"/>
                <a:cs typeface="Arial" pitchFamily="34" charset="0"/>
              </a:rPr>
              <a:t>, </a:t>
            </a:r>
            <a:r>
              <a:rPr lang="en-US" sz="900" dirty="0">
                <a:latin typeface="Arial" pitchFamily="34" charset="0"/>
                <a:cs typeface="Arial" pitchFamily="34" charset="0"/>
              </a:rPr>
              <a:t>until the damage is removed</a:t>
            </a:r>
            <a:r>
              <a:rPr lang="bg-BG" sz="900" dirty="0">
                <a:latin typeface="Arial" pitchFamily="34" charset="0"/>
                <a:cs typeface="Arial" pitchFamily="34" charset="0"/>
              </a:rPr>
              <a:t>. </a:t>
            </a:r>
            <a:r>
              <a:rPr lang="en-US" sz="900" dirty="0">
                <a:latin typeface="Arial" pitchFamily="34" charset="0"/>
                <a:cs typeface="Arial" pitchFamily="34" charset="0"/>
              </a:rPr>
              <a:t>Contact the shop you bought the product from or the importer</a:t>
            </a:r>
            <a:r>
              <a:rPr lang="bg-BG" sz="900" dirty="0">
                <a:latin typeface="Arial" pitchFamily="34" charset="0"/>
                <a:cs typeface="Arial" pitchFamily="34" charset="0"/>
              </a:rPr>
              <a:t>.</a:t>
            </a:r>
          </a:p>
          <a:p>
            <a:pPr algn="just"/>
            <a:r>
              <a:rPr lang="en-US" sz="900" dirty="0">
                <a:latin typeface="Arial" pitchFamily="34" charset="0"/>
                <a:cs typeface="Arial" pitchFamily="34" charset="0"/>
              </a:rPr>
              <a:t>2.Make sure that the plastic parts of the toy are not cracked or broken</a:t>
            </a:r>
            <a:r>
              <a:rPr lang="bg-BG" sz="900" dirty="0">
                <a:latin typeface="Arial" pitchFamily="34" charset="0"/>
                <a:cs typeface="Arial" pitchFamily="34" charset="0"/>
              </a:rPr>
              <a:t>.</a:t>
            </a:r>
          </a:p>
          <a:p>
            <a:pPr algn="just"/>
            <a:r>
              <a:rPr lang="en-US" sz="900" dirty="0">
                <a:latin typeface="Arial" pitchFamily="34" charset="0"/>
                <a:cs typeface="Arial" pitchFamily="34" charset="0"/>
              </a:rPr>
              <a:t>3.From time to time</a:t>
            </a:r>
            <a:r>
              <a:rPr lang="bg-BG" sz="900" dirty="0">
                <a:latin typeface="Arial" pitchFamily="34" charset="0"/>
                <a:cs typeface="Arial" pitchFamily="34" charset="0"/>
              </a:rPr>
              <a:t> </a:t>
            </a:r>
            <a:r>
              <a:rPr lang="en-US" sz="900" dirty="0">
                <a:latin typeface="Arial" pitchFamily="34" charset="0"/>
                <a:cs typeface="Arial" pitchFamily="34" charset="0"/>
              </a:rPr>
              <a:t>use lubricating oil</a:t>
            </a:r>
            <a:r>
              <a:rPr lang="bg-BG" sz="900" dirty="0">
                <a:latin typeface="Arial" pitchFamily="34" charset="0"/>
                <a:cs typeface="Arial" pitchFamily="34" charset="0"/>
              </a:rPr>
              <a:t>, </a:t>
            </a:r>
            <a:r>
              <a:rPr lang="en-US" sz="900" dirty="0">
                <a:latin typeface="Arial" pitchFamily="34" charset="0"/>
                <a:cs typeface="Arial" pitchFamily="34" charset="0"/>
              </a:rPr>
              <a:t>in order to oil the moving parts such as wheels and moving connections</a:t>
            </a:r>
            <a:r>
              <a:rPr lang="bg-BG" sz="900" dirty="0">
                <a:latin typeface="Arial" pitchFamily="34" charset="0"/>
                <a:cs typeface="Arial" pitchFamily="34" charset="0"/>
              </a:rPr>
              <a:t>. </a:t>
            </a:r>
            <a:r>
              <a:rPr lang="en-US" sz="900" dirty="0">
                <a:latin typeface="Arial" pitchFamily="34" charset="0"/>
                <a:cs typeface="Arial" pitchFamily="34" charset="0"/>
              </a:rPr>
              <a:t>You must apply a very thin layer of the oil and be careful while applying it</a:t>
            </a:r>
            <a:r>
              <a:rPr lang="bg-BG" sz="900" dirty="0">
                <a:latin typeface="Arial" pitchFamily="34" charset="0"/>
                <a:cs typeface="Arial" pitchFamily="34" charset="0"/>
              </a:rPr>
              <a:t>.</a:t>
            </a:r>
          </a:p>
          <a:p>
            <a:pPr algn="just"/>
            <a:r>
              <a:rPr lang="en-US" sz="900" dirty="0">
                <a:latin typeface="Arial" pitchFamily="34" charset="0"/>
                <a:cs typeface="Arial" pitchFamily="34" charset="0"/>
              </a:rPr>
              <a:t>4.Store the motorbike in upright position only</a:t>
            </a:r>
            <a:r>
              <a:rPr lang="bg-BG" sz="900" dirty="0">
                <a:latin typeface="Arial" pitchFamily="34" charset="0"/>
                <a:cs typeface="Arial" pitchFamily="34" charset="0"/>
              </a:rPr>
              <a:t>, </a:t>
            </a:r>
            <a:r>
              <a:rPr lang="en-US" sz="900" dirty="0">
                <a:latin typeface="Arial" pitchFamily="34" charset="0"/>
                <a:cs typeface="Arial" pitchFamily="34" charset="0"/>
              </a:rPr>
              <a:t>do not turn it upside down and do not tilt it</a:t>
            </a:r>
            <a:r>
              <a:rPr lang="bg-BG" sz="900" dirty="0">
                <a:latin typeface="Arial" pitchFamily="34" charset="0"/>
                <a:cs typeface="Arial" pitchFamily="34" charset="0"/>
              </a:rPr>
              <a:t>. </a:t>
            </a:r>
            <a:r>
              <a:rPr lang="en-US" sz="900" dirty="0">
                <a:latin typeface="Arial" pitchFamily="34" charset="0"/>
                <a:cs typeface="Arial" pitchFamily="34" charset="0"/>
              </a:rPr>
              <a:t>Park the battery operated motorbike indoors or cover it with sailcloth</a:t>
            </a:r>
            <a:r>
              <a:rPr lang="bg-BG" sz="900" dirty="0">
                <a:latin typeface="Arial" pitchFamily="34" charset="0"/>
                <a:cs typeface="Arial" pitchFamily="34" charset="0"/>
              </a:rPr>
              <a:t>, </a:t>
            </a:r>
            <a:r>
              <a:rPr lang="en-US" sz="900" dirty="0">
                <a:latin typeface="Arial" pitchFamily="34" charset="0"/>
                <a:cs typeface="Arial" pitchFamily="34" charset="0"/>
              </a:rPr>
              <a:t>in order to protect it in humid weather</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US" sz="900" dirty="0">
                <a:latin typeface="Arial" pitchFamily="34" charset="0"/>
                <a:cs typeface="Arial" pitchFamily="34" charset="0"/>
              </a:rPr>
              <a:t>5.When you are not going to use the product, you must store it in a dry, cool and well ventilated place</a:t>
            </a:r>
            <a:r>
              <a:rPr lang="bg-BG" sz="900" dirty="0">
                <a:latin typeface="Arial" pitchFamily="34" charset="0"/>
                <a:cs typeface="Arial" pitchFamily="34" charset="0"/>
              </a:rPr>
              <a:t>. </a:t>
            </a:r>
            <a:r>
              <a:rPr lang="en-US" sz="900" dirty="0">
                <a:latin typeface="Arial" pitchFamily="34" charset="0"/>
                <a:cs typeface="Arial" pitchFamily="34" charset="0"/>
              </a:rPr>
              <a:t>Do not store the product close to sources of heat </a:t>
            </a:r>
            <a:r>
              <a:rPr lang="bg-BG" sz="900" dirty="0">
                <a:latin typeface="Arial" pitchFamily="34" charset="0"/>
                <a:cs typeface="Arial" pitchFamily="34" charset="0"/>
              </a:rPr>
              <a:t>– </a:t>
            </a:r>
            <a:r>
              <a:rPr lang="en-US" sz="900" dirty="0">
                <a:latin typeface="Arial" pitchFamily="34" charset="0"/>
                <a:cs typeface="Arial" pitchFamily="34" charset="0"/>
              </a:rPr>
              <a:t>open fire</a:t>
            </a:r>
            <a:r>
              <a:rPr lang="bg-BG" sz="900" dirty="0">
                <a:latin typeface="Arial" pitchFamily="34" charset="0"/>
                <a:cs typeface="Arial" pitchFamily="34" charset="0"/>
              </a:rPr>
              <a:t>, </a:t>
            </a:r>
            <a:r>
              <a:rPr lang="en-US" sz="900" dirty="0">
                <a:latin typeface="Arial" pitchFamily="34" charset="0"/>
                <a:cs typeface="Arial" pitchFamily="34" charset="0"/>
              </a:rPr>
              <a:t>heating devices or cookers and also at humid places</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GB" sz="900" dirty="0">
                <a:latin typeface="Arial" pitchFamily="34" charset="0"/>
                <a:cs typeface="Arial" pitchFamily="34" charset="0"/>
              </a:rPr>
              <a:t>6.FOR ADULTS ONLY: recharge the battery after each use. Recharge the battery at least once a month, when you are not using the battery operated motorbike.</a:t>
            </a:r>
          </a:p>
          <a:p>
            <a:pPr algn="just"/>
            <a:r>
              <a:rPr lang="en-GB" sz="900" dirty="0">
                <a:latin typeface="Arial" pitchFamily="34" charset="0"/>
                <a:cs typeface="Arial" pitchFamily="34" charset="0"/>
              </a:rPr>
              <a:t>7.When the battery operated motorbike is not being used, all electric sources must be switched off. All switches must be in zero position or in “stop” position. Disconnect the bushings of the battery’s cables.</a:t>
            </a:r>
          </a:p>
          <a:p>
            <a:pPr algn="just"/>
            <a:r>
              <a:rPr lang="en-GB" sz="900" dirty="0">
                <a:latin typeface="Arial" pitchFamily="34" charset="0"/>
                <a:cs typeface="Arial" pitchFamily="34" charset="0"/>
              </a:rPr>
              <a:t>8.If you are not going to use the product for a long time, you must charge the battery completely, before you put it for storage. You must charge the battery every three months in order to prolong its life.</a:t>
            </a:r>
          </a:p>
          <a:p>
            <a:pPr algn="just"/>
            <a:r>
              <a:rPr lang="en-US" sz="900" dirty="0">
                <a:latin typeface="Arial" pitchFamily="34" charset="0"/>
                <a:cs typeface="Arial" pitchFamily="34" charset="0"/>
              </a:rPr>
              <a:t>9.Before you put the motorbike  for storage you must switch the power button OFF</a:t>
            </a:r>
            <a:r>
              <a:rPr lang="bg-BG" sz="900" dirty="0">
                <a:latin typeface="Arial" pitchFamily="34" charset="0"/>
                <a:cs typeface="Arial" pitchFamily="34" charset="0"/>
              </a:rPr>
              <a:t>, </a:t>
            </a:r>
            <a:r>
              <a:rPr lang="en-US" sz="900" dirty="0">
                <a:latin typeface="Arial" pitchFamily="34" charset="0"/>
                <a:cs typeface="Arial" pitchFamily="34" charset="0"/>
              </a:rPr>
              <a:t>remove the cables from all bushings and the rechargeable battery of the motorbike</a:t>
            </a:r>
            <a:r>
              <a:rPr lang="bg-BG" sz="900" dirty="0">
                <a:latin typeface="Arial" pitchFamily="34" charset="0"/>
                <a:cs typeface="Arial" pitchFamily="34" charset="0"/>
              </a:rPr>
              <a:t>. </a:t>
            </a:r>
            <a:r>
              <a:rPr lang="en-US" sz="900" dirty="0">
                <a:latin typeface="Arial" pitchFamily="34" charset="0"/>
                <a:cs typeface="Arial" pitchFamily="34" charset="0"/>
              </a:rPr>
              <a:t>Store it at a suitable place </a:t>
            </a:r>
            <a:r>
              <a:rPr lang="bg-BG" sz="900" dirty="0">
                <a:latin typeface="Arial" pitchFamily="34" charset="0"/>
                <a:cs typeface="Arial" pitchFamily="34" charset="0"/>
              </a:rPr>
              <a:t>(</a:t>
            </a:r>
            <a:r>
              <a:rPr lang="en-US" sz="900" dirty="0">
                <a:latin typeface="Arial" pitchFamily="34" charset="0"/>
                <a:cs typeface="Arial" pitchFamily="34" charset="0"/>
              </a:rPr>
              <a:t>dry</a:t>
            </a:r>
            <a:r>
              <a:rPr lang="bg-BG" sz="900" dirty="0">
                <a:latin typeface="Arial" pitchFamily="34" charset="0"/>
                <a:cs typeface="Arial" pitchFamily="34" charset="0"/>
              </a:rPr>
              <a:t>, </a:t>
            </a:r>
            <a:r>
              <a:rPr lang="en-US" sz="900" dirty="0">
                <a:latin typeface="Arial" pitchFamily="34" charset="0"/>
                <a:cs typeface="Arial" pitchFamily="34" charset="0"/>
              </a:rPr>
              <a:t>cool and well ventilated place</a:t>
            </a:r>
            <a:r>
              <a:rPr lang="bg-BG" sz="900" dirty="0">
                <a:latin typeface="Arial" pitchFamily="34" charset="0"/>
                <a:cs typeface="Arial" pitchFamily="34" charset="0"/>
              </a:rPr>
              <a:t>). </a:t>
            </a:r>
            <a:r>
              <a:rPr lang="en-US" sz="900" dirty="0">
                <a:latin typeface="Arial" pitchFamily="34" charset="0"/>
                <a:cs typeface="Arial" pitchFamily="34" charset="0"/>
              </a:rPr>
              <a:t>Do not allow children to play close to the battery</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US" sz="900" b="1" dirty="0">
                <a:latin typeface="Arial" pitchFamily="34" charset="0"/>
                <a:cs typeface="Arial" pitchFamily="34" charset="0"/>
              </a:rPr>
              <a:t>10.IMPORTANT</a:t>
            </a:r>
            <a:r>
              <a:rPr lang="bg-BG" sz="900" b="1" dirty="0">
                <a:latin typeface="Arial" pitchFamily="34" charset="0"/>
                <a:cs typeface="Arial" pitchFamily="34" charset="0"/>
              </a:rPr>
              <a:t>! </a:t>
            </a:r>
            <a:r>
              <a:rPr lang="en-US" sz="900" dirty="0">
                <a:latin typeface="Arial" pitchFamily="34" charset="0"/>
                <a:cs typeface="Arial" pitchFamily="34" charset="0"/>
              </a:rPr>
              <a:t>DO NOT MAKE ANY CHANGES OF THE BODY OF THE MOTORBIKE AND ITS MAIN PARTS AND ALSO THE ELECTRIC INSTALLATION</a:t>
            </a:r>
            <a:r>
              <a:rPr lang="bg-BG" sz="900" dirty="0">
                <a:latin typeface="Arial" pitchFamily="34" charset="0"/>
                <a:cs typeface="Arial" pitchFamily="34" charset="0"/>
              </a:rPr>
              <a:t>!  </a:t>
            </a:r>
            <a:r>
              <a:rPr lang="en-US" sz="900" dirty="0">
                <a:latin typeface="Arial" pitchFamily="34" charset="0"/>
                <a:cs typeface="Arial" pitchFamily="34" charset="0"/>
              </a:rPr>
              <a:t>This may lead to damaging of the motorbike, improper operation and a risk of injury to the child.  These parts must be maintained by an expert – authorized repair shop or importer</a:t>
            </a:r>
            <a:r>
              <a:rPr lang="bg-BG" sz="900" dirty="0">
                <a:latin typeface="Arial" pitchFamily="34" charset="0"/>
                <a:cs typeface="Arial" pitchFamily="34" charset="0"/>
              </a:rPr>
              <a:t>.</a:t>
            </a:r>
            <a:endParaRPr lang="en-US" sz="900" dirty="0">
              <a:latin typeface="Arial" pitchFamily="34" charset="0"/>
              <a:cs typeface="Arial" pitchFamily="34" charset="0"/>
            </a:endParaRPr>
          </a:p>
          <a:p>
            <a:pPr algn="just"/>
            <a:r>
              <a:rPr lang="en-US" sz="900" dirty="0">
                <a:latin typeface="Arial" pitchFamily="34" charset="0"/>
                <a:cs typeface="Arial" pitchFamily="34" charset="0"/>
              </a:rPr>
              <a:t>11.Do not charge non-rechargeable batteries</a:t>
            </a:r>
            <a:r>
              <a:rPr lang="bg-BG" sz="900" dirty="0">
                <a:latin typeface="Arial" pitchFamily="34" charset="0"/>
                <a:cs typeface="Arial" pitchFamily="34" charset="0"/>
              </a:rPr>
              <a:t>, </a:t>
            </a:r>
            <a:r>
              <a:rPr lang="en-US" sz="900" dirty="0">
                <a:latin typeface="Arial" pitchFamily="34" charset="0"/>
                <a:cs typeface="Arial" pitchFamily="34" charset="0"/>
              </a:rPr>
              <a:t>do not mix old and new or different types of batteries</a:t>
            </a:r>
            <a:r>
              <a:rPr lang="bg-BG" sz="900" dirty="0">
                <a:latin typeface="Arial" pitchFamily="34" charset="0"/>
                <a:cs typeface="Arial" pitchFamily="34" charset="0"/>
              </a:rPr>
              <a:t>. </a:t>
            </a:r>
            <a:r>
              <a:rPr lang="en-US" sz="900" dirty="0">
                <a:latin typeface="Arial" pitchFamily="34" charset="0"/>
                <a:cs typeface="Arial" pitchFamily="34" charset="0"/>
              </a:rPr>
              <a:t>Observe the correct polarity while placing the batteries</a:t>
            </a:r>
            <a:r>
              <a:rPr lang="bg-BG" sz="900" dirty="0">
                <a:latin typeface="Arial" pitchFamily="34" charset="0"/>
                <a:cs typeface="Arial" pitchFamily="34" charset="0"/>
              </a:rPr>
              <a:t>.</a:t>
            </a:r>
            <a:endParaRPr lang="en-US" sz="900" dirty="0">
              <a:latin typeface="Arial" pitchFamily="34" charset="0"/>
              <a:cs typeface="Arial" pitchFamily="34" charset="0"/>
            </a:endParaRPr>
          </a:p>
        </p:txBody>
      </p:sp>
      <p:sp>
        <p:nvSpPr>
          <p:cNvPr id="2" name="TextBox 1">
            <a:extLst>
              <a:ext uri="{FF2B5EF4-FFF2-40B4-BE49-F238E27FC236}">
                <a16:creationId xmlns:a16="http://schemas.microsoft.com/office/drawing/2014/main" id="{004DC5C6-07AA-B89B-5DE1-0977A8C88CA6}"/>
              </a:ext>
            </a:extLst>
          </p:cNvPr>
          <p:cNvSpPr txBox="1"/>
          <p:nvPr/>
        </p:nvSpPr>
        <p:spPr>
          <a:xfrm>
            <a:off x="6400800" y="8892480"/>
            <a:ext cx="360000" cy="183600"/>
          </a:xfrm>
          <a:prstGeom prst="rect">
            <a:avLst/>
          </a:prstGeom>
          <a:noFill/>
          <a:ln w="19050">
            <a:solidFill>
              <a:schemeClr val="tx1"/>
            </a:solidFill>
          </a:ln>
        </p:spPr>
        <p:txBody>
          <a:bodyPr wrap="square" rtlCol="0" anchor="ctr">
            <a:spAutoFit/>
          </a:bodyPr>
          <a:lstStyle/>
          <a:p>
            <a:pPr algn="ctr"/>
            <a:r>
              <a:rPr lang="en-GB" sz="1000" b="1" dirty="0">
                <a:latin typeface="Arial" pitchFamily="34" charset="0"/>
                <a:cs typeface="Arial" pitchFamily="34" charset="0"/>
              </a:rPr>
              <a:t>14</a:t>
            </a:r>
            <a:endParaRPr lang="bg-BG" sz="1000" b="1"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C95165-0F2C-B4E7-C2E2-78008E2BF1A5}"/>
              </a:ext>
            </a:extLst>
          </p:cNvPr>
          <p:cNvSpPr txBox="1"/>
          <p:nvPr/>
        </p:nvSpPr>
        <p:spPr>
          <a:xfrm>
            <a:off x="189000" y="143528"/>
            <a:ext cx="6480000" cy="180000"/>
          </a:xfrm>
          <a:prstGeom prst="rect">
            <a:avLst/>
          </a:prstGeom>
          <a:solidFill>
            <a:schemeClr val="tx1">
              <a:lumMod val="65000"/>
              <a:lumOff val="35000"/>
            </a:schemeClr>
          </a:solidFill>
        </p:spPr>
        <p:txBody>
          <a:bodyPr wrap="square" rtlCol="0" anchor="ctr">
            <a:spAutoFit/>
          </a:bodyPr>
          <a:lstStyle/>
          <a:p>
            <a:r>
              <a:rPr lang="en-US" sz="1000" b="1" dirty="0">
                <a:solidFill>
                  <a:schemeClr val="bg1"/>
                </a:solidFill>
                <a:latin typeface="Arial" pitchFamily="34" charset="0"/>
                <a:cs typeface="Arial" pitchFamily="34" charset="0"/>
              </a:rPr>
              <a:t>TROUBLESHOOTING GUIDE</a:t>
            </a:r>
            <a:endParaRPr lang="bg-BG" sz="1000" b="1" dirty="0">
              <a:solidFill>
                <a:schemeClr val="bg1"/>
              </a:solidFill>
              <a:latin typeface="Arial" pitchFamily="34" charset="0"/>
              <a:cs typeface="Arial" pitchFamily="34" charset="0"/>
            </a:endParaRPr>
          </a:p>
        </p:txBody>
      </p:sp>
      <p:sp>
        <p:nvSpPr>
          <p:cNvPr id="6" name="TextBox 5">
            <a:extLst>
              <a:ext uri="{FF2B5EF4-FFF2-40B4-BE49-F238E27FC236}">
                <a16:creationId xmlns:a16="http://schemas.microsoft.com/office/drawing/2014/main" id="{610C56E9-1CE1-3A97-E6C5-08FA0EC9263E}"/>
              </a:ext>
            </a:extLst>
          </p:cNvPr>
          <p:cNvSpPr txBox="1"/>
          <p:nvPr/>
        </p:nvSpPr>
        <p:spPr>
          <a:xfrm>
            <a:off x="189000" y="395944"/>
            <a:ext cx="6480000" cy="3672000"/>
          </a:xfrm>
          <a:prstGeom prst="rect">
            <a:avLst/>
          </a:prstGeom>
          <a:noFill/>
        </p:spPr>
        <p:txBody>
          <a:bodyPr wrap="square" rtlCol="0">
            <a:spAutoFit/>
          </a:bodyPr>
          <a:lstStyle/>
          <a:p>
            <a:pPr algn="just">
              <a:buFont typeface="Wingdings" panose="05000000000000000000" pitchFamily="2" charset="2"/>
              <a:buChar char="v"/>
            </a:pPr>
            <a:r>
              <a:rPr lang="en-US" sz="900" b="1" dirty="0">
                <a:latin typeface="Arial" pitchFamily="34" charset="0"/>
                <a:cs typeface="Arial" pitchFamily="34" charset="0"/>
              </a:rPr>
              <a:t> Problem </a:t>
            </a:r>
            <a:r>
              <a:rPr lang="bg-BG" sz="900" b="1" dirty="0">
                <a:latin typeface="Arial" pitchFamily="34" charset="0"/>
                <a:cs typeface="Arial" pitchFamily="34" charset="0"/>
              </a:rPr>
              <a:t>1: </a:t>
            </a:r>
            <a:r>
              <a:rPr lang="en-US" sz="900" b="1" dirty="0">
                <a:latin typeface="Arial" pitchFamily="34" charset="0"/>
                <a:cs typeface="Arial" pitchFamily="34" charset="0"/>
              </a:rPr>
              <a:t>The motorbike does not move</a:t>
            </a:r>
            <a:endParaRPr lang="bg-BG" sz="900" b="1" dirty="0">
              <a:latin typeface="Arial" pitchFamily="34" charset="0"/>
              <a:cs typeface="Arial" pitchFamily="34" charset="0"/>
            </a:endParaRPr>
          </a:p>
          <a:p>
            <a:pPr lvl="0" algn="just">
              <a:buFont typeface="Arial" pitchFamily="34" charset="0"/>
              <a:buChar char="•"/>
            </a:pPr>
            <a:r>
              <a:rPr lang="en-US" sz="900" b="1" dirty="0">
                <a:latin typeface="Arial" pitchFamily="34" charset="0"/>
                <a:cs typeface="Arial" pitchFamily="34" charset="0"/>
              </a:rPr>
              <a:t>Cause </a:t>
            </a:r>
            <a:r>
              <a:rPr lang="bg-BG" sz="900" b="1" dirty="0">
                <a:latin typeface="Arial" pitchFamily="34" charset="0"/>
                <a:cs typeface="Arial" pitchFamily="34" charset="0"/>
              </a:rPr>
              <a:t>1: </a:t>
            </a:r>
            <a:r>
              <a:rPr lang="en-US" sz="900" b="1" dirty="0">
                <a:latin typeface="Arial" pitchFamily="34" charset="0"/>
                <a:cs typeface="Arial" pitchFamily="34" charset="0"/>
              </a:rPr>
              <a:t>The battery is exhausted</a:t>
            </a:r>
            <a:r>
              <a:rPr lang="bg-BG" sz="900" b="1" dirty="0">
                <a:latin typeface="Arial" pitchFamily="34" charset="0"/>
                <a:cs typeface="Arial" pitchFamily="34" charset="0"/>
              </a:rPr>
              <a:t>: </a:t>
            </a:r>
            <a:r>
              <a:rPr lang="en-US" sz="900" dirty="0">
                <a:latin typeface="Arial" pitchFamily="34" charset="0"/>
                <a:cs typeface="Arial" pitchFamily="34" charset="0"/>
              </a:rPr>
              <a:t>Each time after use of the motorbike recharge the battery for the time indicated in  this instruction manual</a:t>
            </a:r>
            <a:r>
              <a:rPr lang="bg-BG" sz="900" dirty="0">
                <a:latin typeface="Arial" pitchFamily="34" charset="0"/>
                <a:cs typeface="Arial" pitchFamily="34" charset="0"/>
              </a:rPr>
              <a:t>. </a:t>
            </a:r>
            <a:r>
              <a:rPr lang="en-US" sz="900" dirty="0">
                <a:latin typeface="Arial" pitchFamily="34" charset="0"/>
                <a:cs typeface="Arial" pitchFamily="34" charset="0"/>
              </a:rPr>
              <a:t>The battery must be charged at least once a month</a:t>
            </a:r>
            <a:r>
              <a:rPr lang="bg-BG" sz="900" dirty="0">
                <a:latin typeface="Arial" pitchFamily="34" charset="0"/>
                <a:cs typeface="Arial" pitchFamily="34" charset="0"/>
              </a:rPr>
              <a:t>. </a:t>
            </a:r>
            <a:r>
              <a:rPr lang="en-US" sz="900" dirty="0">
                <a:latin typeface="Arial" pitchFamily="34" charset="0"/>
                <a:cs typeface="Arial" pitchFamily="34" charset="0"/>
              </a:rPr>
              <a:t>Charge for 8 </a:t>
            </a:r>
            <a:r>
              <a:rPr lang="bg-BG" sz="900" dirty="0">
                <a:latin typeface="Arial" pitchFamily="34" charset="0"/>
                <a:cs typeface="Arial" pitchFamily="34" charset="0"/>
              </a:rPr>
              <a:t>- </a:t>
            </a:r>
            <a:r>
              <a:rPr lang="en-US" sz="900" dirty="0">
                <a:latin typeface="Arial" pitchFamily="34" charset="0"/>
                <a:cs typeface="Arial" pitchFamily="34" charset="0"/>
              </a:rPr>
              <a:t>10</a:t>
            </a:r>
            <a:r>
              <a:rPr lang="bg-BG" sz="900" dirty="0">
                <a:latin typeface="Arial" pitchFamily="34" charset="0"/>
                <a:cs typeface="Arial" pitchFamily="34" charset="0"/>
              </a:rPr>
              <a:t> </a:t>
            </a:r>
            <a:r>
              <a:rPr lang="en-US" sz="900" dirty="0">
                <a:latin typeface="Arial" pitchFamily="34" charset="0"/>
                <a:cs typeface="Arial" pitchFamily="34" charset="0"/>
              </a:rPr>
              <a:t>hours</a:t>
            </a:r>
            <a:r>
              <a:rPr lang="bg-BG" sz="900" dirty="0">
                <a:latin typeface="Arial" pitchFamily="34" charset="0"/>
                <a:cs typeface="Arial" pitchFamily="34" charset="0"/>
              </a:rPr>
              <a:t>, </a:t>
            </a:r>
            <a:r>
              <a:rPr lang="en-US" sz="900" dirty="0">
                <a:latin typeface="Arial" pitchFamily="34" charset="0"/>
                <a:cs typeface="Arial" pitchFamily="34" charset="0"/>
              </a:rPr>
              <a:t>but no more than </a:t>
            </a:r>
            <a:r>
              <a:rPr lang="bg-BG" sz="900" dirty="0">
                <a:latin typeface="Arial" pitchFamily="34" charset="0"/>
                <a:cs typeface="Arial" pitchFamily="34" charset="0"/>
              </a:rPr>
              <a:t>12 </a:t>
            </a:r>
            <a:r>
              <a:rPr lang="en-US" sz="900" dirty="0">
                <a:latin typeface="Arial" pitchFamily="34" charset="0"/>
                <a:cs typeface="Arial" pitchFamily="34" charset="0"/>
              </a:rPr>
              <a:t>hours</a:t>
            </a:r>
            <a:r>
              <a:rPr lang="bg-BG" sz="900" dirty="0">
                <a:latin typeface="Arial" pitchFamily="34" charset="0"/>
                <a:cs typeface="Arial" pitchFamily="34" charset="0"/>
              </a:rPr>
              <a:t>.</a:t>
            </a:r>
            <a:r>
              <a:rPr lang="en-US" sz="900" dirty="0">
                <a:latin typeface="Arial" pitchFamily="34" charset="0"/>
                <a:cs typeface="Arial" pitchFamily="34" charset="0"/>
              </a:rPr>
              <a:t> Before usage for first time, charge the bike for 12 hours.</a:t>
            </a:r>
          </a:p>
          <a:p>
            <a:pPr lvl="0" algn="just">
              <a:buFont typeface="Arial" pitchFamily="34" charset="0"/>
              <a:buChar char="•"/>
            </a:pPr>
            <a:r>
              <a:rPr lang="en-US" sz="900" b="1" dirty="0">
                <a:latin typeface="Arial" pitchFamily="34" charset="0"/>
                <a:cs typeface="Arial" pitchFamily="34" charset="0"/>
              </a:rPr>
              <a:t>Cause </a:t>
            </a:r>
            <a:r>
              <a:rPr lang="bg-BG" sz="900" b="1" dirty="0">
                <a:latin typeface="Arial" pitchFamily="34" charset="0"/>
                <a:cs typeface="Arial" pitchFamily="34" charset="0"/>
              </a:rPr>
              <a:t>2: </a:t>
            </a:r>
            <a:r>
              <a:rPr lang="en-US" sz="900" b="1" dirty="0">
                <a:latin typeface="Arial" pitchFamily="34" charset="0"/>
                <a:cs typeface="Arial" pitchFamily="34" charset="0"/>
              </a:rPr>
              <a:t>When the motorbike is overloaded or due to improper use, the fuse will switch off automatically</a:t>
            </a:r>
            <a:r>
              <a:rPr lang="en-GB" sz="900" b="1" dirty="0">
                <a:latin typeface="Arial" pitchFamily="34" charset="0"/>
                <a:cs typeface="Arial" pitchFamily="34" charset="0"/>
              </a:rPr>
              <a:t>: </a:t>
            </a:r>
            <a:r>
              <a:rPr lang="en-US" sz="900" dirty="0">
                <a:latin typeface="Arial" pitchFamily="34" charset="0"/>
                <a:cs typeface="Arial" pitchFamily="34" charset="0"/>
              </a:rPr>
              <a:t>If this happens, wait for about </a:t>
            </a:r>
            <a:r>
              <a:rPr lang="bg-BG" sz="900" dirty="0">
                <a:latin typeface="Arial" pitchFamily="34" charset="0"/>
                <a:cs typeface="Arial" pitchFamily="34" charset="0"/>
              </a:rPr>
              <a:t>2 </a:t>
            </a:r>
            <a:r>
              <a:rPr lang="en-US" sz="900" dirty="0">
                <a:latin typeface="Arial" pitchFamily="34" charset="0"/>
                <a:cs typeface="Arial" pitchFamily="34" charset="0"/>
              </a:rPr>
              <a:t>minutes without using the product.</a:t>
            </a:r>
            <a:r>
              <a:rPr lang="bg-BG" sz="900" dirty="0">
                <a:latin typeface="Arial" pitchFamily="34" charset="0"/>
                <a:cs typeface="Arial" pitchFamily="34" charset="0"/>
              </a:rPr>
              <a:t> </a:t>
            </a:r>
            <a:r>
              <a:rPr lang="en-US" sz="900" dirty="0">
                <a:latin typeface="Arial" pitchFamily="34" charset="0"/>
                <a:cs typeface="Arial" pitchFamily="34" charset="0"/>
              </a:rPr>
              <a:t>The fuse will switch on automatically</a:t>
            </a:r>
            <a:r>
              <a:rPr lang="bg-BG" sz="900" dirty="0">
                <a:latin typeface="Arial" pitchFamily="34" charset="0"/>
                <a:cs typeface="Arial" pitchFamily="34" charset="0"/>
              </a:rPr>
              <a:t>. </a:t>
            </a:r>
            <a:endParaRPr lang="en-US" sz="900" dirty="0">
              <a:latin typeface="Arial" pitchFamily="34" charset="0"/>
              <a:cs typeface="Arial" pitchFamily="34" charset="0"/>
            </a:endParaRPr>
          </a:p>
          <a:p>
            <a:pPr algn="just">
              <a:buFont typeface="Arial" pitchFamily="34" charset="0"/>
              <a:buChar char="•"/>
            </a:pPr>
            <a:r>
              <a:rPr lang="en-US" sz="900" b="1" dirty="0">
                <a:latin typeface="Arial" pitchFamily="34" charset="0"/>
                <a:cs typeface="Arial" pitchFamily="34" charset="0"/>
              </a:rPr>
              <a:t>Cause </a:t>
            </a:r>
            <a:r>
              <a:rPr lang="bg-BG" sz="900" b="1" dirty="0">
                <a:latin typeface="Arial" pitchFamily="34" charset="0"/>
                <a:cs typeface="Arial" pitchFamily="34" charset="0"/>
              </a:rPr>
              <a:t>3: </a:t>
            </a:r>
            <a:r>
              <a:rPr lang="en-US" sz="900" b="1" dirty="0">
                <a:latin typeface="Arial" pitchFamily="34" charset="0"/>
                <a:cs typeface="Arial" pitchFamily="34" charset="0"/>
              </a:rPr>
              <a:t>The battery cable has fallen off: </a:t>
            </a:r>
            <a:r>
              <a:rPr lang="en-US" sz="900" dirty="0">
                <a:latin typeface="Arial" pitchFamily="34" charset="0"/>
                <a:cs typeface="Arial" pitchFamily="34" charset="0"/>
              </a:rPr>
              <a:t>Re-connect.</a:t>
            </a:r>
            <a:endParaRPr lang="en-US" sz="900" b="1" dirty="0">
              <a:latin typeface="Arial" pitchFamily="34" charset="0"/>
              <a:cs typeface="Arial" pitchFamily="34" charset="0"/>
            </a:endParaRPr>
          </a:p>
          <a:p>
            <a:pPr algn="just">
              <a:buFont typeface="Arial" pitchFamily="34" charset="0"/>
              <a:buChar char="•"/>
            </a:pPr>
            <a:r>
              <a:rPr lang="en-US" sz="900" b="1" dirty="0">
                <a:latin typeface="Arial" pitchFamily="34" charset="0"/>
                <a:cs typeface="Arial" pitchFamily="34" charset="0"/>
              </a:rPr>
              <a:t>Cause</a:t>
            </a:r>
            <a:r>
              <a:rPr lang="bg-BG" sz="900" b="1" dirty="0">
                <a:latin typeface="Arial" pitchFamily="34" charset="0"/>
                <a:cs typeface="Arial" pitchFamily="34" charset="0"/>
              </a:rPr>
              <a:t> 4</a:t>
            </a:r>
            <a:r>
              <a:rPr lang="en-US" sz="900" b="1" dirty="0">
                <a:latin typeface="Arial" pitchFamily="34" charset="0"/>
                <a:cs typeface="Arial" pitchFamily="34" charset="0"/>
              </a:rPr>
              <a:t>: The battery is damaged: </a:t>
            </a:r>
            <a:r>
              <a:rPr lang="en-US" sz="900" dirty="0">
                <a:latin typeface="Arial" pitchFamily="34" charset="0"/>
                <a:cs typeface="Arial" pitchFamily="34" charset="0"/>
              </a:rPr>
              <a:t>Contact the store you bought the product from/</a:t>
            </a:r>
          </a:p>
          <a:p>
            <a:pPr algn="just">
              <a:buFont typeface="Arial" pitchFamily="34" charset="0"/>
              <a:buChar char="•"/>
            </a:pPr>
            <a:r>
              <a:rPr lang="en-US" sz="900" b="1" dirty="0">
                <a:latin typeface="Arial" pitchFamily="34" charset="0"/>
                <a:cs typeface="Arial" pitchFamily="34" charset="0"/>
              </a:rPr>
              <a:t>Cause </a:t>
            </a:r>
            <a:r>
              <a:rPr lang="bg-BG" sz="900" b="1" dirty="0">
                <a:latin typeface="Arial" pitchFamily="34" charset="0"/>
                <a:cs typeface="Arial" pitchFamily="34" charset="0"/>
              </a:rPr>
              <a:t>5: </a:t>
            </a:r>
            <a:r>
              <a:rPr lang="en-US" sz="900" b="1" dirty="0">
                <a:latin typeface="Arial" pitchFamily="34" charset="0"/>
                <a:cs typeface="Arial" pitchFamily="34" charset="0"/>
              </a:rPr>
              <a:t>The cables of the electric circuit are broken or damaged</a:t>
            </a:r>
            <a:r>
              <a:rPr lang="en-GB" sz="900" b="1" dirty="0">
                <a:latin typeface="Arial" pitchFamily="34" charset="0"/>
                <a:cs typeface="Arial" pitchFamily="34" charset="0"/>
              </a:rPr>
              <a:t>:</a:t>
            </a:r>
            <a:r>
              <a:rPr lang="en-US" sz="900" b="1" dirty="0">
                <a:latin typeface="Arial" pitchFamily="34" charset="0"/>
                <a:cs typeface="Arial" pitchFamily="34" charset="0"/>
              </a:rPr>
              <a:t> </a:t>
            </a:r>
            <a:r>
              <a:rPr lang="en-US" sz="900" dirty="0">
                <a:latin typeface="Arial" pitchFamily="34" charset="0"/>
                <a:cs typeface="Arial" pitchFamily="34" charset="0"/>
              </a:rPr>
              <a:t>For repairs</a:t>
            </a:r>
            <a:r>
              <a:rPr lang="bg-BG" sz="900" dirty="0">
                <a:latin typeface="Arial" pitchFamily="34" charset="0"/>
                <a:cs typeface="Arial" pitchFamily="34" charset="0"/>
              </a:rPr>
              <a:t>, </a:t>
            </a:r>
            <a:r>
              <a:rPr lang="en-US" sz="900" dirty="0">
                <a:latin typeface="Arial" pitchFamily="34" charset="0"/>
                <a:cs typeface="Arial" pitchFamily="34" charset="0"/>
              </a:rPr>
              <a:t>contact the store you bought the product from.</a:t>
            </a:r>
          </a:p>
          <a:p>
            <a:pPr algn="just">
              <a:buFont typeface="Arial" pitchFamily="34" charset="0"/>
              <a:buChar char="•"/>
            </a:pPr>
            <a:r>
              <a:rPr lang="en-US" sz="900" b="1" dirty="0">
                <a:latin typeface="Arial" pitchFamily="34" charset="0"/>
                <a:cs typeface="Arial" pitchFamily="34" charset="0"/>
              </a:rPr>
              <a:t>Cause </a:t>
            </a:r>
            <a:r>
              <a:rPr lang="bg-BG" sz="900" b="1" dirty="0">
                <a:latin typeface="Arial" pitchFamily="34" charset="0"/>
                <a:cs typeface="Arial" pitchFamily="34" charset="0"/>
              </a:rPr>
              <a:t>6: </a:t>
            </a:r>
            <a:r>
              <a:rPr lang="en-US" sz="900" b="1" dirty="0">
                <a:latin typeface="Arial" pitchFamily="34" charset="0"/>
                <a:cs typeface="Arial" pitchFamily="34" charset="0"/>
              </a:rPr>
              <a:t>The motor is damaged</a:t>
            </a:r>
            <a:r>
              <a:rPr lang="bg-BG" sz="900" b="1" dirty="0">
                <a:latin typeface="Arial" pitchFamily="34" charset="0"/>
                <a:cs typeface="Arial" pitchFamily="34" charset="0"/>
              </a:rPr>
              <a:t>.</a:t>
            </a:r>
            <a:r>
              <a:rPr lang="en-US" sz="900" b="1" dirty="0">
                <a:latin typeface="Arial" pitchFamily="34" charset="0"/>
                <a:cs typeface="Arial" pitchFamily="34" charset="0"/>
              </a:rPr>
              <a:t> </a:t>
            </a:r>
            <a:r>
              <a:rPr lang="en-US" sz="900" dirty="0">
                <a:latin typeface="Arial" pitchFamily="34" charset="0"/>
                <a:cs typeface="Arial" pitchFamily="34" charset="0"/>
              </a:rPr>
              <a:t>The motorbike must be examined and repaired by a professional. Contact the store you bought the product from</a:t>
            </a:r>
            <a:r>
              <a:rPr lang="bg-BG" sz="900" dirty="0">
                <a:latin typeface="Arial" pitchFamily="34" charset="0"/>
                <a:cs typeface="Arial" pitchFamily="34" charset="0"/>
              </a:rPr>
              <a:t>.</a:t>
            </a:r>
            <a:endParaRPr lang="bg-BG" sz="900" dirty="0">
              <a:solidFill>
                <a:srgbClr val="FF0000"/>
              </a:solidFill>
              <a:latin typeface="Arial" pitchFamily="34" charset="0"/>
              <a:cs typeface="Arial" pitchFamily="34" charset="0"/>
            </a:endParaRPr>
          </a:p>
          <a:p>
            <a:pPr algn="just">
              <a:buFont typeface="Wingdings" pitchFamily="2" charset="2"/>
              <a:buChar char="v"/>
            </a:pPr>
            <a:r>
              <a:rPr lang="en-US" sz="900" b="1" dirty="0">
                <a:latin typeface="Arial" pitchFamily="34" charset="0"/>
                <a:cs typeface="Arial" pitchFamily="34" charset="0"/>
              </a:rPr>
              <a:t>Problem </a:t>
            </a:r>
            <a:r>
              <a:rPr lang="bg-BG" sz="900" b="1" dirty="0">
                <a:latin typeface="Arial" pitchFamily="34" charset="0"/>
                <a:cs typeface="Arial" pitchFamily="34" charset="0"/>
              </a:rPr>
              <a:t>2: </a:t>
            </a:r>
            <a:r>
              <a:rPr lang="en-US" sz="900" b="1" dirty="0">
                <a:latin typeface="Arial" pitchFamily="34" charset="0"/>
                <a:cs typeface="Arial" pitchFamily="34" charset="0"/>
              </a:rPr>
              <a:t>The battery cannot be charged</a:t>
            </a:r>
            <a:endParaRPr lang="bg-BG" sz="900" b="1" dirty="0">
              <a:latin typeface="Arial" pitchFamily="34" charset="0"/>
              <a:cs typeface="Arial" pitchFamily="34" charset="0"/>
            </a:endParaRPr>
          </a:p>
          <a:p>
            <a:pPr lvl="0" algn="just">
              <a:buFont typeface="Arial" pitchFamily="34" charset="0"/>
              <a:buChar char="•"/>
            </a:pPr>
            <a:r>
              <a:rPr lang="en-US" sz="900" b="1" dirty="0">
                <a:latin typeface="Arial" pitchFamily="34" charset="0"/>
                <a:cs typeface="Arial" pitchFamily="34" charset="0"/>
              </a:rPr>
              <a:t>Cause </a:t>
            </a:r>
            <a:r>
              <a:rPr lang="bg-BG" sz="900" b="1" dirty="0">
                <a:latin typeface="Arial" pitchFamily="34" charset="0"/>
                <a:cs typeface="Arial" pitchFamily="34" charset="0"/>
              </a:rPr>
              <a:t>1: </a:t>
            </a:r>
            <a:r>
              <a:rPr lang="en-US" sz="900" b="1" dirty="0">
                <a:latin typeface="Arial" pitchFamily="34" charset="0"/>
                <a:cs typeface="Arial" pitchFamily="34" charset="0"/>
              </a:rPr>
              <a:t>The socket of the battery is loose</a:t>
            </a:r>
            <a:r>
              <a:rPr lang="bg-BG" sz="900" b="1" dirty="0">
                <a:latin typeface="Arial" pitchFamily="34" charset="0"/>
                <a:cs typeface="Arial" pitchFamily="34" charset="0"/>
              </a:rPr>
              <a:t>:</a:t>
            </a:r>
            <a:r>
              <a:rPr lang="en-US" sz="900" b="1" dirty="0">
                <a:latin typeface="Arial" pitchFamily="34" charset="0"/>
                <a:cs typeface="Arial" pitchFamily="34" charset="0"/>
              </a:rPr>
              <a:t> </a:t>
            </a:r>
            <a:r>
              <a:rPr lang="en-US" sz="900" dirty="0">
                <a:latin typeface="Arial" pitchFamily="34" charset="0"/>
                <a:cs typeface="Arial" pitchFamily="34" charset="0"/>
              </a:rPr>
              <a:t>Make sure that the cables of the electric circuit are connected with the</a:t>
            </a:r>
            <a:r>
              <a:rPr lang="en-US" sz="900" dirty="0">
                <a:solidFill>
                  <a:srgbClr val="FF0000"/>
                </a:solidFill>
                <a:latin typeface="Arial" pitchFamily="34" charset="0"/>
                <a:cs typeface="Arial" pitchFamily="34" charset="0"/>
              </a:rPr>
              <a:t> </a:t>
            </a:r>
            <a:r>
              <a:rPr lang="en-US" sz="900" dirty="0">
                <a:latin typeface="Arial" pitchFamily="34" charset="0"/>
                <a:cs typeface="Arial" pitchFamily="34" charset="0"/>
              </a:rPr>
              <a:t>terminal</a:t>
            </a:r>
            <a:r>
              <a:rPr lang="en-US" sz="900" dirty="0">
                <a:solidFill>
                  <a:srgbClr val="FF0000"/>
                </a:solidFill>
                <a:latin typeface="Arial" pitchFamily="34" charset="0"/>
                <a:cs typeface="Arial" pitchFamily="34" charset="0"/>
              </a:rPr>
              <a:t> </a:t>
            </a:r>
            <a:r>
              <a:rPr lang="en-US" sz="900" dirty="0">
                <a:latin typeface="Arial" pitchFamily="34" charset="0"/>
                <a:cs typeface="Arial" pitchFamily="34" charset="0"/>
              </a:rPr>
              <a:t>of the battery</a:t>
            </a:r>
            <a:r>
              <a:rPr lang="bg-BG" sz="900" dirty="0">
                <a:latin typeface="Arial" pitchFamily="34" charset="0"/>
                <a:cs typeface="Arial" pitchFamily="34" charset="0"/>
              </a:rPr>
              <a:t>.</a:t>
            </a:r>
          </a:p>
          <a:p>
            <a:pPr algn="just">
              <a:buFont typeface="Arial" pitchFamily="34" charset="0"/>
              <a:buChar char="•"/>
            </a:pPr>
            <a:r>
              <a:rPr lang="en-US" sz="900" b="1" dirty="0">
                <a:latin typeface="Arial" pitchFamily="34" charset="0"/>
                <a:cs typeface="Arial" pitchFamily="34" charset="0"/>
              </a:rPr>
              <a:t>Cause 2: The charger is connected correctly. </a:t>
            </a:r>
            <a:r>
              <a:rPr lang="en-US" sz="900" dirty="0">
                <a:latin typeface="Arial" pitchFamily="34" charset="0"/>
                <a:cs typeface="Arial" pitchFamily="34" charset="0"/>
              </a:rPr>
              <a:t>Make sure that the charger is plugged in a the motorbike socket correctly.</a:t>
            </a:r>
          </a:p>
          <a:p>
            <a:pPr algn="just">
              <a:buFont typeface="Arial" pitchFamily="34" charset="0"/>
              <a:buChar char="•"/>
            </a:pPr>
            <a:r>
              <a:rPr lang="en-US" sz="900" b="1" dirty="0">
                <a:latin typeface="Arial" pitchFamily="34" charset="0"/>
                <a:cs typeface="Arial" pitchFamily="34" charset="0"/>
              </a:rPr>
              <a:t>Cause </a:t>
            </a:r>
            <a:r>
              <a:rPr lang="bg-BG" sz="900" b="1" dirty="0">
                <a:latin typeface="Arial" pitchFamily="34" charset="0"/>
                <a:cs typeface="Arial" pitchFamily="34" charset="0"/>
              </a:rPr>
              <a:t>3: </a:t>
            </a:r>
            <a:r>
              <a:rPr lang="en-US" sz="900" b="1" dirty="0">
                <a:latin typeface="Arial" pitchFamily="34" charset="0"/>
                <a:cs typeface="Arial" pitchFamily="34" charset="0"/>
              </a:rPr>
              <a:t>The charger is damaged. </a:t>
            </a:r>
            <a:r>
              <a:rPr lang="en-US" sz="900" dirty="0">
                <a:latin typeface="Arial" pitchFamily="34" charset="0"/>
                <a:cs typeface="Arial" pitchFamily="34" charset="0"/>
              </a:rPr>
              <a:t>Contact the shop you bought the product from.</a:t>
            </a:r>
            <a:endParaRPr lang="bg-BG" sz="900" b="1" dirty="0">
              <a:latin typeface="Arial" pitchFamily="34" charset="0"/>
              <a:cs typeface="Arial" pitchFamily="34" charset="0"/>
            </a:endParaRPr>
          </a:p>
          <a:p>
            <a:pPr algn="just">
              <a:buFont typeface="Wingdings" pitchFamily="2" charset="2"/>
              <a:buChar char="v"/>
            </a:pPr>
            <a:r>
              <a:rPr lang="en-US" sz="900" b="1" dirty="0">
                <a:latin typeface="Arial" pitchFamily="34" charset="0"/>
                <a:cs typeface="Arial" pitchFamily="34" charset="0"/>
              </a:rPr>
              <a:t>Problem 3: During charging there is a slight noise or the charger is warm:</a:t>
            </a:r>
          </a:p>
          <a:p>
            <a:pPr algn="just">
              <a:buFont typeface="Arial" pitchFamily="34" charset="0"/>
              <a:buChar char="•"/>
            </a:pPr>
            <a:r>
              <a:rPr lang="en-US" sz="900" b="1" dirty="0">
                <a:latin typeface="Arial" pitchFamily="34" charset="0"/>
                <a:cs typeface="Arial" pitchFamily="34" charset="0"/>
              </a:rPr>
              <a:t>Cause: </a:t>
            </a:r>
            <a:r>
              <a:rPr lang="en-US" sz="900" dirty="0">
                <a:latin typeface="Arial" pitchFamily="34" charset="0"/>
                <a:cs typeface="Arial" pitchFamily="34" charset="0"/>
              </a:rPr>
              <a:t>This is due to a chemical reaction. You should not be worried as this is a normal chemical process.</a:t>
            </a:r>
            <a:endParaRPr lang="bg-BG" sz="900" dirty="0">
              <a:latin typeface="Arial" pitchFamily="34" charset="0"/>
              <a:cs typeface="Arial" pitchFamily="34" charset="0"/>
            </a:endParaRPr>
          </a:p>
          <a:p>
            <a:pPr algn="just">
              <a:buFont typeface="Wingdings" pitchFamily="2" charset="2"/>
              <a:buChar char="v"/>
            </a:pPr>
            <a:r>
              <a:rPr lang="en-GB" sz="900" b="1" dirty="0">
                <a:latin typeface="Arial" pitchFamily="34" charset="0"/>
                <a:cs typeface="Arial" pitchFamily="34" charset="0"/>
              </a:rPr>
              <a:t>Problem 4: When driving the motor, there is no sound or light</a:t>
            </a:r>
          </a:p>
          <a:p>
            <a:pPr algn="just">
              <a:buFont typeface="Arial" pitchFamily="34" charset="0"/>
              <a:buChar char="•"/>
            </a:pPr>
            <a:r>
              <a:rPr lang="en-GB" sz="900" b="1" dirty="0">
                <a:latin typeface="Arial" pitchFamily="34" charset="0"/>
                <a:cs typeface="Arial" pitchFamily="34" charset="0"/>
              </a:rPr>
              <a:t>Cause: The music player cable is removed: </a:t>
            </a:r>
            <a:r>
              <a:rPr lang="en-GB" sz="900" dirty="0">
                <a:latin typeface="Arial" pitchFamily="34" charset="0"/>
                <a:cs typeface="Arial" pitchFamily="34" charset="0"/>
              </a:rPr>
              <a:t>Reconnect it.</a:t>
            </a:r>
          </a:p>
          <a:p>
            <a:pPr algn="just">
              <a:buFont typeface="Wingdings" pitchFamily="2" charset="2"/>
              <a:buChar char="v"/>
            </a:pPr>
            <a:r>
              <a:rPr lang="en-GB" sz="900" b="1" dirty="0">
                <a:latin typeface="Arial" pitchFamily="34" charset="0"/>
                <a:cs typeface="Arial" pitchFamily="34" charset="0"/>
              </a:rPr>
              <a:t>Problem 5: The gearbox works, but the motor does not move</a:t>
            </a:r>
          </a:p>
          <a:p>
            <a:pPr algn="just">
              <a:buFont typeface="Arial" pitchFamily="34" charset="0"/>
              <a:buChar char="•"/>
            </a:pPr>
            <a:r>
              <a:rPr lang="en-GB" sz="900" b="1" dirty="0">
                <a:latin typeface="Arial" pitchFamily="34" charset="0"/>
                <a:cs typeface="Arial" pitchFamily="34" charset="0"/>
              </a:rPr>
              <a:t>Cause: The gear unit is loose: </a:t>
            </a:r>
            <a:r>
              <a:rPr lang="en-GB" sz="900" dirty="0">
                <a:latin typeface="Arial" pitchFamily="34" charset="0"/>
                <a:cs typeface="Arial" pitchFamily="34" charset="0"/>
              </a:rPr>
              <a:t>Remove the gear unit and tighten the screws.</a:t>
            </a:r>
          </a:p>
          <a:p>
            <a:pPr algn="just">
              <a:buFont typeface="Wingdings" pitchFamily="2" charset="2"/>
              <a:buChar char="v"/>
            </a:pPr>
            <a:r>
              <a:rPr lang="en-GB" sz="900" b="1" dirty="0">
                <a:latin typeface="Arial" pitchFamily="34" charset="0"/>
                <a:cs typeface="Arial" pitchFamily="34" charset="0"/>
              </a:rPr>
              <a:t>Problem 6: The motor cannot be stopped.</a:t>
            </a:r>
          </a:p>
          <a:p>
            <a:pPr algn="just">
              <a:buFont typeface="Arial" pitchFamily="34" charset="0"/>
              <a:buChar char="•"/>
            </a:pPr>
            <a:r>
              <a:rPr lang="en-GB" sz="900" b="1" dirty="0">
                <a:latin typeface="Arial" pitchFamily="34" charset="0"/>
                <a:cs typeface="Arial" pitchFamily="34" charset="0"/>
              </a:rPr>
              <a:t>Cause: The pedal switch is stuck: </a:t>
            </a:r>
            <a:r>
              <a:rPr lang="en-GB" sz="900" dirty="0">
                <a:latin typeface="Arial" pitchFamily="34" charset="0"/>
                <a:cs typeface="Arial" pitchFamily="34" charset="0"/>
              </a:rPr>
              <a:t>Carefully lift the pedal switch into its correct position. Of you cannot make it, contact the shop you bought the product from.</a:t>
            </a:r>
            <a:endParaRPr lang="bg-BG" sz="900" dirty="0">
              <a:latin typeface="Arial" pitchFamily="34" charset="0"/>
              <a:cs typeface="Arial" pitchFamily="34" charset="0"/>
            </a:endParaRPr>
          </a:p>
        </p:txBody>
      </p:sp>
      <p:sp>
        <p:nvSpPr>
          <p:cNvPr id="4" name="TextBox 3">
            <a:extLst>
              <a:ext uri="{FF2B5EF4-FFF2-40B4-BE49-F238E27FC236}">
                <a16:creationId xmlns:a16="http://schemas.microsoft.com/office/drawing/2014/main" id="{98B7BB48-335E-9FEF-081C-13D24FC4E030}"/>
              </a:ext>
            </a:extLst>
          </p:cNvPr>
          <p:cNvSpPr txBox="1"/>
          <p:nvPr/>
        </p:nvSpPr>
        <p:spPr>
          <a:xfrm>
            <a:off x="189000" y="8244408"/>
            <a:ext cx="6480000" cy="707886"/>
          </a:xfrm>
          <a:prstGeom prst="rect">
            <a:avLst/>
          </a:prstGeom>
          <a:noFill/>
        </p:spPr>
        <p:txBody>
          <a:bodyPr wrap="square" rtlCol="0">
            <a:spAutoFit/>
          </a:bodyPr>
          <a:lstStyle/>
          <a:p>
            <a:pPr algn="ctr"/>
            <a:r>
              <a:rPr lang="en-US" sz="1000" b="1" dirty="0">
                <a:latin typeface="Arial" pitchFamily="34" charset="0"/>
                <a:cs typeface="Arial" pitchFamily="34" charset="0"/>
              </a:rPr>
              <a:t>Made for MONI</a:t>
            </a:r>
          </a:p>
          <a:p>
            <a:pPr algn="ctr"/>
            <a:r>
              <a:rPr lang="en-US" sz="1000" b="1" dirty="0">
                <a:latin typeface="Arial" pitchFamily="34" charset="0"/>
                <a:cs typeface="Arial" pitchFamily="34" charset="0"/>
              </a:rPr>
              <a:t>Manufacturer and importer</a:t>
            </a:r>
            <a:r>
              <a:rPr lang="bg-BG" sz="1000" b="1" dirty="0">
                <a:latin typeface="Arial" pitchFamily="34" charset="0"/>
                <a:cs typeface="Arial" pitchFamily="34" charset="0"/>
              </a:rPr>
              <a:t>: </a:t>
            </a:r>
            <a:r>
              <a:rPr lang="en-US" sz="1000" dirty="0">
                <a:latin typeface="Arial" pitchFamily="34" charset="0"/>
                <a:cs typeface="Arial" pitchFamily="34" charset="0"/>
              </a:rPr>
              <a:t>Moni Trade Ltd.</a:t>
            </a:r>
            <a:endParaRPr lang="bg-BG" sz="1000" dirty="0">
              <a:latin typeface="Arial" pitchFamily="34" charset="0"/>
              <a:cs typeface="Arial" pitchFamily="34" charset="0"/>
            </a:endParaRPr>
          </a:p>
          <a:p>
            <a:pPr algn="ctr"/>
            <a:r>
              <a:rPr lang="en-US" sz="1000" b="1" dirty="0">
                <a:latin typeface="Arial" pitchFamily="34" charset="0"/>
                <a:cs typeface="Arial" pitchFamily="34" charset="0"/>
              </a:rPr>
              <a:t>Address</a:t>
            </a:r>
            <a:r>
              <a:rPr lang="bg-BG" sz="1000" dirty="0">
                <a:latin typeface="Arial" pitchFamily="34" charset="0"/>
                <a:cs typeface="Arial" pitchFamily="34" charset="0"/>
              </a:rPr>
              <a:t>: </a:t>
            </a:r>
            <a:r>
              <a:rPr lang="en-US" sz="1000" dirty="0">
                <a:latin typeface="Arial" pitchFamily="34" charset="0"/>
                <a:cs typeface="Arial" pitchFamily="34" charset="0"/>
              </a:rPr>
              <a:t>Bulgaria</a:t>
            </a:r>
            <a:r>
              <a:rPr lang="bg-BG" sz="1000" dirty="0">
                <a:latin typeface="Arial" pitchFamily="34" charset="0"/>
                <a:cs typeface="Arial" pitchFamily="34" charset="0"/>
              </a:rPr>
              <a:t>, </a:t>
            </a:r>
            <a:r>
              <a:rPr lang="en-US" sz="1000" dirty="0">
                <a:latin typeface="Arial" pitchFamily="34" charset="0"/>
                <a:cs typeface="Arial" pitchFamily="34" charset="0"/>
              </a:rPr>
              <a:t>city of Sofia</a:t>
            </a:r>
            <a:r>
              <a:rPr lang="bg-BG" sz="1000" dirty="0">
                <a:latin typeface="Arial" pitchFamily="34" charset="0"/>
                <a:cs typeface="Arial" pitchFamily="34" charset="0"/>
              </a:rPr>
              <a:t>, </a:t>
            </a:r>
            <a:r>
              <a:rPr lang="en-US" sz="1000" dirty="0">
                <a:latin typeface="Arial" pitchFamily="34" charset="0"/>
                <a:cs typeface="Arial" pitchFamily="34" charset="0"/>
              </a:rPr>
              <a:t>Trebich quarter, Dolo str. No. 1</a:t>
            </a:r>
          </a:p>
          <a:p>
            <a:pPr algn="ctr"/>
            <a:r>
              <a:rPr lang="en-US" sz="1000" b="1" dirty="0">
                <a:latin typeface="Arial" pitchFamily="34" charset="0"/>
                <a:cs typeface="Arial" pitchFamily="34" charset="0"/>
              </a:rPr>
              <a:t>Tel</a:t>
            </a:r>
            <a:r>
              <a:rPr lang="bg-BG" sz="1000" b="1" dirty="0">
                <a:latin typeface="Arial" pitchFamily="34" charset="0"/>
                <a:cs typeface="Arial" pitchFamily="34" charset="0"/>
              </a:rPr>
              <a:t>.: </a:t>
            </a:r>
            <a:r>
              <a:rPr lang="en-US" sz="1000" dirty="0">
                <a:latin typeface="Arial" pitchFamily="34" charset="0"/>
                <a:cs typeface="Arial" pitchFamily="34" charset="0"/>
              </a:rPr>
              <a:t>+359 </a:t>
            </a:r>
            <a:r>
              <a:rPr lang="bg-BG" sz="1000" dirty="0">
                <a:latin typeface="Arial" pitchFamily="34" charset="0"/>
                <a:cs typeface="Arial" pitchFamily="34" charset="0"/>
              </a:rPr>
              <a:t>2 936 07 90</a:t>
            </a:r>
            <a:r>
              <a:rPr lang="en-US" sz="1000" dirty="0">
                <a:latin typeface="Arial" pitchFamily="34" charset="0"/>
                <a:cs typeface="Arial" pitchFamily="34" charset="0"/>
              </a:rPr>
              <a:t>; </a:t>
            </a:r>
            <a:r>
              <a:rPr lang="en-US" sz="1000" b="1" dirty="0">
                <a:latin typeface="Arial" pitchFamily="34" charset="0"/>
                <a:cs typeface="Arial" pitchFamily="34" charset="0"/>
              </a:rPr>
              <a:t>Web: </a:t>
            </a:r>
            <a:r>
              <a:rPr lang="en-US" sz="1000" dirty="0">
                <a:latin typeface="Arial" pitchFamily="34" charset="0"/>
                <a:cs typeface="Arial" pitchFamily="34" charset="0"/>
              </a:rPr>
              <a:t>www.moni.bg</a:t>
            </a:r>
            <a:endParaRPr lang="bg-BG" sz="1000" dirty="0">
              <a:latin typeface="Arial" pitchFamily="34" charset="0"/>
              <a:cs typeface="Arial" pitchFamily="34" charset="0"/>
            </a:endParaRPr>
          </a:p>
        </p:txBody>
      </p:sp>
      <p:sp>
        <p:nvSpPr>
          <p:cNvPr id="2" name="TextBox 1">
            <a:extLst>
              <a:ext uri="{FF2B5EF4-FFF2-40B4-BE49-F238E27FC236}">
                <a16:creationId xmlns:a16="http://schemas.microsoft.com/office/drawing/2014/main" id="{B2AC6581-16A2-1181-7700-ACB8D924DD2C}"/>
              </a:ext>
            </a:extLst>
          </p:cNvPr>
          <p:cNvSpPr txBox="1"/>
          <p:nvPr/>
        </p:nvSpPr>
        <p:spPr>
          <a:xfrm>
            <a:off x="6400800" y="8892480"/>
            <a:ext cx="360000" cy="183600"/>
          </a:xfrm>
          <a:prstGeom prst="rect">
            <a:avLst/>
          </a:prstGeom>
          <a:noFill/>
          <a:ln w="19050">
            <a:solidFill>
              <a:schemeClr val="tx1"/>
            </a:solidFill>
          </a:ln>
        </p:spPr>
        <p:txBody>
          <a:bodyPr wrap="square" rtlCol="0" anchor="ctr">
            <a:spAutoFit/>
          </a:bodyPr>
          <a:lstStyle/>
          <a:p>
            <a:pPr algn="ctr"/>
            <a:r>
              <a:rPr lang="en-GB" sz="1000" b="1" dirty="0">
                <a:latin typeface="Arial" pitchFamily="34" charset="0"/>
                <a:cs typeface="Arial" pitchFamily="34" charset="0"/>
              </a:rPr>
              <a:t>15</a:t>
            </a:r>
            <a:endParaRPr lang="bg-BG" sz="1000" b="1" dirty="0">
              <a:latin typeface="Arial" pitchFamily="34" charset="0"/>
              <a:cs typeface="Arial" pitchFamily="34" charset="0"/>
            </a:endParaRPr>
          </a:p>
        </p:txBody>
      </p:sp>
    </p:spTree>
    <p:extLst>
      <p:ext uri="{BB962C8B-B14F-4D97-AF65-F5344CB8AC3E}">
        <p14:creationId xmlns:p14="http://schemas.microsoft.com/office/powerpoint/2010/main" val="70588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000" y="107504"/>
            <a:ext cx="6480000" cy="276999"/>
          </a:xfrm>
          <a:prstGeom prst="rect">
            <a:avLst/>
          </a:prstGeom>
          <a:noFill/>
        </p:spPr>
        <p:txBody>
          <a:bodyPr wrap="square" rtlCol="0">
            <a:spAutoFit/>
          </a:bodyPr>
          <a:lstStyle/>
          <a:p>
            <a:pPr algn="ctr"/>
            <a:r>
              <a:rPr lang="bg-BG" sz="1200" b="1" dirty="0">
                <a:latin typeface="Arial" pitchFamily="34" charset="0"/>
                <a:cs typeface="Arial" pitchFamily="34" charset="0"/>
              </a:rPr>
              <a:t>ЧАСТИ/ </a:t>
            </a:r>
            <a:r>
              <a:rPr lang="en-US" sz="1200" b="1" dirty="0">
                <a:latin typeface="Arial" pitchFamily="34" charset="0"/>
                <a:cs typeface="Arial" pitchFamily="34" charset="0"/>
              </a:rPr>
              <a:t>PARTS</a:t>
            </a:r>
            <a:endParaRPr lang="bg-BG" sz="1200" b="1" dirty="0">
              <a:latin typeface="Arial" pitchFamily="34" charset="0"/>
              <a:cs typeface="Arial" pitchFamily="34" charset="0"/>
            </a:endParaRPr>
          </a:p>
        </p:txBody>
      </p:sp>
      <p:sp>
        <p:nvSpPr>
          <p:cNvPr id="13" name="TextBox 12"/>
          <p:cNvSpPr txBox="1"/>
          <p:nvPr/>
        </p:nvSpPr>
        <p:spPr>
          <a:xfrm>
            <a:off x="6400800" y="8892480"/>
            <a:ext cx="360000" cy="18288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1</a:t>
            </a:r>
          </a:p>
        </p:txBody>
      </p:sp>
      <p:pic>
        <p:nvPicPr>
          <p:cNvPr id="4" name="Picture 3">
            <a:extLst>
              <a:ext uri="{FF2B5EF4-FFF2-40B4-BE49-F238E27FC236}">
                <a16:creationId xmlns:a16="http://schemas.microsoft.com/office/drawing/2014/main" id="{D075F9B1-EA1C-752E-FC35-23B9D1E9CB9F}"/>
              </a:ext>
            </a:extLst>
          </p:cNvPr>
          <p:cNvPicPr>
            <a:picLocks noChangeAspect="1"/>
          </p:cNvPicPr>
          <p:nvPr/>
        </p:nvPicPr>
        <p:blipFill>
          <a:blip r:embed="rId2"/>
          <a:stretch>
            <a:fillRect/>
          </a:stretch>
        </p:blipFill>
        <p:spPr>
          <a:xfrm>
            <a:off x="447375" y="4139952"/>
            <a:ext cx="5976664" cy="4135942"/>
          </a:xfrm>
          <a:prstGeom prst="rect">
            <a:avLst/>
          </a:prstGeom>
        </p:spPr>
      </p:pic>
      <p:pic>
        <p:nvPicPr>
          <p:cNvPr id="6" name="Picture 5">
            <a:extLst>
              <a:ext uri="{FF2B5EF4-FFF2-40B4-BE49-F238E27FC236}">
                <a16:creationId xmlns:a16="http://schemas.microsoft.com/office/drawing/2014/main" id="{19E20CE8-9183-561F-81CD-FE39247EA46D}"/>
              </a:ext>
            </a:extLst>
          </p:cNvPr>
          <p:cNvPicPr>
            <a:picLocks noChangeAspect="1"/>
          </p:cNvPicPr>
          <p:nvPr/>
        </p:nvPicPr>
        <p:blipFill>
          <a:blip r:embed="rId3"/>
          <a:stretch>
            <a:fillRect/>
          </a:stretch>
        </p:blipFill>
        <p:spPr>
          <a:xfrm>
            <a:off x="216444" y="513989"/>
            <a:ext cx="6284168" cy="3186697"/>
          </a:xfrm>
          <a:prstGeom prst="rect">
            <a:avLst/>
          </a:prstGeom>
        </p:spPr>
      </p:pic>
      <p:pic>
        <p:nvPicPr>
          <p:cNvPr id="8" name="Picture 7">
            <a:extLst>
              <a:ext uri="{FF2B5EF4-FFF2-40B4-BE49-F238E27FC236}">
                <a16:creationId xmlns:a16="http://schemas.microsoft.com/office/drawing/2014/main" id="{792929E7-79E0-8606-FBAF-A5272FAF52B4}"/>
              </a:ext>
            </a:extLst>
          </p:cNvPr>
          <p:cNvPicPr>
            <a:picLocks noChangeAspect="1"/>
          </p:cNvPicPr>
          <p:nvPr/>
        </p:nvPicPr>
        <p:blipFill>
          <a:blip r:embed="rId4"/>
          <a:stretch>
            <a:fillRect/>
          </a:stretch>
        </p:blipFill>
        <p:spPr>
          <a:xfrm>
            <a:off x="15207" y="4283968"/>
            <a:ext cx="987539" cy="576064"/>
          </a:xfrm>
          <a:prstGeom prst="rect">
            <a:avLst/>
          </a:prstGeom>
        </p:spPr>
      </p:pic>
    </p:spTree>
    <p:extLst>
      <p:ext uri="{BB962C8B-B14F-4D97-AF65-F5344CB8AC3E}">
        <p14:creationId xmlns:p14="http://schemas.microsoft.com/office/powerpoint/2010/main" val="4054616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000" y="109245"/>
            <a:ext cx="6480000" cy="646331"/>
          </a:xfrm>
          <a:prstGeom prst="rect">
            <a:avLst/>
          </a:prstGeom>
          <a:noFill/>
        </p:spPr>
        <p:txBody>
          <a:bodyPr wrap="square" rtlCol="0">
            <a:spAutoFit/>
          </a:bodyPr>
          <a:lstStyle/>
          <a:p>
            <a:pPr algn="ctr"/>
            <a:r>
              <a:rPr lang="bg-BG" sz="1100" b="1" dirty="0">
                <a:latin typeface="Arial" pitchFamily="34" charset="0"/>
                <a:cs typeface="Arial" pitchFamily="34" charset="0"/>
              </a:rPr>
              <a:t>СТЪПКИ НА СГЛОБЯВАНЕ/ </a:t>
            </a:r>
            <a:r>
              <a:rPr lang="en-US" sz="1100" b="1" dirty="0">
                <a:latin typeface="Arial" pitchFamily="34" charset="0"/>
                <a:cs typeface="Arial" pitchFamily="34" charset="0"/>
              </a:rPr>
              <a:t>ASSEMBLY STEPS</a:t>
            </a:r>
          </a:p>
          <a:p>
            <a:pPr algn="ctr"/>
            <a:endParaRPr lang="en-US" sz="300" b="1" dirty="0">
              <a:latin typeface="Arial" pitchFamily="34" charset="0"/>
              <a:cs typeface="Arial" pitchFamily="34" charset="0"/>
            </a:endParaRPr>
          </a:p>
          <a:p>
            <a:pPr marL="228600" indent="-228600" algn="ctr">
              <a:buAutoNum type="arabicPeriod"/>
            </a:pPr>
            <a:r>
              <a:rPr lang="bg-BG" sz="1100" b="1" dirty="0">
                <a:latin typeface="Arial" pitchFamily="34" charset="0"/>
                <a:cs typeface="Arial" pitchFamily="34" charset="0"/>
              </a:rPr>
              <a:t>МОНТИРАНЕ НА ЗАДНИТЕ ГУМИ/ </a:t>
            </a:r>
            <a:r>
              <a:rPr lang="en-US" sz="1100" b="1" dirty="0">
                <a:latin typeface="Arial" pitchFamily="34" charset="0"/>
                <a:cs typeface="Arial" pitchFamily="34" charset="0"/>
              </a:rPr>
              <a:t>ATTACHING THE REAR WHEELS</a:t>
            </a:r>
            <a:endParaRPr lang="bg-BG" sz="1100" b="1" dirty="0">
              <a:latin typeface="Arial" pitchFamily="34" charset="0"/>
              <a:cs typeface="Arial" pitchFamily="34" charset="0"/>
            </a:endParaRPr>
          </a:p>
          <a:p>
            <a:pPr algn="ctr"/>
            <a:r>
              <a:rPr lang="bg-BG" sz="1100" b="1" dirty="0">
                <a:latin typeface="Arial" pitchFamily="34" charset="0"/>
                <a:cs typeface="Arial" pitchFamily="34" charset="0"/>
              </a:rPr>
              <a:t>А. МОДЕЛ/ </a:t>
            </a:r>
            <a:r>
              <a:rPr lang="en-GB" sz="1100" b="1" dirty="0">
                <a:latin typeface="Arial" pitchFamily="34" charset="0"/>
                <a:cs typeface="Arial" pitchFamily="34" charset="0"/>
              </a:rPr>
              <a:t>MODEL RIMINI :</a:t>
            </a:r>
            <a:endParaRPr lang="bg-BG" sz="1100" b="1" dirty="0">
              <a:latin typeface="Arial" pitchFamily="34" charset="0"/>
              <a:cs typeface="Arial" pitchFamily="34" charset="0"/>
            </a:endParaRPr>
          </a:p>
        </p:txBody>
      </p:sp>
      <p:sp>
        <p:nvSpPr>
          <p:cNvPr id="4" name="TextBox 3"/>
          <p:cNvSpPr txBox="1"/>
          <p:nvPr/>
        </p:nvSpPr>
        <p:spPr>
          <a:xfrm>
            <a:off x="6400800" y="8892480"/>
            <a:ext cx="360000" cy="182880"/>
          </a:xfrm>
          <a:prstGeom prst="rect">
            <a:avLst/>
          </a:prstGeom>
          <a:noFill/>
          <a:ln w="19050">
            <a:solidFill>
              <a:schemeClr val="tx1"/>
            </a:solidFill>
          </a:ln>
        </p:spPr>
        <p:txBody>
          <a:bodyPr wrap="square" rtlCol="0" anchor="ctr">
            <a:spAutoFit/>
          </a:bodyPr>
          <a:lstStyle/>
          <a:p>
            <a:pPr algn="ctr"/>
            <a:r>
              <a:rPr lang="en-US" sz="1000" b="1" dirty="0">
                <a:latin typeface="Arial" pitchFamily="34" charset="0"/>
                <a:cs typeface="Arial" pitchFamily="34" charset="0"/>
              </a:rPr>
              <a:t>2</a:t>
            </a:r>
            <a:endParaRPr lang="bg-BG" sz="1000" b="1" dirty="0">
              <a:latin typeface="Arial" pitchFamily="34" charset="0"/>
              <a:cs typeface="Arial" pitchFamily="34" charset="0"/>
            </a:endParaRPr>
          </a:p>
        </p:txBody>
      </p:sp>
      <p:sp>
        <p:nvSpPr>
          <p:cNvPr id="37" name="TextBox 36">
            <a:extLst>
              <a:ext uri="{FF2B5EF4-FFF2-40B4-BE49-F238E27FC236}">
                <a16:creationId xmlns:a16="http://schemas.microsoft.com/office/drawing/2014/main" id="{59399D1B-B0E8-1444-E40C-2EA63812B158}"/>
              </a:ext>
            </a:extLst>
          </p:cNvPr>
          <p:cNvSpPr txBox="1"/>
          <p:nvPr/>
        </p:nvSpPr>
        <p:spPr>
          <a:xfrm>
            <a:off x="189000" y="4255068"/>
            <a:ext cx="6480000" cy="261610"/>
          </a:xfrm>
          <a:prstGeom prst="rect">
            <a:avLst/>
          </a:prstGeom>
          <a:noFill/>
        </p:spPr>
        <p:txBody>
          <a:bodyPr wrap="square" rtlCol="0">
            <a:spAutoFit/>
          </a:bodyPr>
          <a:lstStyle/>
          <a:p>
            <a:pPr algn="ctr"/>
            <a:r>
              <a:rPr lang="en-GB" sz="1100" b="1" dirty="0">
                <a:latin typeface="Arial" pitchFamily="34" charset="0"/>
                <a:cs typeface="Arial" pitchFamily="34" charset="0"/>
              </a:rPr>
              <a:t>B</a:t>
            </a:r>
            <a:r>
              <a:rPr lang="bg-BG" sz="1100" b="1" dirty="0">
                <a:latin typeface="Arial" pitchFamily="34" charset="0"/>
                <a:cs typeface="Arial" pitchFamily="34" charset="0"/>
              </a:rPr>
              <a:t>. МОДЕЛ/ </a:t>
            </a:r>
            <a:r>
              <a:rPr lang="en-GB" sz="1100" b="1" dirty="0">
                <a:latin typeface="Arial" pitchFamily="34" charset="0"/>
                <a:cs typeface="Arial" pitchFamily="34" charset="0"/>
              </a:rPr>
              <a:t>MODEL NAPOLI :</a:t>
            </a:r>
            <a:endParaRPr lang="bg-BG" sz="1100" b="1" dirty="0">
              <a:latin typeface="Arial" pitchFamily="34" charset="0"/>
              <a:cs typeface="Arial" pitchFamily="34" charset="0"/>
            </a:endParaRPr>
          </a:p>
        </p:txBody>
      </p:sp>
      <p:sp>
        <p:nvSpPr>
          <p:cNvPr id="41" name="TextBox 40">
            <a:extLst>
              <a:ext uri="{FF2B5EF4-FFF2-40B4-BE49-F238E27FC236}">
                <a16:creationId xmlns:a16="http://schemas.microsoft.com/office/drawing/2014/main" id="{0FA41AF9-BC30-5567-076F-AA066631F5F2}"/>
              </a:ext>
            </a:extLst>
          </p:cNvPr>
          <p:cNvSpPr txBox="1"/>
          <p:nvPr/>
        </p:nvSpPr>
        <p:spPr>
          <a:xfrm>
            <a:off x="3933056" y="7452320"/>
            <a:ext cx="432048" cy="246221"/>
          </a:xfrm>
          <a:prstGeom prst="rect">
            <a:avLst/>
          </a:prstGeom>
          <a:noFill/>
        </p:spPr>
        <p:txBody>
          <a:bodyPr wrap="square" rtlCol="0">
            <a:spAutoFit/>
          </a:bodyPr>
          <a:lstStyle/>
          <a:p>
            <a:pPr algn="ctr"/>
            <a:r>
              <a:rPr lang="en-GB" sz="1000" b="1" dirty="0">
                <a:solidFill>
                  <a:schemeClr val="bg1"/>
                </a:solidFill>
                <a:latin typeface="Arial" panose="020B0604020202020204" pitchFamily="34" charset="0"/>
                <a:cs typeface="Arial" panose="020B0604020202020204" pitchFamily="34" charset="0"/>
              </a:rPr>
              <a:t>A-2</a:t>
            </a:r>
            <a:endParaRPr lang="bg-BG" sz="1000" b="1" dirty="0">
              <a:solidFill>
                <a:schemeClr val="bg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062D940-B553-D521-9EB2-EBA2471F3A94}"/>
              </a:ext>
            </a:extLst>
          </p:cNvPr>
          <p:cNvSpPr txBox="1"/>
          <p:nvPr/>
        </p:nvSpPr>
        <p:spPr>
          <a:xfrm>
            <a:off x="5661248" y="7452320"/>
            <a:ext cx="432048" cy="246221"/>
          </a:xfrm>
          <a:prstGeom prst="rect">
            <a:avLst/>
          </a:prstGeom>
          <a:noFill/>
        </p:spPr>
        <p:txBody>
          <a:bodyPr wrap="square" rtlCol="0">
            <a:spAutoFit/>
          </a:bodyPr>
          <a:lstStyle/>
          <a:p>
            <a:pPr algn="ctr"/>
            <a:r>
              <a:rPr lang="en-GB" sz="1000" b="1" dirty="0">
                <a:solidFill>
                  <a:schemeClr val="bg1"/>
                </a:solidFill>
                <a:latin typeface="Arial" panose="020B0604020202020204" pitchFamily="34" charset="0"/>
                <a:cs typeface="Arial" panose="020B0604020202020204" pitchFamily="34" charset="0"/>
              </a:rPr>
              <a:t>A-3</a:t>
            </a:r>
            <a:endParaRPr lang="bg-BG" sz="10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C79A571-F2DC-5250-C258-09F26228AE46}"/>
              </a:ext>
            </a:extLst>
          </p:cNvPr>
          <p:cNvPicPr>
            <a:picLocks noChangeAspect="1"/>
          </p:cNvPicPr>
          <p:nvPr/>
        </p:nvPicPr>
        <p:blipFill>
          <a:blip r:embed="rId2"/>
          <a:stretch>
            <a:fillRect/>
          </a:stretch>
        </p:blipFill>
        <p:spPr>
          <a:xfrm>
            <a:off x="908721" y="722382"/>
            <a:ext cx="4752527" cy="1149433"/>
          </a:xfrm>
          <a:prstGeom prst="rect">
            <a:avLst/>
          </a:prstGeom>
        </p:spPr>
      </p:pic>
      <p:pic>
        <p:nvPicPr>
          <p:cNvPr id="8" name="Picture 7">
            <a:extLst>
              <a:ext uri="{FF2B5EF4-FFF2-40B4-BE49-F238E27FC236}">
                <a16:creationId xmlns:a16="http://schemas.microsoft.com/office/drawing/2014/main" id="{282D8DF9-E240-B4D2-6F97-F2C8221AAB4F}"/>
              </a:ext>
            </a:extLst>
          </p:cNvPr>
          <p:cNvPicPr>
            <a:picLocks noChangeAspect="1"/>
          </p:cNvPicPr>
          <p:nvPr/>
        </p:nvPicPr>
        <p:blipFill>
          <a:blip r:embed="rId3"/>
          <a:stretch>
            <a:fillRect/>
          </a:stretch>
        </p:blipFill>
        <p:spPr>
          <a:xfrm>
            <a:off x="745958" y="1915151"/>
            <a:ext cx="5203321" cy="1149432"/>
          </a:xfrm>
          <a:prstGeom prst="rect">
            <a:avLst/>
          </a:prstGeom>
        </p:spPr>
      </p:pic>
      <p:pic>
        <p:nvPicPr>
          <p:cNvPr id="13" name="Picture 12">
            <a:extLst>
              <a:ext uri="{FF2B5EF4-FFF2-40B4-BE49-F238E27FC236}">
                <a16:creationId xmlns:a16="http://schemas.microsoft.com/office/drawing/2014/main" id="{95381C26-3C8A-59D1-B2C3-3E1CBA31619C}"/>
              </a:ext>
            </a:extLst>
          </p:cNvPr>
          <p:cNvPicPr>
            <a:picLocks noChangeAspect="1"/>
          </p:cNvPicPr>
          <p:nvPr/>
        </p:nvPicPr>
        <p:blipFill>
          <a:blip r:embed="rId4"/>
          <a:stretch>
            <a:fillRect/>
          </a:stretch>
        </p:blipFill>
        <p:spPr>
          <a:xfrm>
            <a:off x="745958" y="4885358"/>
            <a:ext cx="5389430" cy="1382142"/>
          </a:xfrm>
          <a:prstGeom prst="rect">
            <a:avLst/>
          </a:prstGeom>
        </p:spPr>
      </p:pic>
      <p:pic>
        <p:nvPicPr>
          <p:cNvPr id="15" name="Picture 14">
            <a:extLst>
              <a:ext uri="{FF2B5EF4-FFF2-40B4-BE49-F238E27FC236}">
                <a16:creationId xmlns:a16="http://schemas.microsoft.com/office/drawing/2014/main" id="{D4223869-407F-682A-E719-4830BA42B7D6}"/>
              </a:ext>
            </a:extLst>
          </p:cNvPr>
          <p:cNvPicPr>
            <a:picLocks noChangeAspect="1"/>
          </p:cNvPicPr>
          <p:nvPr/>
        </p:nvPicPr>
        <p:blipFill>
          <a:blip r:embed="rId5"/>
          <a:stretch>
            <a:fillRect/>
          </a:stretch>
        </p:blipFill>
        <p:spPr>
          <a:xfrm>
            <a:off x="2675313" y="6502367"/>
            <a:ext cx="1684488" cy="1452964"/>
          </a:xfrm>
          <a:prstGeom prst="rect">
            <a:avLst/>
          </a:prstGeom>
        </p:spPr>
      </p:pic>
      <p:pic>
        <p:nvPicPr>
          <p:cNvPr id="19" name="Picture 18">
            <a:extLst>
              <a:ext uri="{FF2B5EF4-FFF2-40B4-BE49-F238E27FC236}">
                <a16:creationId xmlns:a16="http://schemas.microsoft.com/office/drawing/2014/main" id="{43E98DFB-8AA9-5E70-C6ED-D16D0B5908D6}"/>
              </a:ext>
            </a:extLst>
          </p:cNvPr>
          <p:cNvPicPr>
            <a:picLocks noChangeAspect="1"/>
          </p:cNvPicPr>
          <p:nvPr/>
        </p:nvPicPr>
        <p:blipFill>
          <a:blip r:embed="rId6"/>
          <a:stretch>
            <a:fillRect/>
          </a:stretch>
        </p:blipFill>
        <p:spPr>
          <a:xfrm>
            <a:off x="895025" y="3041735"/>
            <a:ext cx="4905186" cy="984912"/>
          </a:xfrm>
          <a:prstGeom prst="rect">
            <a:avLst/>
          </a:prstGeom>
        </p:spPr>
      </p:pic>
      <p:sp>
        <p:nvSpPr>
          <p:cNvPr id="2" name="TextBox 1">
            <a:extLst>
              <a:ext uri="{FF2B5EF4-FFF2-40B4-BE49-F238E27FC236}">
                <a16:creationId xmlns:a16="http://schemas.microsoft.com/office/drawing/2014/main" id="{2D75C60E-B918-5964-0B66-17DF974B78EE}"/>
              </a:ext>
            </a:extLst>
          </p:cNvPr>
          <p:cNvSpPr txBox="1"/>
          <p:nvPr/>
        </p:nvSpPr>
        <p:spPr>
          <a:xfrm>
            <a:off x="713372" y="729699"/>
            <a:ext cx="241176" cy="369332"/>
          </a:xfrm>
          <a:prstGeom prst="rect">
            <a:avLst/>
          </a:prstGeom>
          <a:noFill/>
        </p:spPr>
        <p:txBody>
          <a:bodyPr wrap="square" rtlCol="0">
            <a:spAutoFit/>
          </a:bodyPr>
          <a:lstStyle/>
          <a:p>
            <a:r>
              <a:rPr lang="en-US" dirty="0"/>
              <a:t>1</a:t>
            </a:r>
          </a:p>
        </p:txBody>
      </p:sp>
      <p:sp>
        <p:nvSpPr>
          <p:cNvPr id="6" name="TextBox 5">
            <a:extLst>
              <a:ext uri="{FF2B5EF4-FFF2-40B4-BE49-F238E27FC236}">
                <a16:creationId xmlns:a16="http://schemas.microsoft.com/office/drawing/2014/main" id="{8931E226-0BAB-38A3-B241-A36AF4656F6F}"/>
              </a:ext>
            </a:extLst>
          </p:cNvPr>
          <p:cNvSpPr txBox="1"/>
          <p:nvPr/>
        </p:nvSpPr>
        <p:spPr>
          <a:xfrm>
            <a:off x="2357288" y="796820"/>
            <a:ext cx="241176" cy="369332"/>
          </a:xfrm>
          <a:prstGeom prst="rect">
            <a:avLst/>
          </a:prstGeom>
          <a:noFill/>
        </p:spPr>
        <p:txBody>
          <a:bodyPr wrap="square" rtlCol="0">
            <a:spAutoFit/>
          </a:bodyPr>
          <a:lstStyle/>
          <a:p>
            <a:r>
              <a:rPr lang="en-US" dirty="0"/>
              <a:t>2</a:t>
            </a:r>
          </a:p>
        </p:txBody>
      </p:sp>
      <p:sp>
        <p:nvSpPr>
          <p:cNvPr id="7" name="TextBox 6">
            <a:extLst>
              <a:ext uri="{FF2B5EF4-FFF2-40B4-BE49-F238E27FC236}">
                <a16:creationId xmlns:a16="http://schemas.microsoft.com/office/drawing/2014/main" id="{21416CEA-34C9-34CE-F15D-EE8327081E05}"/>
              </a:ext>
            </a:extLst>
          </p:cNvPr>
          <p:cNvSpPr txBox="1"/>
          <p:nvPr/>
        </p:nvSpPr>
        <p:spPr>
          <a:xfrm>
            <a:off x="3973264" y="816947"/>
            <a:ext cx="313184" cy="369332"/>
          </a:xfrm>
          <a:prstGeom prst="rect">
            <a:avLst/>
          </a:prstGeom>
          <a:noFill/>
        </p:spPr>
        <p:txBody>
          <a:bodyPr wrap="square" rtlCol="0">
            <a:spAutoFit/>
          </a:bodyPr>
          <a:lstStyle/>
          <a:p>
            <a:r>
              <a:rPr lang="en-US" dirty="0"/>
              <a:t>3</a:t>
            </a:r>
          </a:p>
        </p:txBody>
      </p:sp>
      <p:sp>
        <p:nvSpPr>
          <p:cNvPr id="9" name="TextBox 8">
            <a:extLst>
              <a:ext uri="{FF2B5EF4-FFF2-40B4-BE49-F238E27FC236}">
                <a16:creationId xmlns:a16="http://schemas.microsoft.com/office/drawing/2014/main" id="{CEBF5947-DD8B-1DC4-C06A-8254A0570C50}"/>
              </a:ext>
            </a:extLst>
          </p:cNvPr>
          <p:cNvSpPr txBox="1"/>
          <p:nvPr/>
        </p:nvSpPr>
        <p:spPr>
          <a:xfrm>
            <a:off x="486058" y="1937629"/>
            <a:ext cx="313184" cy="369332"/>
          </a:xfrm>
          <a:prstGeom prst="rect">
            <a:avLst/>
          </a:prstGeom>
          <a:noFill/>
        </p:spPr>
        <p:txBody>
          <a:bodyPr wrap="square" rtlCol="0">
            <a:spAutoFit/>
          </a:bodyPr>
          <a:lstStyle/>
          <a:p>
            <a:r>
              <a:rPr lang="en-US" dirty="0"/>
              <a:t>4</a:t>
            </a:r>
          </a:p>
        </p:txBody>
      </p:sp>
      <p:sp>
        <p:nvSpPr>
          <p:cNvPr id="10" name="TextBox 9">
            <a:extLst>
              <a:ext uri="{FF2B5EF4-FFF2-40B4-BE49-F238E27FC236}">
                <a16:creationId xmlns:a16="http://schemas.microsoft.com/office/drawing/2014/main" id="{FEDD8789-71B8-82B9-A470-AE95B752E2B8}"/>
              </a:ext>
            </a:extLst>
          </p:cNvPr>
          <p:cNvSpPr txBox="1"/>
          <p:nvPr/>
        </p:nvSpPr>
        <p:spPr>
          <a:xfrm>
            <a:off x="589365" y="3027770"/>
            <a:ext cx="313184" cy="369332"/>
          </a:xfrm>
          <a:prstGeom prst="rect">
            <a:avLst/>
          </a:prstGeom>
          <a:noFill/>
        </p:spPr>
        <p:txBody>
          <a:bodyPr wrap="square" rtlCol="0">
            <a:spAutoFit/>
          </a:bodyPr>
          <a:lstStyle/>
          <a:p>
            <a:r>
              <a:rPr lang="en-US" dirty="0"/>
              <a:t>5</a:t>
            </a:r>
          </a:p>
        </p:txBody>
      </p:sp>
      <p:sp>
        <p:nvSpPr>
          <p:cNvPr id="11" name="TextBox 10">
            <a:extLst>
              <a:ext uri="{FF2B5EF4-FFF2-40B4-BE49-F238E27FC236}">
                <a16:creationId xmlns:a16="http://schemas.microsoft.com/office/drawing/2014/main" id="{365A4499-CA80-8ED2-E9D3-C2073024AF4B}"/>
              </a:ext>
            </a:extLst>
          </p:cNvPr>
          <p:cNvSpPr txBox="1"/>
          <p:nvPr/>
        </p:nvSpPr>
        <p:spPr>
          <a:xfrm>
            <a:off x="468777" y="4975877"/>
            <a:ext cx="241176" cy="369332"/>
          </a:xfrm>
          <a:prstGeom prst="rect">
            <a:avLst/>
          </a:prstGeom>
          <a:noFill/>
        </p:spPr>
        <p:txBody>
          <a:bodyPr wrap="square" rtlCol="0">
            <a:spAutoFit/>
          </a:bodyPr>
          <a:lstStyle/>
          <a:p>
            <a:r>
              <a:rPr lang="en-US" dirty="0"/>
              <a:t>1</a:t>
            </a:r>
          </a:p>
        </p:txBody>
      </p:sp>
      <p:sp>
        <p:nvSpPr>
          <p:cNvPr id="12" name="TextBox 11">
            <a:extLst>
              <a:ext uri="{FF2B5EF4-FFF2-40B4-BE49-F238E27FC236}">
                <a16:creationId xmlns:a16="http://schemas.microsoft.com/office/drawing/2014/main" id="{594DC9D1-A651-D407-159F-81600DD46003}"/>
              </a:ext>
            </a:extLst>
          </p:cNvPr>
          <p:cNvSpPr txBox="1"/>
          <p:nvPr/>
        </p:nvSpPr>
        <p:spPr>
          <a:xfrm>
            <a:off x="2371997" y="4968565"/>
            <a:ext cx="241176" cy="369332"/>
          </a:xfrm>
          <a:prstGeom prst="rect">
            <a:avLst/>
          </a:prstGeom>
          <a:noFill/>
        </p:spPr>
        <p:txBody>
          <a:bodyPr wrap="square" rtlCol="0">
            <a:spAutoFit/>
          </a:bodyPr>
          <a:lstStyle/>
          <a:p>
            <a:r>
              <a:rPr lang="en-US" dirty="0"/>
              <a:t>2</a:t>
            </a:r>
          </a:p>
        </p:txBody>
      </p:sp>
      <p:sp>
        <p:nvSpPr>
          <p:cNvPr id="14" name="TextBox 13">
            <a:extLst>
              <a:ext uri="{FF2B5EF4-FFF2-40B4-BE49-F238E27FC236}">
                <a16:creationId xmlns:a16="http://schemas.microsoft.com/office/drawing/2014/main" id="{DA0BD70F-76F6-C4E7-3570-19246AFF50FB}"/>
              </a:ext>
            </a:extLst>
          </p:cNvPr>
          <p:cNvSpPr txBox="1"/>
          <p:nvPr/>
        </p:nvSpPr>
        <p:spPr>
          <a:xfrm>
            <a:off x="4244516" y="4926445"/>
            <a:ext cx="241176" cy="369332"/>
          </a:xfrm>
          <a:prstGeom prst="rect">
            <a:avLst/>
          </a:prstGeom>
          <a:noFill/>
        </p:spPr>
        <p:txBody>
          <a:bodyPr wrap="square" rtlCol="0">
            <a:spAutoFit/>
          </a:bodyPr>
          <a:lstStyle/>
          <a:p>
            <a:r>
              <a:rPr lang="en-US" dirty="0"/>
              <a:t>3</a:t>
            </a:r>
          </a:p>
        </p:txBody>
      </p:sp>
      <p:sp>
        <p:nvSpPr>
          <p:cNvPr id="16" name="TextBox 15">
            <a:extLst>
              <a:ext uri="{FF2B5EF4-FFF2-40B4-BE49-F238E27FC236}">
                <a16:creationId xmlns:a16="http://schemas.microsoft.com/office/drawing/2014/main" id="{9684DD2E-012C-4EC5-0F6F-4199E61BED07}"/>
              </a:ext>
            </a:extLst>
          </p:cNvPr>
          <p:cNvSpPr txBox="1"/>
          <p:nvPr/>
        </p:nvSpPr>
        <p:spPr>
          <a:xfrm>
            <a:off x="312185" y="6457666"/>
            <a:ext cx="313184" cy="369332"/>
          </a:xfrm>
          <a:prstGeom prst="rect">
            <a:avLst/>
          </a:prstGeom>
          <a:noFill/>
        </p:spPr>
        <p:txBody>
          <a:bodyPr wrap="square" rtlCol="0">
            <a:spAutoFit/>
          </a:bodyPr>
          <a:lstStyle/>
          <a:p>
            <a:r>
              <a:rPr lang="en-US" dirty="0"/>
              <a:t>4</a:t>
            </a:r>
          </a:p>
        </p:txBody>
      </p:sp>
      <p:sp>
        <p:nvSpPr>
          <p:cNvPr id="17" name="TextBox 16">
            <a:extLst>
              <a:ext uri="{FF2B5EF4-FFF2-40B4-BE49-F238E27FC236}">
                <a16:creationId xmlns:a16="http://schemas.microsoft.com/office/drawing/2014/main" id="{2F6125EC-3180-C108-5FB1-AF18E4DCF2A8}"/>
              </a:ext>
            </a:extLst>
          </p:cNvPr>
          <p:cNvSpPr txBox="1"/>
          <p:nvPr/>
        </p:nvSpPr>
        <p:spPr>
          <a:xfrm>
            <a:off x="2371997" y="6451514"/>
            <a:ext cx="241176" cy="369332"/>
          </a:xfrm>
          <a:prstGeom prst="rect">
            <a:avLst/>
          </a:prstGeom>
          <a:noFill/>
        </p:spPr>
        <p:txBody>
          <a:bodyPr wrap="square" rtlCol="0">
            <a:spAutoFit/>
          </a:bodyPr>
          <a:lstStyle/>
          <a:p>
            <a:r>
              <a:rPr lang="en-US" dirty="0"/>
              <a:t>5</a:t>
            </a:r>
          </a:p>
        </p:txBody>
      </p:sp>
      <p:pic>
        <p:nvPicPr>
          <p:cNvPr id="21" name="Picture 20">
            <a:extLst>
              <a:ext uri="{FF2B5EF4-FFF2-40B4-BE49-F238E27FC236}">
                <a16:creationId xmlns:a16="http://schemas.microsoft.com/office/drawing/2014/main" id="{9FAA8994-4D16-E749-7CD7-9D9F4F4B8878}"/>
              </a:ext>
            </a:extLst>
          </p:cNvPr>
          <p:cNvPicPr>
            <a:picLocks noChangeAspect="1"/>
          </p:cNvPicPr>
          <p:nvPr/>
        </p:nvPicPr>
        <p:blipFill>
          <a:blip r:embed="rId7"/>
          <a:stretch>
            <a:fillRect/>
          </a:stretch>
        </p:blipFill>
        <p:spPr>
          <a:xfrm>
            <a:off x="532485" y="6670226"/>
            <a:ext cx="1684488" cy="1332041"/>
          </a:xfrm>
          <a:prstGeom prst="rect">
            <a:avLst/>
          </a:prstGeom>
        </p:spPr>
      </p:pic>
    </p:spTree>
    <p:extLst>
      <p:ext uri="{BB962C8B-B14F-4D97-AF65-F5344CB8AC3E}">
        <p14:creationId xmlns:p14="http://schemas.microsoft.com/office/powerpoint/2010/main" val="248867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00800" y="8892480"/>
            <a:ext cx="360000" cy="1836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3</a:t>
            </a:r>
          </a:p>
        </p:txBody>
      </p:sp>
      <p:pic>
        <p:nvPicPr>
          <p:cNvPr id="43" name="Picture 42">
            <a:extLst>
              <a:ext uri="{FF2B5EF4-FFF2-40B4-BE49-F238E27FC236}">
                <a16:creationId xmlns:a16="http://schemas.microsoft.com/office/drawing/2014/main" id="{4F555BE7-FB57-1085-B551-C91C4AF499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6274" y="5426718"/>
            <a:ext cx="2662411" cy="2797372"/>
          </a:xfrm>
          <a:prstGeom prst="rect">
            <a:avLst/>
          </a:prstGeom>
        </p:spPr>
      </p:pic>
      <p:pic>
        <p:nvPicPr>
          <p:cNvPr id="34" name="Picture 33">
            <a:extLst>
              <a:ext uri="{FF2B5EF4-FFF2-40B4-BE49-F238E27FC236}">
                <a16:creationId xmlns:a16="http://schemas.microsoft.com/office/drawing/2014/main" id="{AC1169FA-6AF5-BF56-DE84-DF493A0AEABA}"/>
              </a:ext>
            </a:extLst>
          </p:cNvPr>
          <p:cNvPicPr>
            <a:picLocks noChangeAspect="1"/>
          </p:cNvPicPr>
          <p:nvPr/>
        </p:nvPicPr>
        <p:blipFill>
          <a:blip r:embed="rId3"/>
          <a:stretch>
            <a:fillRect/>
          </a:stretch>
        </p:blipFill>
        <p:spPr>
          <a:xfrm>
            <a:off x="194242" y="659759"/>
            <a:ext cx="3197701" cy="1162051"/>
          </a:xfrm>
          <a:prstGeom prst="rect">
            <a:avLst/>
          </a:prstGeom>
        </p:spPr>
      </p:pic>
      <p:sp>
        <p:nvSpPr>
          <p:cNvPr id="38" name="TextBox 37">
            <a:extLst>
              <a:ext uri="{FF2B5EF4-FFF2-40B4-BE49-F238E27FC236}">
                <a16:creationId xmlns:a16="http://schemas.microsoft.com/office/drawing/2014/main" id="{DA2E9140-78E0-EBDB-A84E-6CC8B57D45F8}"/>
              </a:ext>
            </a:extLst>
          </p:cNvPr>
          <p:cNvSpPr txBox="1"/>
          <p:nvPr/>
        </p:nvSpPr>
        <p:spPr>
          <a:xfrm>
            <a:off x="177739" y="119605"/>
            <a:ext cx="6480000" cy="430887"/>
          </a:xfrm>
          <a:prstGeom prst="rect">
            <a:avLst/>
          </a:prstGeom>
          <a:noFill/>
        </p:spPr>
        <p:txBody>
          <a:bodyPr wrap="square" rtlCol="0">
            <a:spAutoFit/>
          </a:bodyPr>
          <a:lstStyle/>
          <a:p>
            <a:pPr algn="ctr"/>
            <a:r>
              <a:rPr lang="en-GB" sz="1100" b="1" dirty="0">
                <a:latin typeface="Arial" pitchFamily="34" charset="0"/>
                <a:cs typeface="Arial" pitchFamily="34" charset="0"/>
              </a:rPr>
              <a:t>C</a:t>
            </a:r>
            <a:r>
              <a:rPr lang="bg-BG" sz="1100" b="1" dirty="0">
                <a:latin typeface="Arial" pitchFamily="34" charset="0"/>
                <a:cs typeface="Arial" pitchFamily="34" charset="0"/>
              </a:rPr>
              <a:t>. СЛЕДВАЩИТЕ СТЪПКИ СА ЕДНАКВИ И ЗА ДВАТА МОДЕЛА/ </a:t>
            </a:r>
            <a:r>
              <a:rPr lang="en-GB" sz="1100" b="1" dirty="0">
                <a:latin typeface="Arial" pitchFamily="34" charset="0"/>
                <a:cs typeface="Arial" pitchFamily="34" charset="0"/>
              </a:rPr>
              <a:t>THE FOLLOWING ASSEMBLY STEPS ARE THE SAME FOR BOTH OF THE MODELS</a:t>
            </a:r>
            <a:r>
              <a:rPr lang="bg-BG" sz="1100" b="1" dirty="0">
                <a:latin typeface="Arial" pitchFamily="34" charset="0"/>
                <a:cs typeface="Arial" pitchFamily="34" charset="0"/>
              </a:rPr>
              <a:t>:</a:t>
            </a:r>
          </a:p>
        </p:txBody>
      </p:sp>
      <p:pic>
        <p:nvPicPr>
          <p:cNvPr id="41" name="Picture 40">
            <a:extLst>
              <a:ext uri="{FF2B5EF4-FFF2-40B4-BE49-F238E27FC236}">
                <a16:creationId xmlns:a16="http://schemas.microsoft.com/office/drawing/2014/main" id="{B7F8812D-9592-4261-4882-3F4E3EF74A7F}"/>
              </a:ext>
            </a:extLst>
          </p:cNvPr>
          <p:cNvPicPr>
            <a:picLocks noChangeAspect="1"/>
          </p:cNvPicPr>
          <p:nvPr/>
        </p:nvPicPr>
        <p:blipFill>
          <a:blip r:embed="rId4"/>
          <a:stretch>
            <a:fillRect/>
          </a:stretch>
        </p:blipFill>
        <p:spPr>
          <a:xfrm>
            <a:off x="332656" y="7013438"/>
            <a:ext cx="2016224" cy="1550162"/>
          </a:xfrm>
          <a:prstGeom prst="rect">
            <a:avLst/>
          </a:prstGeom>
        </p:spPr>
      </p:pic>
      <p:pic>
        <p:nvPicPr>
          <p:cNvPr id="44" name="Picture 43">
            <a:extLst>
              <a:ext uri="{FF2B5EF4-FFF2-40B4-BE49-F238E27FC236}">
                <a16:creationId xmlns:a16="http://schemas.microsoft.com/office/drawing/2014/main" id="{CF499003-94A3-01D5-E9FD-3BE937825BFE}"/>
              </a:ext>
            </a:extLst>
          </p:cNvPr>
          <p:cNvPicPr>
            <a:picLocks noChangeAspect="1"/>
          </p:cNvPicPr>
          <p:nvPr/>
        </p:nvPicPr>
        <p:blipFill>
          <a:blip r:embed="rId5"/>
          <a:stretch>
            <a:fillRect/>
          </a:stretch>
        </p:blipFill>
        <p:spPr>
          <a:xfrm>
            <a:off x="3571326" y="572223"/>
            <a:ext cx="1499505" cy="1249587"/>
          </a:xfrm>
          <a:prstGeom prst="rect">
            <a:avLst/>
          </a:prstGeom>
        </p:spPr>
      </p:pic>
      <p:pic>
        <p:nvPicPr>
          <p:cNvPr id="46" name="Picture 45">
            <a:extLst>
              <a:ext uri="{FF2B5EF4-FFF2-40B4-BE49-F238E27FC236}">
                <a16:creationId xmlns:a16="http://schemas.microsoft.com/office/drawing/2014/main" id="{83D952F1-8C81-C370-3C16-25C518AD6113}"/>
              </a:ext>
            </a:extLst>
          </p:cNvPr>
          <p:cNvPicPr>
            <a:picLocks noChangeAspect="1"/>
          </p:cNvPicPr>
          <p:nvPr/>
        </p:nvPicPr>
        <p:blipFill>
          <a:blip r:embed="rId6"/>
          <a:stretch>
            <a:fillRect/>
          </a:stretch>
        </p:blipFill>
        <p:spPr>
          <a:xfrm>
            <a:off x="5205752" y="680765"/>
            <a:ext cx="1473850" cy="1141045"/>
          </a:xfrm>
          <a:prstGeom prst="rect">
            <a:avLst/>
          </a:prstGeom>
        </p:spPr>
      </p:pic>
      <p:pic>
        <p:nvPicPr>
          <p:cNvPr id="48" name="Picture 47">
            <a:extLst>
              <a:ext uri="{FF2B5EF4-FFF2-40B4-BE49-F238E27FC236}">
                <a16:creationId xmlns:a16="http://schemas.microsoft.com/office/drawing/2014/main" id="{C2679419-DA33-033B-D152-FE73CBAEA973}"/>
              </a:ext>
            </a:extLst>
          </p:cNvPr>
          <p:cNvPicPr>
            <a:picLocks noChangeAspect="1"/>
          </p:cNvPicPr>
          <p:nvPr/>
        </p:nvPicPr>
        <p:blipFill>
          <a:blip r:embed="rId7"/>
          <a:stretch>
            <a:fillRect/>
          </a:stretch>
        </p:blipFill>
        <p:spPr>
          <a:xfrm>
            <a:off x="277468" y="2296651"/>
            <a:ext cx="1494065" cy="1162051"/>
          </a:xfrm>
          <a:prstGeom prst="rect">
            <a:avLst/>
          </a:prstGeom>
        </p:spPr>
      </p:pic>
      <p:pic>
        <p:nvPicPr>
          <p:cNvPr id="50" name="Picture 49">
            <a:extLst>
              <a:ext uri="{FF2B5EF4-FFF2-40B4-BE49-F238E27FC236}">
                <a16:creationId xmlns:a16="http://schemas.microsoft.com/office/drawing/2014/main" id="{34CA43FA-DC03-6805-5C30-EBE3CF2DB844}"/>
              </a:ext>
            </a:extLst>
          </p:cNvPr>
          <p:cNvPicPr>
            <a:picLocks noChangeAspect="1"/>
          </p:cNvPicPr>
          <p:nvPr/>
        </p:nvPicPr>
        <p:blipFill>
          <a:blip r:embed="rId8"/>
          <a:stretch>
            <a:fillRect/>
          </a:stretch>
        </p:blipFill>
        <p:spPr>
          <a:xfrm>
            <a:off x="1964399" y="2300278"/>
            <a:ext cx="1440558" cy="1162050"/>
          </a:xfrm>
          <a:prstGeom prst="rect">
            <a:avLst/>
          </a:prstGeom>
        </p:spPr>
      </p:pic>
      <p:pic>
        <p:nvPicPr>
          <p:cNvPr id="52" name="Picture 51">
            <a:extLst>
              <a:ext uri="{FF2B5EF4-FFF2-40B4-BE49-F238E27FC236}">
                <a16:creationId xmlns:a16="http://schemas.microsoft.com/office/drawing/2014/main" id="{F4A6B794-D2D6-A446-DC57-DCE01E0189A5}"/>
              </a:ext>
            </a:extLst>
          </p:cNvPr>
          <p:cNvPicPr>
            <a:picLocks noChangeAspect="1"/>
          </p:cNvPicPr>
          <p:nvPr/>
        </p:nvPicPr>
        <p:blipFill>
          <a:blip r:embed="rId9"/>
          <a:stretch>
            <a:fillRect/>
          </a:stretch>
        </p:blipFill>
        <p:spPr>
          <a:xfrm>
            <a:off x="3729524" y="2296651"/>
            <a:ext cx="1356945" cy="1085556"/>
          </a:xfrm>
          <a:prstGeom prst="rect">
            <a:avLst/>
          </a:prstGeom>
        </p:spPr>
      </p:pic>
      <p:pic>
        <p:nvPicPr>
          <p:cNvPr id="55" name="Picture 54">
            <a:extLst>
              <a:ext uri="{FF2B5EF4-FFF2-40B4-BE49-F238E27FC236}">
                <a16:creationId xmlns:a16="http://schemas.microsoft.com/office/drawing/2014/main" id="{44DA0FBB-7101-3218-B28C-8CB329D59158}"/>
              </a:ext>
            </a:extLst>
          </p:cNvPr>
          <p:cNvPicPr>
            <a:picLocks noChangeAspect="1"/>
          </p:cNvPicPr>
          <p:nvPr/>
        </p:nvPicPr>
        <p:blipFill>
          <a:blip r:embed="rId10"/>
          <a:stretch>
            <a:fillRect/>
          </a:stretch>
        </p:blipFill>
        <p:spPr>
          <a:xfrm>
            <a:off x="332655" y="3829182"/>
            <a:ext cx="6325083" cy="1376855"/>
          </a:xfrm>
          <a:prstGeom prst="rect">
            <a:avLst/>
          </a:prstGeom>
        </p:spPr>
      </p:pic>
      <p:pic>
        <p:nvPicPr>
          <p:cNvPr id="57" name="Picture 56">
            <a:extLst>
              <a:ext uri="{FF2B5EF4-FFF2-40B4-BE49-F238E27FC236}">
                <a16:creationId xmlns:a16="http://schemas.microsoft.com/office/drawing/2014/main" id="{0F92EA25-4953-3C4C-28F8-1261A55AC58F}"/>
              </a:ext>
            </a:extLst>
          </p:cNvPr>
          <p:cNvPicPr>
            <a:picLocks noChangeAspect="1"/>
          </p:cNvPicPr>
          <p:nvPr/>
        </p:nvPicPr>
        <p:blipFill>
          <a:blip r:embed="rId11"/>
          <a:stretch>
            <a:fillRect/>
          </a:stretch>
        </p:blipFill>
        <p:spPr>
          <a:xfrm>
            <a:off x="5261508" y="2260300"/>
            <a:ext cx="1467177" cy="1199579"/>
          </a:xfrm>
          <a:prstGeom prst="rect">
            <a:avLst/>
          </a:prstGeom>
        </p:spPr>
      </p:pic>
      <p:pic>
        <p:nvPicPr>
          <p:cNvPr id="59" name="Picture 58">
            <a:extLst>
              <a:ext uri="{FF2B5EF4-FFF2-40B4-BE49-F238E27FC236}">
                <a16:creationId xmlns:a16="http://schemas.microsoft.com/office/drawing/2014/main" id="{DDA1C52F-4500-E503-79DF-C1EB926A2F93}"/>
              </a:ext>
            </a:extLst>
          </p:cNvPr>
          <p:cNvPicPr>
            <a:picLocks noChangeAspect="1"/>
          </p:cNvPicPr>
          <p:nvPr/>
        </p:nvPicPr>
        <p:blipFill>
          <a:blip r:embed="rId12"/>
          <a:stretch>
            <a:fillRect/>
          </a:stretch>
        </p:blipFill>
        <p:spPr>
          <a:xfrm>
            <a:off x="2048265" y="5396377"/>
            <a:ext cx="1606294" cy="1311468"/>
          </a:xfrm>
          <a:prstGeom prst="rect">
            <a:avLst/>
          </a:prstGeom>
        </p:spPr>
      </p:pic>
      <p:sp>
        <p:nvSpPr>
          <p:cNvPr id="2" name="TextBox 1">
            <a:extLst>
              <a:ext uri="{FF2B5EF4-FFF2-40B4-BE49-F238E27FC236}">
                <a16:creationId xmlns:a16="http://schemas.microsoft.com/office/drawing/2014/main" id="{F5D63E88-5A28-2C96-E1C3-E60FD30968F3}"/>
              </a:ext>
            </a:extLst>
          </p:cNvPr>
          <p:cNvSpPr txBox="1"/>
          <p:nvPr/>
        </p:nvSpPr>
        <p:spPr>
          <a:xfrm>
            <a:off x="59321" y="355821"/>
            <a:ext cx="599526" cy="369332"/>
          </a:xfrm>
          <a:prstGeom prst="rect">
            <a:avLst/>
          </a:prstGeom>
          <a:noFill/>
        </p:spPr>
        <p:txBody>
          <a:bodyPr wrap="square" rtlCol="0">
            <a:spAutoFit/>
          </a:bodyPr>
          <a:lstStyle/>
          <a:p>
            <a:r>
              <a:rPr lang="en-US" dirty="0"/>
              <a:t>C-5</a:t>
            </a:r>
          </a:p>
        </p:txBody>
      </p:sp>
      <p:sp>
        <p:nvSpPr>
          <p:cNvPr id="3" name="TextBox 2">
            <a:extLst>
              <a:ext uri="{FF2B5EF4-FFF2-40B4-BE49-F238E27FC236}">
                <a16:creationId xmlns:a16="http://schemas.microsoft.com/office/drawing/2014/main" id="{6AD5FE5F-16E0-2B63-3FA8-ED0C202E3740}"/>
              </a:ext>
            </a:extLst>
          </p:cNvPr>
          <p:cNvSpPr txBox="1"/>
          <p:nvPr/>
        </p:nvSpPr>
        <p:spPr>
          <a:xfrm rot="10800000" flipV="1">
            <a:off x="1611031" y="420460"/>
            <a:ext cx="504055" cy="369332"/>
          </a:xfrm>
          <a:prstGeom prst="rect">
            <a:avLst/>
          </a:prstGeom>
          <a:noFill/>
        </p:spPr>
        <p:txBody>
          <a:bodyPr wrap="square" rtlCol="0">
            <a:spAutoFit/>
          </a:bodyPr>
          <a:lstStyle/>
          <a:p>
            <a:r>
              <a:rPr lang="en-US" dirty="0"/>
              <a:t>C-6</a:t>
            </a:r>
          </a:p>
        </p:txBody>
      </p:sp>
      <p:sp>
        <p:nvSpPr>
          <p:cNvPr id="4" name="TextBox 3">
            <a:extLst>
              <a:ext uri="{FF2B5EF4-FFF2-40B4-BE49-F238E27FC236}">
                <a16:creationId xmlns:a16="http://schemas.microsoft.com/office/drawing/2014/main" id="{28CC6D41-72DF-D0EF-C628-1DDD5149423C}"/>
              </a:ext>
            </a:extLst>
          </p:cNvPr>
          <p:cNvSpPr txBox="1"/>
          <p:nvPr/>
        </p:nvSpPr>
        <p:spPr>
          <a:xfrm>
            <a:off x="3342726" y="420460"/>
            <a:ext cx="457200" cy="369332"/>
          </a:xfrm>
          <a:prstGeom prst="rect">
            <a:avLst/>
          </a:prstGeom>
          <a:noFill/>
        </p:spPr>
        <p:txBody>
          <a:bodyPr wrap="square" rtlCol="0">
            <a:spAutoFit/>
          </a:bodyPr>
          <a:lstStyle/>
          <a:p>
            <a:r>
              <a:rPr lang="en-US" dirty="0"/>
              <a:t>D1</a:t>
            </a:r>
          </a:p>
        </p:txBody>
      </p:sp>
      <p:sp>
        <p:nvSpPr>
          <p:cNvPr id="5" name="TextBox 4">
            <a:extLst>
              <a:ext uri="{FF2B5EF4-FFF2-40B4-BE49-F238E27FC236}">
                <a16:creationId xmlns:a16="http://schemas.microsoft.com/office/drawing/2014/main" id="{6F63B191-DAA9-7CF3-E8D6-875FD729EA0B}"/>
              </a:ext>
            </a:extLst>
          </p:cNvPr>
          <p:cNvSpPr txBox="1"/>
          <p:nvPr/>
        </p:nvSpPr>
        <p:spPr>
          <a:xfrm>
            <a:off x="5766496" y="365812"/>
            <a:ext cx="457200" cy="369332"/>
          </a:xfrm>
          <a:prstGeom prst="rect">
            <a:avLst/>
          </a:prstGeom>
          <a:noFill/>
        </p:spPr>
        <p:txBody>
          <a:bodyPr wrap="square" rtlCol="0">
            <a:spAutoFit/>
          </a:bodyPr>
          <a:lstStyle/>
          <a:p>
            <a:r>
              <a:rPr lang="en-US" dirty="0"/>
              <a:t>D2</a:t>
            </a:r>
          </a:p>
        </p:txBody>
      </p:sp>
      <p:sp>
        <p:nvSpPr>
          <p:cNvPr id="6" name="TextBox 5">
            <a:extLst>
              <a:ext uri="{FF2B5EF4-FFF2-40B4-BE49-F238E27FC236}">
                <a16:creationId xmlns:a16="http://schemas.microsoft.com/office/drawing/2014/main" id="{6CA28E99-5BBA-08B8-7F5F-41ED3B3D748E}"/>
              </a:ext>
            </a:extLst>
          </p:cNvPr>
          <p:cNvSpPr txBox="1"/>
          <p:nvPr/>
        </p:nvSpPr>
        <p:spPr>
          <a:xfrm>
            <a:off x="277468" y="2005171"/>
            <a:ext cx="457200" cy="369332"/>
          </a:xfrm>
          <a:prstGeom prst="rect">
            <a:avLst/>
          </a:prstGeom>
          <a:noFill/>
        </p:spPr>
        <p:txBody>
          <a:bodyPr wrap="square" rtlCol="0">
            <a:spAutoFit/>
          </a:bodyPr>
          <a:lstStyle/>
          <a:p>
            <a:r>
              <a:rPr lang="en-US" dirty="0"/>
              <a:t>A1</a:t>
            </a:r>
          </a:p>
        </p:txBody>
      </p:sp>
      <p:sp>
        <p:nvSpPr>
          <p:cNvPr id="7" name="TextBox 6">
            <a:extLst>
              <a:ext uri="{FF2B5EF4-FFF2-40B4-BE49-F238E27FC236}">
                <a16:creationId xmlns:a16="http://schemas.microsoft.com/office/drawing/2014/main" id="{E1C10D39-944A-D555-C86F-20BCB9931223}"/>
              </a:ext>
            </a:extLst>
          </p:cNvPr>
          <p:cNvSpPr txBox="1"/>
          <p:nvPr/>
        </p:nvSpPr>
        <p:spPr>
          <a:xfrm>
            <a:off x="2003496" y="1962816"/>
            <a:ext cx="457200" cy="369332"/>
          </a:xfrm>
          <a:prstGeom prst="rect">
            <a:avLst/>
          </a:prstGeom>
          <a:noFill/>
        </p:spPr>
        <p:txBody>
          <a:bodyPr wrap="square" rtlCol="0">
            <a:spAutoFit/>
          </a:bodyPr>
          <a:lstStyle/>
          <a:p>
            <a:r>
              <a:rPr lang="en-US" dirty="0"/>
              <a:t>A2</a:t>
            </a:r>
          </a:p>
        </p:txBody>
      </p:sp>
      <p:sp>
        <p:nvSpPr>
          <p:cNvPr id="8" name="TextBox 7">
            <a:extLst>
              <a:ext uri="{FF2B5EF4-FFF2-40B4-BE49-F238E27FC236}">
                <a16:creationId xmlns:a16="http://schemas.microsoft.com/office/drawing/2014/main" id="{B44704D1-51A2-F54D-54A6-D4903E69E3FF}"/>
              </a:ext>
            </a:extLst>
          </p:cNvPr>
          <p:cNvSpPr txBox="1"/>
          <p:nvPr/>
        </p:nvSpPr>
        <p:spPr>
          <a:xfrm>
            <a:off x="3509542" y="2005171"/>
            <a:ext cx="457200" cy="369332"/>
          </a:xfrm>
          <a:prstGeom prst="rect">
            <a:avLst/>
          </a:prstGeom>
          <a:noFill/>
        </p:spPr>
        <p:txBody>
          <a:bodyPr wrap="square" rtlCol="0">
            <a:spAutoFit/>
          </a:bodyPr>
          <a:lstStyle/>
          <a:p>
            <a:r>
              <a:rPr lang="en-US" dirty="0"/>
              <a:t>A3</a:t>
            </a:r>
          </a:p>
        </p:txBody>
      </p:sp>
      <p:sp>
        <p:nvSpPr>
          <p:cNvPr id="9" name="TextBox 8">
            <a:extLst>
              <a:ext uri="{FF2B5EF4-FFF2-40B4-BE49-F238E27FC236}">
                <a16:creationId xmlns:a16="http://schemas.microsoft.com/office/drawing/2014/main" id="{BA596556-2C9F-6962-B05C-756B90ED5F1F}"/>
              </a:ext>
            </a:extLst>
          </p:cNvPr>
          <p:cNvSpPr txBox="1"/>
          <p:nvPr/>
        </p:nvSpPr>
        <p:spPr>
          <a:xfrm>
            <a:off x="5182436" y="2022763"/>
            <a:ext cx="457200" cy="369332"/>
          </a:xfrm>
          <a:prstGeom prst="rect">
            <a:avLst/>
          </a:prstGeom>
          <a:noFill/>
        </p:spPr>
        <p:txBody>
          <a:bodyPr wrap="square" rtlCol="0">
            <a:spAutoFit/>
          </a:bodyPr>
          <a:lstStyle/>
          <a:p>
            <a:r>
              <a:rPr lang="en-US" dirty="0"/>
              <a:t>B1</a:t>
            </a:r>
          </a:p>
        </p:txBody>
      </p:sp>
      <p:sp>
        <p:nvSpPr>
          <p:cNvPr id="10" name="TextBox 9">
            <a:extLst>
              <a:ext uri="{FF2B5EF4-FFF2-40B4-BE49-F238E27FC236}">
                <a16:creationId xmlns:a16="http://schemas.microsoft.com/office/drawing/2014/main" id="{88C20AE6-53D5-FDB6-0FB3-680EFC721410}"/>
              </a:ext>
            </a:extLst>
          </p:cNvPr>
          <p:cNvSpPr txBox="1"/>
          <p:nvPr/>
        </p:nvSpPr>
        <p:spPr>
          <a:xfrm>
            <a:off x="1698587" y="5283680"/>
            <a:ext cx="433157" cy="369332"/>
          </a:xfrm>
          <a:prstGeom prst="rect">
            <a:avLst/>
          </a:prstGeom>
          <a:noFill/>
        </p:spPr>
        <p:txBody>
          <a:bodyPr wrap="square" rtlCol="0">
            <a:spAutoFit/>
          </a:bodyPr>
          <a:lstStyle/>
          <a:p>
            <a:r>
              <a:rPr lang="en-US" dirty="0"/>
              <a:t>B2</a:t>
            </a:r>
          </a:p>
        </p:txBody>
      </p:sp>
      <p:sp>
        <p:nvSpPr>
          <p:cNvPr id="11" name="TextBox 10">
            <a:extLst>
              <a:ext uri="{FF2B5EF4-FFF2-40B4-BE49-F238E27FC236}">
                <a16:creationId xmlns:a16="http://schemas.microsoft.com/office/drawing/2014/main" id="{3227079D-1D0D-474A-D06A-8A9A53AADAC9}"/>
              </a:ext>
            </a:extLst>
          </p:cNvPr>
          <p:cNvSpPr txBox="1"/>
          <p:nvPr/>
        </p:nvSpPr>
        <p:spPr>
          <a:xfrm>
            <a:off x="130484" y="3605955"/>
            <a:ext cx="457200" cy="369332"/>
          </a:xfrm>
          <a:prstGeom prst="rect">
            <a:avLst/>
          </a:prstGeom>
          <a:noFill/>
        </p:spPr>
        <p:txBody>
          <a:bodyPr wrap="square" rtlCol="0">
            <a:spAutoFit/>
          </a:bodyPr>
          <a:lstStyle/>
          <a:p>
            <a:r>
              <a:rPr lang="en-US" dirty="0"/>
              <a:t>C1</a:t>
            </a:r>
          </a:p>
        </p:txBody>
      </p:sp>
      <p:sp>
        <p:nvSpPr>
          <p:cNvPr id="13" name="TextBox 12">
            <a:extLst>
              <a:ext uri="{FF2B5EF4-FFF2-40B4-BE49-F238E27FC236}">
                <a16:creationId xmlns:a16="http://schemas.microsoft.com/office/drawing/2014/main" id="{D4FEFC1A-20C0-9319-DC18-1361105E2193}"/>
              </a:ext>
            </a:extLst>
          </p:cNvPr>
          <p:cNvSpPr txBox="1"/>
          <p:nvPr/>
        </p:nvSpPr>
        <p:spPr>
          <a:xfrm>
            <a:off x="2048265" y="3588168"/>
            <a:ext cx="457200" cy="369332"/>
          </a:xfrm>
          <a:prstGeom prst="rect">
            <a:avLst/>
          </a:prstGeom>
          <a:noFill/>
        </p:spPr>
        <p:txBody>
          <a:bodyPr wrap="square" rtlCol="0">
            <a:spAutoFit/>
          </a:bodyPr>
          <a:lstStyle/>
          <a:p>
            <a:r>
              <a:rPr lang="en-US" dirty="0"/>
              <a:t>C2</a:t>
            </a:r>
          </a:p>
        </p:txBody>
      </p:sp>
      <p:sp>
        <p:nvSpPr>
          <p:cNvPr id="14" name="TextBox 13">
            <a:extLst>
              <a:ext uri="{FF2B5EF4-FFF2-40B4-BE49-F238E27FC236}">
                <a16:creationId xmlns:a16="http://schemas.microsoft.com/office/drawing/2014/main" id="{CECA2ACD-E4A8-28C2-8DA8-46F262B18805}"/>
              </a:ext>
            </a:extLst>
          </p:cNvPr>
          <p:cNvSpPr txBox="1"/>
          <p:nvPr/>
        </p:nvSpPr>
        <p:spPr>
          <a:xfrm>
            <a:off x="3537251" y="3564395"/>
            <a:ext cx="457200" cy="369332"/>
          </a:xfrm>
          <a:prstGeom prst="rect">
            <a:avLst/>
          </a:prstGeom>
          <a:noFill/>
        </p:spPr>
        <p:txBody>
          <a:bodyPr wrap="square" rtlCol="0">
            <a:spAutoFit/>
          </a:bodyPr>
          <a:lstStyle/>
          <a:p>
            <a:r>
              <a:rPr lang="en-US" dirty="0"/>
              <a:t>C3</a:t>
            </a:r>
          </a:p>
        </p:txBody>
      </p:sp>
      <p:sp>
        <p:nvSpPr>
          <p:cNvPr id="15" name="TextBox 14">
            <a:extLst>
              <a:ext uri="{FF2B5EF4-FFF2-40B4-BE49-F238E27FC236}">
                <a16:creationId xmlns:a16="http://schemas.microsoft.com/office/drawing/2014/main" id="{EF8DF12D-1ABD-152E-2F14-F0CCFFA9738E}"/>
              </a:ext>
            </a:extLst>
          </p:cNvPr>
          <p:cNvSpPr txBox="1"/>
          <p:nvPr/>
        </p:nvSpPr>
        <p:spPr>
          <a:xfrm>
            <a:off x="5061394" y="3537322"/>
            <a:ext cx="457200" cy="369332"/>
          </a:xfrm>
          <a:prstGeom prst="rect">
            <a:avLst/>
          </a:prstGeom>
          <a:noFill/>
        </p:spPr>
        <p:txBody>
          <a:bodyPr wrap="square" rtlCol="0">
            <a:spAutoFit/>
          </a:bodyPr>
          <a:lstStyle/>
          <a:p>
            <a:r>
              <a:rPr lang="en-US" dirty="0"/>
              <a:t>C4</a:t>
            </a:r>
          </a:p>
        </p:txBody>
      </p:sp>
      <p:pic>
        <p:nvPicPr>
          <p:cNvPr id="17" name="Picture 16">
            <a:extLst>
              <a:ext uri="{FF2B5EF4-FFF2-40B4-BE49-F238E27FC236}">
                <a16:creationId xmlns:a16="http://schemas.microsoft.com/office/drawing/2014/main" id="{98949FB0-BC93-18F0-65E9-5AAD020C2E7D}"/>
              </a:ext>
            </a:extLst>
          </p:cNvPr>
          <p:cNvPicPr>
            <a:picLocks noChangeAspect="1"/>
          </p:cNvPicPr>
          <p:nvPr/>
        </p:nvPicPr>
        <p:blipFill>
          <a:blip r:embed="rId13"/>
          <a:stretch>
            <a:fillRect/>
          </a:stretch>
        </p:blipFill>
        <p:spPr>
          <a:xfrm>
            <a:off x="349100" y="5506603"/>
            <a:ext cx="1404172" cy="1149275"/>
          </a:xfrm>
          <a:prstGeom prst="rect">
            <a:avLst/>
          </a:prstGeom>
        </p:spPr>
      </p:pic>
      <p:sp>
        <p:nvSpPr>
          <p:cNvPr id="18" name="TextBox 17">
            <a:extLst>
              <a:ext uri="{FF2B5EF4-FFF2-40B4-BE49-F238E27FC236}">
                <a16:creationId xmlns:a16="http://schemas.microsoft.com/office/drawing/2014/main" id="{142046E7-C867-B496-68D8-84596EFED636}"/>
              </a:ext>
            </a:extLst>
          </p:cNvPr>
          <p:cNvSpPr txBox="1"/>
          <p:nvPr/>
        </p:nvSpPr>
        <p:spPr>
          <a:xfrm>
            <a:off x="222078" y="5242847"/>
            <a:ext cx="512590" cy="369332"/>
          </a:xfrm>
          <a:prstGeom prst="rect">
            <a:avLst/>
          </a:prstGeom>
          <a:noFill/>
        </p:spPr>
        <p:txBody>
          <a:bodyPr wrap="square" rtlCol="0">
            <a:spAutoFit/>
          </a:bodyPr>
          <a:lstStyle/>
          <a:p>
            <a:r>
              <a:rPr lang="en-US" dirty="0"/>
              <a:t>D3</a:t>
            </a:r>
          </a:p>
        </p:txBody>
      </p:sp>
    </p:spTree>
    <p:extLst>
      <p:ext uri="{BB962C8B-B14F-4D97-AF65-F5344CB8AC3E}">
        <p14:creationId xmlns:p14="http://schemas.microsoft.com/office/powerpoint/2010/main" val="373288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7B9D0C-5C51-F89C-7183-E42470D2C4A8}"/>
              </a:ext>
            </a:extLst>
          </p:cNvPr>
          <p:cNvSpPr txBox="1"/>
          <p:nvPr/>
        </p:nvSpPr>
        <p:spPr>
          <a:xfrm>
            <a:off x="189000" y="1706697"/>
            <a:ext cx="6480000" cy="180000"/>
          </a:xfrm>
          <a:prstGeom prst="roundRect">
            <a:avLst/>
          </a:prstGeom>
          <a:solidFill>
            <a:schemeClr val="tx1">
              <a:lumMod val="65000"/>
              <a:lumOff val="35000"/>
            </a:schemeClr>
          </a:solidFill>
        </p:spPr>
        <p:txBody>
          <a:bodyPr wrap="square" rtlCol="0" anchor="ctr">
            <a:spAutoFit/>
          </a:bodyPr>
          <a:lstStyle/>
          <a:p>
            <a:pPr algn="just"/>
            <a:r>
              <a:rPr lang="bg-BG" sz="1000" b="1" dirty="0">
                <a:solidFill>
                  <a:schemeClr val="bg1"/>
                </a:solidFill>
                <a:latin typeface="Arial" pitchFamily="34" charset="0"/>
                <a:cs typeface="Arial" pitchFamily="34" charset="0"/>
              </a:rPr>
              <a:t>СПЕЦИФИКАЦИИ</a:t>
            </a:r>
          </a:p>
        </p:txBody>
      </p:sp>
      <p:sp>
        <p:nvSpPr>
          <p:cNvPr id="8" name="TextBox 7">
            <a:extLst>
              <a:ext uri="{FF2B5EF4-FFF2-40B4-BE49-F238E27FC236}">
                <a16:creationId xmlns:a16="http://schemas.microsoft.com/office/drawing/2014/main" id="{4D71CF4D-5A78-54C5-5E09-8D1AFF65E4BE}"/>
              </a:ext>
            </a:extLst>
          </p:cNvPr>
          <p:cNvSpPr txBox="1"/>
          <p:nvPr/>
        </p:nvSpPr>
        <p:spPr>
          <a:xfrm>
            <a:off x="189000" y="4932040"/>
            <a:ext cx="6480000" cy="180000"/>
          </a:xfrm>
          <a:prstGeom prst="roundRect">
            <a:avLst/>
          </a:prstGeom>
          <a:solidFill>
            <a:schemeClr val="tx1">
              <a:lumMod val="65000"/>
              <a:lumOff val="35000"/>
            </a:schemeClr>
          </a:solidFill>
        </p:spPr>
        <p:txBody>
          <a:bodyPr wrap="square" rtlCol="0" anchor="ctr">
            <a:spAutoFit/>
          </a:bodyPr>
          <a:lstStyle/>
          <a:p>
            <a:pPr algn="just"/>
            <a:r>
              <a:rPr lang="bg-BG" sz="1000" b="1" dirty="0">
                <a:solidFill>
                  <a:schemeClr val="bg1"/>
                </a:solidFill>
                <a:latin typeface="Arial" pitchFamily="34" charset="0"/>
                <a:cs typeface="Arial" pitchFamily="34" charset="0"/>
              </a:rPr>
              <a:t>СЕ МАРКИРОВКА И ЕО СЪОТВЕТСТВИЕ</a:t>
            </a:r>
          </a:p>
        </p:txBody>
      </p:sp>
      <p:sp>
        <p:nvSpPr>
          <p:cNvPr id="10" name="TextBox 9">
            <a:extLst>
              <a:ext uri="{FF2B5EF4-FFF2-40B4-BE49-F238E27FC236}">
                <a16:creationId xmlns:a16="http://schemas.microsoft.com/office/drawing/2014/main" id="{A6B9AD46-66CE-C053-CB85-6E7F63942C49}"/>
              </a:ext>
            </a:extLst>
          </p:cNvPr>
          <p:cNvSpPr txBox="1"/>
          <p:nvPr/>
        </p:nvSpPr>
        <p:spPr>
          <a:xfrm>
            <a:off x="189000" y="66967"/>
            <a:ext cx="6480000" cy="216000"/>
          </a:xfrm>
          <a:prstGeom prst="roundRect">
            <a:avLst/>
          </a:prstGeom>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1200" b="1" dirty="0">
                <a:latin typeface="Arial" pitchFamily="34" charset="0"/>
                <a:cs typeface="Arial" pitchFamily="34" charset="0"/>
              </a:rPr>
              <a:t>BG</a:t>
            </a:r>
            <a:endParaRPr lang="bg-BG" sz="1200" b="1" dirty="0">
              <a:latin typeface="Arial" pitchFamily="34" charset="0"/>
              <a:cs typeface="Arial" pitchFamily="34" charset="0"/>
            </a:endParaRPr>
          </a:p>
        </p:txBody>
      </p:sp>
      <p:pic>
        <p:nvPicPr>
          <p:cNvPr id="12" name="Picture 11">
            <a:extLst>
              <a:ext uri="{FF2B5EF4-FFF2-40B4-BE49-F238E27FC236}">
                <a16:creationId xmlns:a16="http://schemas.microsoft.com/office/drawing/2014/main" id="{B94CCF55-88B6-620D-C9DF-87780F4D79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467" y="3563888"/>
            <a:ext cx="6197067" cy="1303138"/>
          </a:xfrm>
          <a:prstGeom prst="rect">
            <a:avLst/>
          </a:prstGeom>
        </p:spPr>
      </p:pic>
      <p:sp>
        <p:nvSpPr>
          <p:cNvPr id="13" name="TextBox 12">
            <a:extLst>
              <a:ext uri="{FF2B5EF4-FFF2-40B4-BE49-F238E27FC236}">
                <a16:creationId xmlns:a16="http://schemas.microsoft.com/office/drawing/2014/main" id="{201AF389-F8AC-37F0-C149-C1564ADDB7BA}"/>
              </a:ext>
            </a:extLst>
          </p:cNvPr>
          <p:cNvSpPr txBox="1"/>
          <p:nvPr/>
        </p:nvSpPr>
        <p:spPr>
          <a:xfrm>
            <a:off x="189000" y="5148064"/>
            <a:ext cx="6480000" cy="1015663"/>
          </a:xfrm>
          <a:prstGeom prst="rect">
            <a:avLst/>
          </a:prstGeom>
          <a:noFill/>
        </p:spPr>
        <p:txBody>
          <a:bodyPr wrap="square" rtlCol="0">
            <a:spAutoFit/>
          </a:bodyP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buClr>
                <a:srgbClr val="333333"/>
              </a:buClr>
            </a:pPr>
            <a:r>
              <a:rPr lang="bg-BG" sz="1000" b="1" dirty="0">
                <a:latin typeface="Arial" panose="020B0604020202020204" pitchFamily="34" charset="0"/>
                <a:ea typeface="Calibri" panose="020F0502020204030204" pitchFamily="34" charset="0"/>
                <a:cs typeface="Arial" panose="020B0604020202020204" pitchFamily="34" charset="0"/>
              </a:rPr>
              <a:t>Акумулаторният мотор</a:t>
            </a:r>
            <a:r>
              <a:rPr lang="en-GB" sz="1000" b="1" dirty="0">
                <a:latin typeface="Arial" panose="020B0604020202020204" pitchFamily="34" charset="0"/>
                <a:ea typeface="Calibri" panose="020F0502020204030204" pitchFamily="34" charset="0"/>
                <a:cs typeface="Arial" panose="020B0604020202020204" pitchFamily="34" charset="0"/>
              </a:rPr>
              <a:t> </a:t>
            </a:r>
            <a:r>
              <a:rPr lang="en-US" sz="1000" b="1" dirty="0">
                <a:solidFill>
                  <a:srgbClr val="000000"/>
                </a:solidFill>
                <a:latin typeface="Arial" panose="020B0604020202020204" pitchFamily="34" charset="0"/>
                <a:ea typeface="Calibri" panose="020F0502020204030204" pitchFamily="34" charset="0"/>
                <a:cs typeface="Arial" panose="020B0604020202020204" pitchFamily="34" charset="0"/>
              </a:rPr>
              <a:t>V6RR </a:t>
            </a:r>
            <a:r>
              <a:rPr lang="bg-BG" sz="1000" b="1" dirty="0">
                <a:solidFill>
                  <a:srgbClr val="000000"/>
                </a:solidFill>
                <a:latin typeface="Arial" panose="020B0604020202020204" pitchFamily="34" charset="0"/>
                <a:ea typeface="Calibri" panose="020F0502020204030204" pitchFamily="34" charset="0"/>
                <a:cs typeface="Arial" panose="020B0604020202020204" pitchFamily="34" charset="0"/>
              </a:rPr>
              <a:t>и </a:t>
            </a:r>
            <a:r>
              <a:rPr lang="en-US" sz="1000" b="1" dirty="0">
                <a:solidFill>
                  <a:srgbClr val="000000"/>
                </a:solidFill>
                <a:latin typeface="Arial" panose="020B0604020202020204" pitchFamily="34" charset="0"/>
                <a:ea typeface="Calibri" panose="020F0502020204030204" pitchFamily="34" charset="0"/>
                <a:cs typeface="Arial" panose="020B0604020202020204" pitchFamily="34" charset="0"/>
              </a:rPr>
              <a:t>V7RR</a:t>
            </a:r>
            <a:r>
              <a:rPr lang="en-GB"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bg-BG" sz="1000" b="1" dirty="0">
                <a:solidFill>
                  <a:srgbClr val="000000"/>
                </a:solidFill>
                <a:latin typeface="Arial" panose="020B0604020202020204" pitchFamily="34" charset="0"/>
                <a:ea typeface="Calibri" panose="020F0502020204030204" pitchFamily="34" charset="0"/>
                <a:cs typeface="Arial" panose="020B0604020202020204" pitchFamily="34" charset="0"/>
              </a:rPr>
              <a:t>модели </a:t>
            </a:r>
            <a:r>
              <a:rPr lang="en-GB" sz="1000" b="1" dirty="0">
                <a:solidFill>
                  <a:srgbClr val="000000"/>
                </a:solidFill>
                <a:latin typeface="Arial" panose="020B0604020202020204" pitchFamily="34" charset="0"/>
                <a:ea typeface="Calibri" panose="020F0502020204030204" pitchFamily="34" charset="0"/>
                <a:cs typeface="Arial" panose="020B0604020202020204" pitchFamily="34" charset="0"/>
              </a:rPr>
              <a:t>RIMINI </a:t>
            </a:r>
            <a:r>
              <a:rPr lang="bg-BG" sz="1000" b="1" dirty="0">
                <a:solidFill>
                  <a:srgbClr val="000000"/>
                </a:solidFill>
                <a:latin typeface="Arial" panose="020B0604020202020204" pitchFamily="34" charset="0"/>
                <a:ea typeface="Calibri" panose="020F0502020204030204" pitchFamily="34" charset="0"/>
                <a:cs typeface="Arial" panose="020B0604020202020204" pitchFamily="34" charset="0"/>
              </a:rPr>
              <a:t>и</a:t>
            </a:r>
            <a:r>
              <a:rPr lang="en-GB" sz="1000" b="1" dirty="0">
                <a:solidFill>
                  <a:srgbClr val="000000"/>
                </a:solidFill>
                <a:latin typeface="Arial" panose="020B0604020202020204" pitchFamily="34" charset="0"/>
                <a:ea typeface="Calibri" panose="020F0502020204030204" pitchFamily="34" charset="0"/>
                <a:cs typeface="Arial" panose="020B0604020202020204" pitchFamily="34" charset="0"/>
              </a:rPr>
              <a:t> NAPOLI </a:t>
            </a:r>
            <a:r>
              <a:rPr lang="en-GB"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bg-BG" sz="1000" dirty="0">
                <a:effectLst/>
                <a:latin typeface="Arial" panose="020B0604020202020204" pitchFamily="34" charset="0"/>
                <a:ea typeface="Calibri" panose="020F0502020204030204" pitchFamily="34" charset="0"/>
                <a:cs typeface="Arial" panose="020B0604020202020204" pitchFamily="34" charset="0"/>
              </a:rPr>
              <a:t>е проектиран и произведен в съответствие с изискванията на европейската Директива 2009/48/ЕО относно безопасността на играчките, транспонирана на национално ниво с Наредба за съществените изисквания и оценяване на съответствието на играчките.</a:t>
            </a:r>
            <a:r>
              <a:rPr lang="bg-BG" sz="1000" dirty="0">
                <a:latin typeface="Arial" panose="020B0604020202020204" pitchFamily="34" charset="0"/>
                <a:ea typeface="Calibri" panose="020F0502020204030204" pitchFamily="34" charset="0"/>
                <a:cs typeface="Arial" panose="020B0604020202020204" pitchFamily="34" charset="0"/>
              </a:rPr>
              <a:t> </a:t>
            </a:r>
            <a:endParaRPr lang="bg-BG" sz="1000" dirty="0">
              <a:effectLst/>
              <a:latin typeface="Arial" panose="020B0604020202020204" pitchFamily="34" charset="0"/>
              <a:ea typeface="Calibri" panose="020F0502020204030204" pitchFamily="34" charset="0"/>
              <a:cs typeface="Arial" panose="020B0604020202020204" pitchFamily="34" charset="0"/>
            </a:endParaRPr>
          </a:p>
          <a:p>
            <a:pPr lvl="0" algn="just">
              <a:buClr>
                <a:srgbClr val="333333"/>
              </a:buClr>
            </a:pPr>
            <a:r>
              <a:rPr lang="bg-BG" sz="1000" dirty="0">
                <a:effectLst/>
                <a:latin typeface="Arial" panose="020B0604020202020204" pitchFamily="34" charset="0"/>
                <a:ea typeface="Calibri" panose="020F0502020204030204" pitchFamily="34" charset="0"/>
                <a:cs typeface="Arial" panose="020B0604020202020204" pitchFamily="34" charset="0"/>
              </a:rPr>
              <a:t>Продуктът</a:t>
            </a:r>
            <a:r>
              <a:rPr lang="en-GB" sz="1000" dirty="0">
                <a:latin typeface="Arial" panose="020B0604020202020204" pitchFamily="34" charset="0"/>
                <a:ea typeface="Calibri" panose="020F0502020204030204" pitchFamily="34" charset="0"/>
                <a:cs typeface="Arial" panose="020B0604020202020204" pitchFamily="34" charset="0"/>
              </a:rPr>
              <a:t> </a:t>
            </a:r>
            <a:r>
              <a:rPr lang="bg-BG" sz="1000" dirty="0">
                <a:effectLst/>
                <a:latin typeface="Arial" panose="020B0604020202020204" pitchFamily="34" charset="0"/>
                <a:ea typeface="Calibri" panose="020F0502020204030204" pitchFamily="34" charset="0"/>
                <a:cs typeface="Arial" panose="020B0604020202020204" pitchFamily="34" charset="0"/>
              </a:rPr>
              <a:t>отговаря на общите и специфичните изисквания на следните хармонизирани стандарти:</a:t>
            </a:r>
            <a:r>
              <a:rPr lang="en-GB" sz="1000" dirty="0">
                <a:effectLst/>
                <a:latin typeface="Arial" panose="020B0604020202020204" pitchFamily="34" charset="0"/>
                <a:ea typeface="Calibri" panose="020F0502020204030204" pitchFamily="34" charset="0"/>
                <a:cs typeface="Arial" panose="020B0604020202020204" pitchFamily="34" charset="0"/>
              </a:rPr>
              <a:t> </a:t>
            </a:r>
          </a:p>
          <a:p>
            <a:pPr lvl="0" algn="just">
              <a:buClr>
                <a:srgbClr val="333333"/>
              </a:buClr>
              <a:buFont typeface="Arial" panose="020B0604020202020204" pitchFamily="34" charset="0"/>
              <a:buChar char="•"/>
            </a:pPr>
            <a:r>
              <a:rPr lang="bg-BG" sz="1000" dirty="0">
                <a:effectLst/>
                <a:latin typeface="Arial" panose="020B0604020202020204" pitchFamily="34" charset="0"/>
                <a:ea typeface="Calibri" panose="020F0502020204030204" pitchFamily="34" charset="0"/>
                <a:cs typeface="Arial" panose="020B0604020202020204" pitchFamily="34" charset="0"/>
              </a:rPr>
              <a:t>Е</a:t>
            </a:r>
            <a:r>
              <a:rPr lang="en-GB" sz="1000" dirty="0">
                <a:effectLst/>
                <a:latin typeface="Arial" panose="020B0604020202020204" pitchFamily="34" charset="0"/>
                <a:ea typeface="Calibri" panose="020F0502020204030204" pitchFamily="34" charset="0"/>
                <a:cs typeface="Arial" panose="020B0604020202020204" pitchFamily="34" charset="0"/>
              </a:rPr>
              <a:t>N 71-1:2014+A1:2018; EN 71-2:2020; EN 71-3:2019+A1:2021; EN IEC 62115:2020+A11:2020.</a:t>
            </a:r>
          </a:p>
        </p:txBody>
      </p:sp>
      <p:sp>
        <p:nvSpPr>
          <p:cNvPr id="14" name="TextBox 13">
            <a:extLst>
              <a:ext uri="{FF2B5EF4-FFF2-40B4-BE49-F238E27FC236}">
                <a16:creationId xmlns:a16="http://schemas.microsoft.com/office/drawing/2014/main" id="{06CA5FC9-E894-DF73-AB3D-387F09CACD0D}"/>
              </a:ext>
            </a:extLst>
          </p:cNvPr>
          <p:cNvSpPr txBox="1"/>
          <p:nvPr/>
        </p:nvSpPr>
        <p:spPr>
          <a:xfrm>
            <a:off x="189000" y="6156176"/>
            <a:ext cx="6480000" cy="180000"/>
          </a:xfrm>
          <a:prstGeom prst="roundRect">
            <a:avLst/>
          </a:prstGeom>
          <a:solidFill>
            <a:schemeClr val="tx1">
              <a:lumMod val="65000"/>
              <a:lumOff val="35000"/>
            </a:schemeClr>
          </a:solidFill>
        </p:spPr>
        <p:txBody>
          <a:bodyPr wrap="square" rtlCol="0" anchor="ctr">
            <a:spAutoFit/>
          </a:bodyPr>
          <a:lstStyle/>
          <a:p>
            <a:pPr algn="just"/>
            <a:r>
              <a:rPr lang="bg-BG" sz="1000" b="1" dirty="0">
                <a:solidFill>
                  <a:schemeClr val="bg1"/>
                </a:solidFill>
                <a:latin typeface="Arial" pitchFamily="34" charset="0"/>
                <a:cs typeface="Arial" pitchFamily="34" charset="0"/>
              </a:rPr>
              <a:t>ПРЕДВИДЕНА УПОТРЕБА</a:t>
            </a:r>
          </a:p>
        </p:txBody>
      </p:sp>
      <p:sp>
        <p:nvSpPr>
          <p:cNvPr id="15" name="TextBox 13">
            <a:extLst>
              <a:ext uri="{FF2B5EF4-FFF2-40B4-BE49-F238E27FC236}">
                <a16:creationId xmlns:a16="http://schemas.microsoft.com/office/drawing/2014/main" id="{CFB252BE-27DA-93B6-FAF4-25472BE17841}"/>
              </a:ext>
            </a:extLst>
          </p:cNvPr>
          <p:cNvSpPr txBox="1"/>
          <p:nvPr/>
        </p:nvSpPr>
        <p:spPr>
          <a:xfrm>
            <a:off x="189000" y="6372200"/>
            <a:ext cx="6480000" cy="861774"/>
          </a:xfrm>
          <a:prstGeom prst="rect">
            <a:avLst/>
          </a:prstGeom>
          <a:noFill/>
        </p:spPr>
        <p:txBody>
          <a:bodyPr wrap="square" rtlCol="0">
            <a:spAutoFit/>
          </a:bodyPr>
          <a:lstStyle/>
          <a:p>
            <a:pPr algn="just"/>
            <a:r>
              <a:rPr lang="bg-BG"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Акумулаторният мотор </a:t>
            </a:r>
            <a:r>
              <a:rPr lang="en-US" sz="1000" b="1" dirty="0">
                <a:solidFill>
                  <a:srgbClr val="000000"/>
                </a:solidFill>
                <a:latin typeface="Arial" panose="020B0604020202020204" pitchFamily="34" charset="0"/>
                <a:ea typeface="Calibri" panose="020F0502020204030204" pitchFamily="34" charset="0"/>
                <a:cs typeface="Arial" panose="020B0604020202020204" pitchFamily="34" charset="0"/>
              </a:rPr>
              <a:t>V6RR </a:t>
            </a:r>
            <a:r>
              <a:rPr lang="bg-BG" sz="1000" b="1" dirty="0">
                <a:solidFill>
                  <a:srgbClr val="000000"/>
                </a:solidFill>
                <a:latin typeface="Arial" panose="020B0604020202020204" pitchFamily="34" charset="0"/>
                <a:ea typeface="Calibri" panose="020F0502020204030204" pitchFamily="34" charset="0"/>
                <a:cs typeface="Arial" panose="020B0604020202020204" pitchFamily="34" charset="0"/>
              </a:rPr>
              <a:t>и </a:t>
            </a:r>
            <a:r>
              <a:rPr lang="en-US" sz="1000" b="1" dirty="0">
                <a:solidFill>
                  <a:srgbClr val="000000"/>
                </a:solidFill>
                <a:latin typeface="Arial" panose="020B0604020202020204" pitchFamily="34" charset="0"/>
                <a:ea typeface="Calibri" panose="020F0502020204030204" pitchFamily="34" charset="0"/>
                <a:cs typeface="Arial" panose="020B0604020202020204" pitchFamily="34" charset="0"/>
              </a:rPr>
              <a:t>V7RR</a:t>
            </a:r>
            <a:r>
              <a:rPr lang="en-GB"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bg-BG" sz="1000" b="1" dirty="0">
                <a:solidFill>
                  <a:srgbClr val="000000"/>
                </a:solidFill>
                <a:latin typeface="Arial" panose="020B0604020202020204" pitchFamily="34" charset="0"/>
                <a:ea typeface="Calibri" panose="020F0502020204030204" pitchFamily="34" charset="0"/>
                <a:cs typeface="Arial" panose="020B0604020202020204" pitchFamily="34" charset="0"/>
              </a:rPr>
              <a:t>модели </a:t>
            </a:r>
            <a:r>
              <a:rPr lang="en-GB" sz="1000" b="1" dirty="0">
                <a:solidFill>
                  <a:srgbClr val="000000"/>
                </a:solidFill>
                <a:latin typeface="Arial" panose="020B0604020202020204" pitchFamily="34" charset="0"/>
                <a:ea typeface="Calibri" panose="020F0502020204030204" pitchFamily="34" charset="0"/>
                <a:cs typeface="Arial" panose="020B0604020202020204" pitchFamily="34" charset="0"/>
              </a:rPr>
              <a:t>RIMINI </a:t>
            </a:r>
            <a:r>
              <a:rPr lang="bg-BG" sz="1000" b="1" dirty="0">
                <a:solidFill>
                  <a:srgbClr val="000000"/>
                </a:solidFill>
                <a:latin typeface="Arial" panose="020B0604020202020204" pitchFamily="34" charset="0"/>
                <a:ea typeface="Calibri" panose="020F0502020204030204" pitchFamily="34" charset="0"/>
                <a:cs typeface="Arial" panose="020B0604020202020204" pitchFamily="34" charset="0"/>
              </a:rPr>
              <a:t>и</a:t>
            </a:r>
            <a:r>
              <a:rPr lang="en-GB" sz="1000" b="1" dirty="0">
                <a:solidFill>
                  <a:srgbClr val="000000"/>
                </a:solidFill>
                <a:latin typeface="Arial" panose="020B0604020202020204" pitchFamily="34" charset="0"/>
                <a:ea typeface="Calibri" panose="020F0502020204030204" pitchFamily="34" charset="0"/>
                <a:cs typeface="Arial" panose="020B0604020202020204" pitchFamily="34" charset="0"/>
              </a:rPr>
              <a:t> NAPOLI </a:t>
            </a:r>
            <a:r>
              <a:rPr lang="en-GB"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bg-BG"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е предназначен за деца на възраст над</a:t>
            </a:r>
            <a:r>
              <a:rPr lang="en-GB"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bg-BG"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36 месеца с тегло до </a:t>
            </a:r>
            <a:r>
              <a:rPr lang="bg-BG" sz="1000" b="1" dirty="0">
                <a:solidFill>
                  <a:srgbClr val="000000"/>
                </a:solidFill>
                <a:latin typeface="Arial" panose="020B0604020202020204" pitchFamily="34" charset="0"/>
                <a:ea typeface="Calibri" panose="020F0502020204030204" pitchFamily="34" charset="0"/>
                <a:cs typeface="Arial" panose="020B0604020202020204" pitchFamily="34" charset="0"/>
              </a:rPr>
              <a:t>30</a:t>
            </a:r>
            <a:r>
              <a:rPr lang="bg-BG"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кг.</a:t>
            </a:r>
            <a:r>
              <a:rPr lang="en-GB"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bg-BG"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Продуктът е проектиран за забавление </a:t>
            </a:r>
            <a:r>
              <a:rPr lang="bg-BG" sz="1000" dirty="0">
                <a:effectLst/>
                <a:latin typeface="Arial" panose="020B0604020202020204" pitchFamily="34" charset="0"/>
                <a:ea typeface="Calibri" panose="020F0502020204030204" pitchFamily="34" charset="0"/>
                <a:cs typeface="Arial" panose="020B0604020202020204" pitchFamily="34" charset="0"/>
              </a:rPr>
              <a:t>и употреба </a:t>
            </a:r>
            <a:r>
              <a:rPr lang="bg-BG" sz="1000" dirty="0">
                <a:latin typeface="Arial" pitchFamily="34" charset="0"/>
                <a:ea typeface="Calibri" panose="020F0502020204030204" pitchFamily="34" charset="0"/>
                <a:cs typeface="Arial" pitchFamily="34" charset="0"/>
              </a:rPr>
              <a:t>на</a:t>
            </a:r>
            <a:r>
              <a:rPr lang="bg-BG" sz="1000" dirty="0">
                <a:latin typeface="Arial" pitchFamily="34" charset="0"/>
                <a:cs typeface="Arial" pitchFamily="34" charset="0"/>
              </a:rPr>
              <a:t> равни настилки и обезопасени места (в домашни условия, парк или площадка за игра)</a:t>
            </a:r>
            <a:r>
              <a:rPr lang="bg-BG" sz="1000" dirty="0">
                <a:effectLst/>
                <a:latin typeface="Arial" panose="020B0604020202020204" pitchFamily="34" charset="0"/>
                <a:ea typeface="Calibri" panose="020F0502020204030204" pitchFamily="34" charset="0"/>
                <a:cs typeface="Arial" panose="020B0604020202020204" pitchFamily="34" charset="0"/>
              </a:rPr>
              <a:t>. </a:t>
            </a:r>
            <a:r>
              <a:rPr lang="bg-BG"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Предназначен е за ползване само от едно дете. Детето, което ще използва мотора, трябва да може да стои стабилно на краката си и да се придвижва самостоятелно. </a:t>
            </a:r>
          </a:p>
        </p:txBody>
      </p:sp>
      <p:graphicFrame>
        <p:nvGraphicFramePr>
          <p:cNvPr id="17" name="Table 16">
            <a:extLst>
              <a:ext uri="{FF2B5EF4-FFF2-40B4-BE49-F238E27FC236}">
                <a16:creationId xmlns:a16="http://schemas.microsoft.com/office/drawing/2014/main" id="{0DF98FC1-0277-B889-58A4-36D6BEB56941}"/>
              </a:ext>
            </a:extLst>
          </p:cNvPr>
          <p:cNvGraphicFramePr>
            <a:graphicFrameLocks noGrp="1"/>
          </p:cNvGraphicFramePr>
          <p:nvPr/>
        </p:nvGraphicFramePr>
        <p:xfrm>
          <a:off x="189000" y="369992"/>
          <a:ext cx="6480000" cy="1249680"/>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276625">
                <a:tc>
                  <a:txBody>
                    <a:bodyPr/>
                    <a:lstStyle/>
                    <a:p>
                      <a:pPr algn="ctr"/>
                      <a:r>
                        <a:rPr lang="bg-BG" sz="1400" dirty="0">
                          <a:solidFill>
                            <a:schemeClr val="bg1">
                              <a:lumMod val="95000"/>
                            </a:schemeClr>
                          </a:solidFill>
                          <a:latin typeface="Arial" pitchFamily="34" charset="0"/>
                          <a:cs typeface="Arial" pitchFamily="34" charset="0"/>
                        </a:rPr>
                        <a:t>ВНИМАНИЕ!</a:t>
                      </a:r>
                    </a:p>
                  </a:txBody>
                  <a:tcPr anchor="ctr"/>
                </a:tc>
                <a:extLst>
                  <a:ext uri="{0D108BD9-81ED-4DB2-BD59-A6C34878D82A}">
                    <a16:rowId xmlns:a16="http://schemas.microsoft.com/office/drawing/2014/main" val="10000"/>
                  </a:ext>
                </a:extLst>
              </a:tr>
              <a:tr h="942574">
                <a:tc>
                  <a:txBody>
                    <a:bodyPr/>
                    <a:lstStyle/>
                    <a:p>
                      <a:pPr marL="0" indent="0" algn="ctr">
                        <a:buFont typeface="Arial" panose="020B0604020202020204" pitchFamily="34" charset="0"/>
                        <a:buChar char="•"/>
                      </a:pPr>
                      <a:r>
                        <a:rPr lang="bg-BG" sz="1400" b="1" baseline="0" dirty="0">
                          <a:latin typeface="Arial" pitchFamily="34" charset="0"/>
                          <a:cs typeface="Arial" pitchFamily="34" charset="0"/>
                        </a:rPr>
                        <a:t> НЕ ИЗПОЛЗВАЙТЕ В КАЛНИ ТЕРЕНИ!!!!!</a:t>
                      </a:r>
                    </a:p>
                    <a:p>
                      <a:pPr marL="0" indent="0" algn="ctr">
                        <a:buFont typeface="Arial" panose="020B0604020202020204" pitchFamily="34" charset="0"/>
                        <a:buChar char="•"/>
                      </a:pPr>
                      <a:r>
                        <a:rPr lang="bg-BG" sz="1050" b="1" baseline="0" dirty="0">
                          <a:latin typeface="Arial" pitchFamily="34" charset="0"/>
                          <a:cs typeface="Arial" pitchFamily="34" charset="0"/>
                        </a:rPr>
                        <a:t> ИЗИСКВА СЕ СГЛОБЯВАНЕ ОТ СПЕЦИАЛИСТ. </a:t>
                      </a:r>
                      <a:r>
                        <a:rPr lang="bg-BG" sz="1050" baseline="0" dirty="0">
                          <a:latin typeface="Arial" pitchFamily="34" charset="0"/>
                          <a:cs typeface="Arial" pitchFamily="34" charset="0"/>
                        </a:rPr>
                        <a:t>Продуктът съдържа малки части, които трябва да бъдат сглобени само от възрастен. Дръжте децата настрани по време на сглобяването.</a:t>
                      </a:r>
                    </a:p>
                    <a:p>
                      <a:pPr marL="0" indent="0" algn="ctr">
                        <a:buFont typeface="Arial" panose="020B0604020202020204" pitchFamily="34" charset="0"/>
                        <a:buChar char="•"/>
                      </a:pPr>
                      <a:r>
                        <a:rPr lang="bg-BG" sz="1050" baseline="0" dirty="0">
                          <a:latin typeface="Arial" pitchFamily="34" charset="0"/>
                          <a:cs typeface="Arial" pitchFamily="34" charset="0"/>
                        </a:rPr>
                        <a:t> Преди сглобяването винаги сваляйте предпазните материали и изхвърлете всички опаковки. </a:t>
                      </a:r>
                    </a:p>
                    <a:p>
                      <a:pPr marL="0" marR="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lang="bg-BG" sz="1050" b="1" dirty="0">
                          <a:latin typeface="Arial" pitchFamily="34" charset="0"/>
                          <a:cs typeface="Arial" pitchFamily="34" charset="0"/>
                        </a:rPr>
                        <a:t>ОПАСНОСТ</a:t>
                      </a:r>
                      <a:r>
                        <a:rPr lang="bg-BG" sz="1050" b="1" baseline="0" dirty="0">
                          <a:latin typeface="Arial" pitchFamily="34" charset="0"/>
                          <a:cs typeface="Arial" pitchFamily="34" charset="0"/>
                        </a:rPr>
                        <a:t> ОТ ЗАДАВЯНЕ – </a:t>
                      </a:r>
                      <a:r>
                        <a:rPr lang="bg-BG" sz="1050" baseline="0" dirty="0">
                          <a:latin typeface="Arial" pitchFamily="34" charset="0"/>
                          <a:cs typeface="Arial" pitchFamily="34" charset="0"/>
                        </a:rPr>
                        <a:t>Малки части. Не е подходящо за деца под 3</a:t>
                      </a:r>
                      <a:r>
                        <a:rPr lang="en-US" sz="1050" baseline="0" dirty="0">
                          <a:latin typeface="Arial" pitchFamily="34" charset="0"/>
                          <a:cs typeface="Arial" pitchFamily="34" charset="0"/>
                        </a:rPr>
                        <a:t>6</a:t>
                      </a:r>
                      <a:r>
                        <a:rPr lang="bg-BG" sz="1050" baseline="0" dirty="0">
                          <a:latin typeface="Arial" pitchFamily="34" charset="0"/>
                          <a:cs typeface="Arial" pitchFamily="34" charset="0"/>
                        </a:rPr>
                        <a:t> месеца.</a:t>
                      </a:r>
                      <a:endParaRPr lang="bg-BG" sz="1050" dirty="0">
                        <a:latin typeface="Arial" pitchFamily="34" charset="0"/>
                        <a:cs typeface="Arial" pitchFamily="34" charset="0"/>
                      </a:endParaRPr>
                    </a:p>
                  </a:txBody>
                  <a:tcPr anchor="ctr"/>
                </a:tc>
                <a:extLst>
                  <a:ext uri="{0D108BD9-81ED-4DB2-BD59-A6C34878D82A}">
                    <a16:rowId xmlns:a16="http://schemas.microsoft.com/office/drawing/2014/main" val="10001"/>
                  </a:ext>
                </a:extLst>
              </a:tr>
            </a:tbl>
          </a:graphicData>
        </a:graphic>
      </p:graphicFrame>
      <p:graphicFrame>
        <p:nvGraphicFramePr>
          <p:cNvPr id="2" name="Table 1">
            <a:extLst>
              <a:ext uri="{FF2B5EF4-FFF2-40B4-BE49-F238E27FC236}">
                <a16:creationId xmlns:a16="http://schemas.microsoft.com/office/drawing/2014/main" id="{931AF516-0755-4FD7-E695-A298541970A5}"/>
              </a:ext>
            </a:extLst>
          </p:cNvPr>
          <p:cNvGraphicFramePr>
            <a:graphicFrameLocks noGrp="1"/>
          </p:cNvGraphicFramePr>
          <p:nvPr>
            <p:extLst>
              <p:ext uri="{D42A27DB-BD31-4B8C-83A1-F6EECF244321}">
                <p14:modId xmlns:p14="http://schemas.microsoft.com/office/powerpoint/2010/main" val="449755000"/>
              </p:ext>
            </p:extLst>
          </p:nvPr>
        </p:nvGraphicFramePr>
        <p:xfrm>
          <a:off x="189000" y="1973722"/>
          <a:ext cx="6480001" cy="1490011"/>
        </p:xfrm>
        <a:graphic>
          <a:graphicData uri="http://schemas.openxmlformats.org/drawingml/2006/table">
            <a:tbl>
              <a:tblPr/>
              <a:tblGrid>
                <a:gridCol w="1434225">
                  <a:extLst>
                    <a:ext uri="{9D8B030D-6E8A-4147-A177-3AD203B41FA5}">
                      <a16:colId xmlns:a16="http://schemas.microsoft.com/office/drawing/2014/main" val="20000"/>
                    </a:ext>
                  </a:extLst>
                </a:gridCol>
                <a:gridCol w="1949791">
                  <a:extLst>
                    <a:ext uri="{9D8B030D-6E8A-4147-A177-3AD203B41FA5}">
                      <a16:colId xmlns:a16="http://schemas.microsoft.com/office/drawing/2014/main" val="20001"/>
                    </a:ext>
                  </a:extLst>
                </a:gridCol>
                <a:gridCol w="1490970">
                  <a:extLst>
                    <a:ext uri="{9D8B030D-6E8A-4147-A177-3AD203B41FA5}">
                      <a16:colId xmlns:a16="http://schemas.microsoft.com/office/drawing/2014/main" val="20002"/>
                    </a:ext>
                  </a:extLst>
                </a:gridCol>
                <a:gridCol w="1605015">
                  <a:extLst>
                    <a:ext uri="{9D8B030D-6E8A-4147-A177-3AD203B41FA5}">
                      <a16:colId xmlns:a16="http://schemas.microsoft.com/office/drawing/2014/main" val="20003"/>
                    </a:ext>
                  </a:extLst>
                </a:gridCol>
              </a:tblGrid>
              <a:tr h="285574">
                <a:tc>
                  <a:txBody>
                    <a:bodyPr/>
                    <a:lstStyle/>
                    <a:p>
                      <a:pPr algn="ctr">
                        <a:lnSpc>
                          <a:spcPct val="115000"/>
                        </a:lnSpc>
                        <a:spcAft>
                          <a:spcPts val="0"/>
                        </a:spcAft>
                      </a:pPr>
                      <a:r>
                        <a:rPr lang="bg-BG" sz="900" b="1" dirty="0">
                          <a:solidFill>
                            <a:schemeClr val="tx1"/>
                          </a:solidFill>
                          <a:latin typeface="Arial" pitchFamily="34" charset="0"/>
                          <a:ea typeface="Calibri"/>
                          <a:cs typeface="Arial" pitchFamily="34" charset="0"/>
                        </a:rPr>
                        <a:t>Подходяща възраст:</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dirty="0" err="1">
                          <a:solidFill>
                            <a:schemeClr val="tx1"/>
                          </a:solidFill>
                          <a:latin typeface="Arial" pitchFamily="34" charset="0"/>
                          <a:ea typeface="Calibri"/>
                          <a:cs typeface="Arial" pitchFamily="34" charset="0"/>
                        </a:rPr>
                        <a:t>над</a:t>
                      </a:r>
                      <a:r>
                        <a:rPr lang="en-GB" sz="900" dirty="0">
                          <a:solidFill>
                            <a:schemeClr val="tx1"/>
                          </a:solidFill>
                          <a:latin typeface="Arial" pitchFamily="34" charset="0"/>
                          <a:ea typeface="Calibri"/>
                          <a:cs typeface="Arial" pitchFamily="34" charset="0"/>
                        </a:rPr>
                        <a:t> </a:t>
                      </a:r>
                      <a:r>
                        <a:rPr lang="en-US" sz="900" dirty="0">
                          <a:solidFill>
                            <a:schemeClr val="tx1"/>
                          </a:solidFill>
                          <a:latin typeface="Arial" pitchFamily="34" charset="0"/>
                          <a:ea typeface="Calibri"/>
                          <a:cs typeface="Arial" pitchFamily="34" charset="0"/>
                        </a:rPr>
                        <a:t>3 </a:t>
                      </a:r>
                      <a:r>
                        <a:rPr lang="bg-BG" sz="900" dirty="0">
                          <a:solidFill>
                            <a:schemeClr val="tx1"/>
                          </a:solidFill>
                          <a:latin typeface="Arial" pitchFamily="34" charset="0"/>
                          <a:ea typeface="Calibri"/>
                          <a:cs typeface="Arial" pitchFamily="34" charset="0"/>
                        </a:rPr>
                        <a:t> години</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bg-BG" sz="900" b="1" dirty="0">
                          <a:solidFill>
                            <a:schemeClr val="tx1"/>
                          </a:solidFill>
                          <a:latin typeface="Arial" pitchFamily="34" charset="0"/>
                          <a:ea typeface="Calibri"/>
                          <a:cs typeface="Arial" pitchFamily="34" charset="0"/>
                        </a:rPr>
                        <a:t>Капацитет на натоварване:</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dirty="0">
                          <a:solidFill>
                            <a:schemeClr val="tx1"/>
                          </a:solidFill>
                          <a:latin typeface="Arial" pitchFamily="34" charset="0"/>
                          <a:ea typeface="Calibri"/>
                          <a:cs typeface="Arial" pitchFamily="34" charset="0"/>
                        </a:rPr>
                        <a:t>30 </a:t>
                      </a:r>
                      <a:r>
                        <a:rPr lang="en-US" sz="900" dirty="0">
                          <a:solidFill>
                            <a:schemeClr val="tx1"/>
                          </a:solidFill>
                          <a:latin typeface="Arial" pitchFamily="34" charset="0"/>
                          <a:ea typeface="Calibri"/>
                          <a:cs typeface="Arial" pitchFamily="34" charset="0"/>
                        </a:rPr>
                        <a:t>kg</a:t>
                      </a:r>
                      <a:endParaRPr lang="bg-BG" sz="900" dirty="0">
                        <a:solidFill>
                          <a:schemeClr val="tx1"/>
                        </a:solidFill>
                        <a:latin typeface="Arial" pitchFamily="34" charset="0"/>
                        <a:ea typeface="Calibri"/>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1893">
                <a:tc>
                  <a:txBody>
                    <a:bodyPr/>
                    <a:lstStyle/>
                    <a:p>
                      <a:pPr algn="ctr">
                        <a:lnSpc>
                          <a:spcPct val="115000"/>
                        </a:lnSpc>
                        <a:spcAft>
                          <a:spcPts val="0"/>
                        </a:spcAft>
                      </a:pPr>
                      <a:r>
                        <a:rPr lang="bg-BG" sz="900" b="1" dirty="0">
                          <a:solidFill>
                            <a:schemeClr val="tx1"/>
                          </a:solidFill>
                          <a:latin typeface="Arial" pitchFamily="34" charset="0"/>
                          <a:ea typeface="Calibri"/>
                          <a:cs typeface="Arial" pitchFamily="34" charset="0"/>
                        </a:rPr>
                        <a:t>Размери на продукта:</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bg-BG" sz="900" dirty="0">
                          <a:solidFill>
                            <a:schemeClr val="tx1"/>
                          </a:solidFill>
                          <a:latin typeface="Arial" pitchFamily="34" charset="0"/>
                          <a:ea typeface="Calibri"/>
                          <a:cs typeface="Arial" pitchFamily="34" charset="0"/>
                        </a:rPr>
                        <a:t>С две</a:t>
                      </a:r>
                      <a:r>
                        <a:rPr lang="bg-BG" sz="900" baseline="0" dirty="0">
                          <a:solidFill>
                            <a:schemeClr val="tx1"/>
                          </a:solidFill>
                          <a:latin typeface="Arial" pitchFamily="34" charset="0"/>
                          <a:ea typeface="Calibri"/>
                          <a:cs typeface="Arial" pitchFamily="34" charset="0"/>
                        </a:rPr>
                        <a:t> гуми: </a:t>
                      </a:r>
                      <a:r>
                        <a:rPr lang="en-US" sz="900" b="0" i="0" u="none" strike="noStrike" dirty="0">
                          <a:effectLst/>
                          <a:latin typeface="Arial" panose="020B0604020202020204" pitchFamily="34" charset="0"/>
                          <a:ea typeface="宋体" panose="02010600030101010101" pitchFamily="2" charset="-122"/>
                        </a:rPr>
                        <a:t>122*50*75 </a:t>
                      </a:r>
                      <a:r>
                        <a:rPr lang="en-GB" sz="900" baseline="0" dirty="0">
                          <a:solidFill>
                            <a:schemeClr val="tx1"/>
                          </a:solidFill>
                          <a:latin typeface="Arial" pitchFamily="34" charset="0"/>
                          <a:ea typeface="Calibri"/>
                          <a:cs typeface="Arial" pitchFamily="34" charset="0"/>
                        </a:rPr>
                        <a:t> </a:t>
                      </a:r>
                      <a:r>
                        <a:rPr lang="bg-BG" sz="900" baseline="0" dirty="0">
                          <a:solidFill>
                            <a:schemeClr val="tx1"/>
                          </a:solidFill>
                          <a:latin typeface="Arial" pitchFamily="34" charset="0"/>
                          <a:ea typeface="Calibri"/>
                          <a:cs typeface="Arial" pitchFamily="34" charset="0"/>
                        </a:rPr>
                        <a:t>с</a:t>
                      </a:r>
                      <a:r>
                        <a:rPr lang="en-GB" sz="900" baseline="0" dirty="0">
                          <a:solidFill>
                            <a:schemeClr val="tx1"/>
                          </a:solidFill>
                          <a:latin typeface="Arial" pitchFamily="34" charset="0"/>
                          <a:ea typeface="Calibri"/>
                          <a:cs typeface="Arial" pitchFamily="34" charset="0"/>
                        </a:rPr>
                        <a:t>m</a:t>
                      </a:r>
                      <a:endParaRPr lang="bg-BG" sz="900" baseline="0" dirty="0">
                        <a:solidFill>
                          <a:schemeClr val="tx1"/>
                        </a:solidFill>
                        <a:latin typeface="Arial" pitchFamily="34" charset="0"/>
                        <a:ea typeface="Calibri"/>
                        <a:cs typeface="Arial" pitchFamily="34" charset="0"/>
                      </a:endParaRPr>
                    </a:p>
                    <a:p>
                      <a:pPr algn="ctr">
                        <a:lnSpc>
                          <a:spcPct val="115000"/>
                        </a:lnSpc>
                        <a:spcAft>
                          <a:spcPts val="0"/>
                        </a:spcAft>
                      </a:pPr>
                      <a:r>
                        <a:rPr lang="bg-BG" sz="900" baseline="0" dirty="0">
                          <a:solidFill>
                            <a:schemeClr val="tx1"/>
                          </a:solidFill>
                          <a:latin typeface="Arial" pitchFamily="34" charset="0"/>
                          <a:ea typeface="Calibri"/>
                          <a:cs typeface="Arial" pitchFamily="34" charset="0"/>
                        </a:rPr>
                        <a:t>С три гуми: </a:t>
                      </a:r>
                      <a:r>
                        <a:rPr lang="en-US" sz="900" b="0" i="0" u="none" strike="noStrike" dirty="0">
                          <a:effectLst/>
                          <a:latin typeface="Arial" panose="020B0604020202020204" pitchFamily="34" charset="0"/>
                          <a:ea typeface="宋体" panose="02010600030101010101" pitchFamily="2" charset="-122"/>
                        </a:rPr>
                        <a:t>122*50*75 </a:t>
                      </a:r>
                      <a:r>
                        <a:rPr lang="en-US" sz="900" baseline="0" dirty="0">
                          <a:solidFill>
                            <a:schemeClr val="tx1"/>
                          </a:solidFill>
                          <a:latin typeface="Arial" pitchFamily="34" charset="0"/>
                          <a:ea typeface="Calibri"/>
                          <a:cs typeface="Arial" pitchFamily="34" charset="0"/>
                        </a:rPr>
                        <a:t>cm</a:t>
                      </a:r>
                      <a:endParaRPr lang="bg-BG" sz="900" dirty="0">
                        <a:solidFill>
                          <a:schemeClr val="tx1"/>
                        </a:solidFill>
                        <a:latin typeface="Arial" pitchFamily="34" charset="0"/>
                        <a:ea typeface="Calibri"/>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bg-BG" sz="900" b="1" dirty="0">
                          <a:solidFill>
                            <a:schemeClr val="tx1"/>
                          </a:solidFill>
                          <a:latin typeface="Arial" pitchFamily="34" charset="0"/>
                          <a:ea typeface="Calibri"/>
                          <a:cs typeface="Arial" pitchFamily="34" charset="0"/>
                        </a:rPr>
                        <a:t>Батерия:</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a:solidFill>
                            <a:schemeClr val="tx1"/>
                          </a:solidFill>
                          <a:latin typeface="Arial" pitchFamily="34" charset="0"/>
                          <a:ea typeface="Calibri"/>
                          <a:cs typeface="Arial" pitchFamily="34" charset="0"/>
                        </a:rPr>
                        <a:t>12V</a:t>
                      </a:r>
                      <a:r>
                        <a:rPr lang="en-GB" sz="900" dirty="0">
                          <a:solidFill>
                            <a:schemeClr val="tx1"/>
                          </a:solidFill>
                          <a:latin typeface="Arial" pitchFamily="34" charset="0"/>
                          <a:ea typeface="Calibri"/>
                          <a:cs typeface="Arial" pitchFamily="34" charset="0"/>
                        </a:rPr>
                        <a:t>7</a:t>
                      </a:r>
                      <a:r>
                        <a:rPr lang="bg-BG" sz="900" dirty="0" err="1">
                          <a:solidFill>
                            <a:schemeClr val="tx1"/>
                          </a:solidFill>
                          <a:latin typeface="Arial" pitchFamily="34" charset="0"/>
                          <a:ea typeface="Calibri"/>
                          <a:cs typeface="Arial" pitchFamily="34" charset="0"/>
                        </a:rPr>
                        <a:t>Ah</a:t>
                      </a:r>
                      <a:endParaRPr lang="bg-BG" sz="900" dirty="0">
                        <a:solidFill>
                          <a:schemeClr val="tx1"/>
                        </a:solidFill>
                        <a:latin typeface="Arial" pitchFamily="34" charset="0"/>
                        <a:ea typeface="Calibri"/>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5574">
                <a:tc>
                  <a:txBody>
                    <a:bodyPr/>
                    <a:lstStyle/>
                    <a:p>
                      <a:pPr algn="ctr">
                        <a:lnSpc>
                          <a:spcPct val="115000"/>
                        </a:lnSpc>
                        <a:spcAft>
                          <a:spcPts val="0"/>
                        </a:spcAft>
                      </a:pPr>
                      <a:r>
                        <a:rPr lang="bg-BG" sz="900" b="1" dirty="0">
                          <a:solidFill>
                            <a:schemeClr val="tx1"/>
                          </a:solidFill>
                          <a:latin typeface="Arial" pitchFamily="34" charset="0"/>
                          <a:ea typeface="Calibri"/>
                          <a:cs typeface="Arial" pitchFamily="34" charset="0"/>
                        </a:rPr>
                        <a:t>Начин на захранване:</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bg-BG" sz="900" dirty="0">
                          <a:solidFill>
                            <a:schemeClr val="tx1"/>
                          </a:solidFill>
                          <a:latin typeface="Arial" pitchFamily="34" charset="0"/>
                          <a:ea typeface="Calibri"/>
                          <a:cs typeface="Arial" pitchFamily="34" charset="0"/>
                        </a:rPr>
                        <a:t>Чрез акумулаторна батерия</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bg-BG" sz="900" b="1" dirty="0">
                          <a:solidFill>
                            <a:schemeClr val="tx1"/>
                          </a:solidFill>
                          <a:latin typeface="Arial" pitchFamily="34" charset="0"/>
                          <a:cs typeface="Arial" pitchFamily="34" charset="0"/>
                        </a:rPr>
                        <a:t>Спецификация</a:t>
                      </a:r>
                      <a:r>
                        <a:rPr lang="bg-BG" sz="900" b="1" baseline="0" dirty="0">
                          <a:solidFill>
                            <a:schemeClr val="tx1"/>
                          </a:solidFill>
                          <a:latin typeface="Arial" pitchFamily="34" charset="0"/>
                          <a:cs typeface="Arial" pitchFamily="34" charset="0"/>
                        </a:rPr>
                        <a:t> на зарядното:</a:t>
                      </a:r>
                      <a:endParaRPr lang="bg-BG" sz="900" b="1" dirty="0">
                        <a:solidFill>
                          <a:schemeClr val="tx1"/>
                        </a:solidFill>
                        <a:latin typeface="Arial" pitchFamily="34" charset="0"/>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bg-BG" sz="900" dirty="0">
                          <a:solidFill>
                            <a:schemeClr val="tx1"/>
                          </a:solidFill>
                          <a:latin typeface="Arial" pitchFamily="34" charset="0"/>
                          <a:cs typeface="Arial" pitchFamily="34" charset="0"/>
                        </a:rPr>
                        <a:t>Входящ ток: 220</a:t>
                      </a:r>
                      <a:r>
                        <a:rPr lang="en-GB" sz="900" dirty="0">
                          <a:solidFill>
                            <a:schemeClr val="tx1"/>
                          </a:solidFill>
                          <a:latin typeface="Arial" pitchFamily="34" charset="0"/>
                          <a:cs typeface="Arial" pitchFamily="34" charset="0"/>
                        </a:rPr>
                        <a:t> </a:t>
                      </a:r>
                      <a:r>
                        <a:rPr lang="en-US" sz="900" dirty="0">
                          <a:solidFill>
                            <a:schemeClr val="tx1"/>
                          </a:solidFill>
                          <a:latin typeface="Arial" pitchFamily="34" charset="0"/>
                          <a:cs typeface="Arial" pitchFamily="34" charset="0"/>
                        </a:rPr>
                        <a:t>V</a:t>
                      </a:r>
                      <a:r>
                        <a:rPr lang="en-US" sz="900" baseline="0" dirty="0">
                          <a:solidFill>
                            <a:schemeClr val="tx1"/>
                          </a:solidFill>
                          <a:latin typeface="Arial" pitchFamily="34" charset="0"/>
                          <a:cs typeface="Arial" pitchFamily="34" charset="0"/>
                        </a:rPr>
                        <a:t> / 50 Hz</a:t>
                      </a:r>
                      <a:endParaRPr lang="en-US" sz="900" dirty="0">
                        <a:solidFill>
                          <a:schemeClr val="tx1"/>
                        </a:solidFill>
                        <a:latin typeface="Arial" pitchFamily="34" charset="0"/>
                        <a:cs typeface="Arial" pitchFamily="34" charset="0"/>
                      </a:endParaRPr>
                    </a:p>
                    <a:p>
                      <a:pPr algn="ctr"/>
                      <a:r>
                        <a:rPr lang="bg-BG" sz="900" dirty="0">
                          <a:solidFill>
                            <a:schemeClr val="tx1"/>
                          </a:solidFill>
                          <a:latin typeface="Arial" pitchFamily="34" charset="0"/>
                          <a:cs typeface="Arial" pitchFamily="34" charset="0"/>
                        </a:rPr>
                        <a:t>Изходящ ток:</a:t>
                      </a:r>
                      <a:r>
                        <a:rPr lang="en-US" sz="900" dirty="0">
                          <a:solidFill>
                            <a:schemeClr val="tx1"/>
                          </a:solidFill>
                          <a:latin typeface="Arial" pitchFamily="34" charset="0"/>
                          <a:cs typeface="Arial" pitchFamily="34" charset="0"/>
                        </a:rPr>
                        <a:t>DC12V1.0A</a:t>
                      </a:r>
                      <a:endParaRPr lang="bg-BG" sz="900" dirty="0">
                        <a:solidFill>
                          <a:schemeClr val="tx1"/>
                        </a:solidFill>
                        <a:latin typeface="Arial" pitchFamily="34" charset="0"/>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645">
                <a:tc>
                  <a:txBody>
                    <a:bodyPr/>
                    <a:lstStyle/>
                    <a:p>
                      <a:pPr algn="ctr">
                        <a:lnSpc>
                          <a:spcPct val="115000"/>
                        </a:lnSpc>
                        <a:spcAft>
                          <a:spcPts val="0"/>
                        </a:spcAft>
                      </a:pPr>
                      <a:r>
                        <a:rPr lang="bg-BG" sz="900" b="1" dirty="0">
                          <a:solidFill>
                            <a:schemeClr val="tx1"/>
                          </a:solidFill>
                          <a:latin typeface="Arial" pitchFamily="34" charset="0"/>
                          <a:ea typeface="Calibri"/>
                          <a:cs typeface="Arial" pitchFamily="34" charset="0"/>
                        </a:rPr>
                        <a:t>Време на зареждане:</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a:solidFill>
                            <a:schemeClr val="tx1"/>
                          </a:solidFill>
                          <a:latin typeface="Arial" pitchFamily="34" charset="0"/>
                          <a:ea typeface="Calibri"/>
                          <a:cs typeface="Arial" pitchFamily="34" charset="0"/>
                        </a:rPr>
                        <a:t>8 - 10</a:t>
                      </a:r>
                      <a:r>
                        <a:rPr lang="bg-BG" sz="900" dirty="0">
                          <a:solidFill>
                            <a:schemeClr val="tx1"/>
                          </a:solidFill>
                          <a:latin typeface="Arial" pitchFamily="34" charset="0"/>
                          <a:ea typeface="Calibri"/>
                          <a:cs typeface="Arial" pitchFamily="34" charset="0"/>
                        </a:rPr>
                        <a:t> Часа</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bg-BG" sz="900" b="1" dirty="0">
                          <a:solidFill>
                            <a:schemeClr val="tx1"/>
                          </a:solidFill>
                          <a:latin typeface="Arial" pitchFamily="34" charset="0"/>
                          <a:ea typeface="Calibri"/>
                          <a:cs typeface="Arial" pitchFamily="34" charset="0"/>
                        </a:rPr>
                        <a:t>Време</a:t>
                      </a:r>
                      <a:r>
                        <a:rPr lang="bg-BG" sz="900" b="1" baseline="0" dirty="0">
                          <a:solidFill>
                            <a:schemeClr val="tx1"/>
                          </a:solidFill>
                          <a:latin typeface="Arial" pitchFamily="34" charset="0"/>
                          <a:ea typeface="Calibri"/>
                          <a:cs typeface="Arial" pitchFamily="34" charset="0"/>
                        </a:rPr>
                        <a:t> за употреба</a:t>
                      </a:r>
                      <a:r>
                        <a:rPr lang="bg-BG" sz="900" b="1" dirty="0">
                          <a:solidFill>
                            <a:schemeClr val="tx1"/>
                          </a:solidFill>
                          <a:latin typeface="Arial" pitchFamily="34" charset="0"/>
                          <a:ea typeface="Calibri"/>
                          <a:cs typeface="Arial" pitchFamily="34" charset="0"/>
                        </a:rPr>
                        <a:t>:</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bg-BG" sz="900" dirty="0">
                          <a:solidFill>
                            <a:schemeClr val="tx1"/>
                          </a:solidFill>
                          <a:latin typeface="Arial" pitchFamily="34" charset="0"/>
                          <a:ea typeface="Calibri"/>
                          <a:cs typeface="Arial" pitchFamily="34" charset="0"/>
                        </a:rPr>
                        <a:t>40</a:t>
                      </a:r>
                      <a:r>
                        <a:rPr lang="bg-BG" sz="900" baseline="0" dirty="0">
                          <a:solidFill>
                            <a:schemeClr val="tx1"/>
                          </a:solidFill>
                          <a:latin typeface="Arial" pitchFamily="34" charset="0"/>
                          <a:ea typeface="Calibri"/>
                          <a:cs typeface="Arial" pitchFamily="34" charset="0"/>
                        </a:rPr>
                        <a:t> минути</a:t>
                      </a:r>
                      <a:endParaRPr lang="bg-BG" sz="900" dirty="0">
                        <a:solidFill>
                          <a:schemeClr val="tx1"/>
                        </a:solidFill>
                        <a:latin typeface="Arial" pitchFamily="34" charset="0"/>
                        <a:ea typeface="Calibri"/>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189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bg-BG" sz="900" b="1" dirty="0">
                          <a:solidFill>
                            <a:schemeClr val="tx1"/>
                          </a:solidFill>
                          <a:latin typeface="Arial" pitchFamily="34" charset="0"/>
                          <a:ea typeface="Calibri"/>
                          <a:cs typeface="Arial" pitchFamily="34" charset="0"/>
                        </a:rPr>
                        <a:t>Среден живот на батерията:</a:t>
                      </a:r>
                      <a:endParaRPr lang="bg-BG" sz="900" b="1" dirty="0">
                        <a:solidFill>
                          <a:schemeClr val="tx1"/>
                        </a:solidFill>
                        <a:latin typeface="Arial" pitchFamily="34" charset="0"/>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bg-BG" sz="900" dirty="0">
                          <a:solidFill>
                            <a:schemeClr val="tx1"/>
                          </a:solidFill>
                          <a:latin typeface="Arial" pitchFamily="34" charset="0"/>
                          <a:ea typeface="Calibri"/>
                          <a:cs typeface="Arial" pitchFamily="34" charset="0"/>
                        </a:rPr>
                        <a:t>Около 280 зареждания</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bg-BG" sz="900" b="1" dirty="0">
                          <a:solidFill>
                            <a:schemeClr val="tx1"/>
                          </a:solidFill>
                          <a:latin typeface="Arial" pitchFamily="34" charset="0"/>
                          <a:ea typeface="Calibri"/>
                          <a:cs typeface="Arial" pitchFamily="34" charset="0"/>
                        </a:rPr>
                        <a:t>Скорост:</a:t>
                      </a: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dirty="0">
                          <a:solidFill>
                            <a:schemeClr val="tx1"/>
                          </a:solidFill>
                          <a:latin typeface="Arial" pitchFamily="34" charset="0"/>
                          <a:ea typeface="Calibri"/>
                          <a:cs typeface="Arial" pitchFamily="34" charset="0"/>
                        </a:rPr>
                        <a:t>5-7</a:t>
                      </a:r>
                      <a:r>
                        <a:rPr lang="bg-BG" sz="900" dirty="0">
                          <a:solidFill>
                            <a:schemeClr val="tx1"/>
                          </a:solidFill>
                          <a:latin typeface="Arial" pitchFamily="34" charset="0"/>
                          <a:ea typeface="Calibri"/>
                          <a:cs typeface="Arial" pitchFamily="34" charset="0"/>
                        </a:rPr>
                        <a:t> </a:t>
                      </a:r>
                      <a:r>
                        <a:rPr lang="en-GB" sz="900" dirty="0">
                          <a:solidFill>
                            <a:schemeClr val="tx1"/>
                          </a:solidFill>
                          <a:latin typeface="Arial" pitchFamily="34" charset="0"/>
                          <a:ea typeface="Calibri"/>
                          <a:cs typeface="Arial" pitchFamily="34" charset="0"/>
                        </a:rPr>
                        <a:t>km/h</a:t>
                      </a:r>
                      <a:endParaRPr lang="bg-BG" sz="900" dirty="0">
                        <a:solidFill>
                          <a:schemeClr val="tx1"/>
                        </a:solidFill>
                        <a:latin typeface="Arial" pitchFamily="34" charset="0"/>
                        <a:ea typeface="Calibri"/>
                        <a:cs typeface="Arial" pitchFamily="34" charset="0"/>
                      </a:endParaRPr>
                    </a:p>
                  </a:txBody>
                  <a:tcPr marL="53312" marR="53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62A8174B-F8D4-477F-5D19-11BE744D0C90}"/>
              </a:ext>
            </a:extLst>
          </p:cNvPr>
          <p:cNvSpPr txBox="1"/>
          <p:nvPr/>
        </p:nvSpPr>
        <p:spPr>
          <a:xfrm>
            <a:off x="189000" y="7236296"/>
            <a:ext cx="6480000" cy="180000"/>
          </a:xfrm>
          <a:prstGeom prst="roundRect">
            <a:avLst/>
          </a:prstGeom>
          <a:solidFill>
            <a:schemeClr val="tx1">
              <a:lumMod val="65000"/>
              <a:lumOff val="35000"/>
            </a:schemeClr>
          </a:solidFill>
        </p:spPr>
        <p:txBody>
          <a:bodyPr wrap="square" rtlCol="0" anchor="ctr">
            <a:spAutoFit/>
          </a:bodyPr>
          <a:lstStyle/>
          <a:p>
            <a:pPr algn="just"/>
            <a:r>
              <a:rPr lang="bg-BG" sz="1000" b="1" dirty="0">
                <a:solidFill>
                  <a:schemeClr val="bg1"/>
                </a:solidFill>
                <a:latin typeface="Arial" pitchFamily="34" charset="0"/>
                <a:cs typeface="Arial" pitchFamily="34" charset="0"/>
              </a:rPr>
              <a:t>ПРЕПОРЪКИ И ПРЕДУПРЕЖДЕНИЯ ЗА БЕЗОПАСНА УПОТРЕБА</a:t>
            </a:r>
          </a:p>
        </p:txBody>
      </p:sp>
      <p:sp>
        <p:nvSpPr>
          <p:cNvPr id="19" name="TextBox 18">
            <a:extLst>
              <a:ext uri="{FF2B5EF4-FFF2-40B4-BE49-F238E27FC236}">
                <a16:creationId xmlns:a16="http://schemas.microsoft.com/office/drawing/2014/main" id="{3119B97D-A32C-FDC4-1B6C-888F4F6D1D7A}"/>
              </a:ext>
            </a:extLst>
          </p:cNvPr>
          <p:cNvSpPr txBox="1"/>
          <p:nvPr/>
        </p:nvSpPr>
        <p:spPr>
          <a:xfrm>
            <a:off x="189000" y="7452320"/>
            <a:ext cx="6480000" cy="1477328"/>
          </a:xfrm>
          <a:prstGeom prst="rect">
            <a:avLst/>
          </a:prstGeom>
          <a:noFill/>
        </p:spPr>
        <p:txBody>
          <a:bodyPr wrap="square">
            <a:spAutoFit/>
          </a:bodyPr>
          <a:lstStyle/>
          <a:p>
            <a:pPr algn="just">
              <a:buFont typeface="Arial" pitchFamily="34" charset="0"/>
              <a:buChar char="•"/>
              <a:defRPr/>
            </a:pPr>
            <a:r>
              <a:rPr lang="bg-BG" sz="1000" b="1" dirty="0">
                <a:latin typeface="Arial" pitchFamily="34" charset="0"/>
                <a:cs typeface="Arial" pitchFamily="34" charset="0"/>
              </a:rPr>
              <a:t>Внимание! </a:t>
            </a:r>
            <a:r>
              <a:rPr lang="bg-BG" sz="1000" dirty="0">
                <a:latin typeface="Arial" pitchFamily="34" charset="0"/>
                <a:cs typeface="Arial" pitchFamily="34" charset="0"/>
              </a:rPr>
              <a:t>Да се употребява само под пряк надзор от възрастен</a:t>
            </a:r>
            <a:r>
              <a:rPr lang="bg-BG" sz="1000" b="1" dirty="0">
                <a:latin typeface="Arial" pitchFamily="34" charset="0"/>
                <a:cs typeface="Arial" pitchFamily="34" charset="0"/>
              </a:rPr>
              <a:t>. </a:t>
            </a:r>
          </a:p>
          <a:p>
            <a:pPr algn="just">
              <a:buFont typeface="Arial" pitchFamily="34" charset="0"/>
              <a:buChar char="•"/>
              <a:defRPr/>
            </a:pPr>
            <a:r>
              <a:rPr lang="bg-BG" sz="1000" b="1" dirty="0">
                <a:latin typeface="Arial" pitchFamily="34" charset="0"/>
                <a:cs typeface="Arial" pitchFamily="34" charset="0"/>
              </a:rPr>
              <a:t>НИКОГА НЕ ОСТАВЯЙТЕ ДЕТЕТО БЕЗ НАДЗОР. </a:t>
            </a:r>
            <a:r>
              <a:rPr lang="bg-BG" sz="1000" dirty="0">
                <a:latin typeface="Arial" pitchFamily="34" charset="0"/>
                <a:cs typeface="Arial" pitchFamily="34" charset="0"/>
              </a:rPr>
              <a:t>Винаги наблюдавайте детето, когато използва акумулаторния мотор.</a:t>
            </a:r>
          </a:p>
          <a:p>
            <a:pPr algn="just">
              <a:buFont typeface="Arial" pitchFamily="34" charset="0"/>
              <a:buChar char="•"/>
              <a:defRPr/>
            </a:pPr>
            <a:r>
              <a:rPr lang="ru-RU" sz="1000" b="1" dirty="0">
                <a:latin typeface="Arial" pitchFamily="34" charset="0"/>
                <a:cs typeface="Arial" pitchFamily="34" charset="0"/>
              </a:rPr>
              <a:t>Внимание! </a:t>
            </a:r>
            <a:r>
              <a:rPr lang="ru-RU" sz="1000" dirty="0" err="1">
                <a:latin typeface="Arial" pitchFamily="34" charset="0"/>
                <a:cs typeface="Arial" pitchFamily="34" charset="0"/>
              </a:rPr>
              <a:t>Тази</a:t>
            </a:r>
            <a:r>
              <a:rPr lang="ru-RU" sz="1000" dirty="0">
                <a:latin typeface="Arial" pitchFamily="34" charset="0"/>
                <a:cs typeface="Arial" pitchFamily="34" charset="0"/>
              </a:rPr>
              <a:t> играчка не е подходяща за деца под </a:t>
            </a:r>
            <a:r>
              <a:rPr lang="bg-BG" sz="1000" dirty="0">
                <a:latin typeface="Arial" pitchFamily="34" charset="0"/>
                <a:cs typeface="Arial" pitchFamily="34" charset="0"/>
              </a:rPr>
              <a:t>три</a:t>
            </a:r>
            <a:r>
              <a:rPr lang="ru-RU" sz="1000" dirty="0" err="1">
                <a:latin typeface="Arial" pitchFamily="34" charset="0"/>
                <a:cs typeface="Arial" pitchFamily="34" charset="0"/>
              </a:rPr>
              <a:t>годишна</a:t>
            </a:r>
            <a:r>
              <a:rPr lang="ru-RU" sz="1000" dirty="0">
                <a:latin typeface="Arial" pitchFamily="34" charset="0"/>
                <a:cs typeface="Arial" pitchFamily="34" charset="0"/>
              </a:rPr>
              <a:t> </a:t>
            </a:r>
            <a:r>
              <a:rPr lang="ru-RU" sz="1000" dirty="0" err="1">
                <a:latin typeface="Arial" pitchFamily="34" charset="0"/>
                <a:cs typeface="Arial" pitchFamily="34" charset="0"/>
              </a:rPr>
              <a:t>възраст</a:t>
            </a:r>
            <a:r>
              <a:rPr lang="ru-RU" sz="1000" dirty="0">
                <a:latin typeface="Arial" pitchFamily="34" charset="0"/>
                <a:cs typeface="Arial" pitchFamily="34" charset="0"/>
              </a:rPr>
              <a:t> поради </a:t>
            </a:r>
            <a:r>
              <a:rPr lang="ru-RU" sz="1000" dirty="0" err="1">
                <a:latin typeface="Arial" pitchFamily="34" charset="0"/>
                <a:cs typeface="Arial" pitchFamily="34" charset="0"/>
              </a:rPr>
              <a:t>нейната</a:t>
            </a:r>
            <a:r>
              <a:rPr lang="ru-RU" sz="1000" dirty="0">
                <a:latin typeface="Arial" pitchFamily="34" charset="0"/>
                <a:cs typeface="Arial" pitchFamily="34" charset="0"/>
              </a:rPr>
              <a:t> </a:t>
            </a:r>
            <a:r>
              <a:rPr lang="ru-RU" sz="1000" dirty="0" err="1">
                <a:latin typeface="Arial" pitchFamily="34" charset="0"/>
                <a:cs typeface="Arial" pitchFamily="34" charset="0"/>
              </a:rPr>
              <a:t>максималната</a:t>
            </a:r>
            <a:r>
              <a:rPr lang="ru-RU" sz="1000" dirty="0">
                <a:latin typeface="Arial" pitchFamily="34" charset="0"/>
                <a:cs typeface="Arial" pitchFamily="34" charset="0"/>
              </a:rPr>
              <a:t> скорост.</a:t>
            </a:r>
            <a:r>
              <a:rPr lang="en-GB" sz="1000" dirty="0">
                <a:latin typeface="Arial" pitchFamily="34" charset="0"/>
                <a:cs typeface="Arial" pitchFamily="34" charset="0"/>
              </a:rPr>
              <a:t> </a:t>
            </a:r>
            <a:r>
              <a:rPr lang="ru-RU" sz="1000" dirty="0">
                <a:latin typeface="Arial" pitchFamily="34" charset="0"/>
                <a:cs typeface="Arial" pitchFamily="34" charset="0"/>
              </a:rPr>
              <a:t>Предназначен</a:t>
            </a:r>
            <a:r>
              <a:rPr lang="bg-BG" sz="1000" dirty="0">
                <a:latin typeface="Arial" pitchFamily="34" charset="0"/>
                <a:cs typeface="Arial" pitchFamily="34" charset="0"/>
              </a:rPr>
              <a:t>а е</a:t>
            </a:r>
            <a:r>
              <a:rPr lang="ru-RU" sz="1000" dirty="0">
                <a:latin typeface="Arial" pitchFamily="34" charset="0"/>
                <a:cs typeface="Arial" pitchFamily="34" charset="0"/>
              </a:rPr>
              <a:t> за деца от</a:t>
            </a:r>
            <a:r>
              <a:rPr lang="en-US" sz="1000" dirty="0">
                <a:latin typeface="Arial" pitchFamily="34" charset="0"/>
                <a:cs typeface="Arial" pitchFamily="34" charset="0"/>
              </a:rPr>
              <a:t> </a:t>
            </a:r>
            <a:r>
              <a:rPr lang="bg-BG" sz="1000" dirty="0">
                <a:latin typeface="Arial" pitchFamily="34" charset="0"/>
                <a:cs typeface="Arial" pitchFamily="34" charset="0"/>
              </a:rPr>
              <a:t>3 – 8 години </a:t>
            </a:r>
            <a:r>
              <a:rPr lang="ru-RU" sz="1000" dirty="0">
                <a:latin typeface="Arial" pitchFamily="34" charset="0"/>
                <a:cs typeface="Arial" pitchFamily="34" charset="0"/>
              </a:rPr>
              <a:t>с максимално тегло до </a:t>
            </a:r>
            <a:r>
              <a:rPr lang="bg-BG" sz="1000" dirty="0">
                <a:latin typeface="Arial" pitchFamily="34" charset="0"/>
                <a:cs typeface="Arial" pitchFamily="34" charset="0"/>
              </a:rPr>
              <a:t>30</a:t>
            </a:r>
            <a:r>
              <a:rPr lang="ru-RU" sz="1000" dirty="0">
                <a:latin typeface="Arial" pitchFamily="34" charset="0"/>
                <a:cs typeface="Arial" pitchFamily="34" charset="0"/>
              </a:rPr>
              <a:t> кг. </a:t>
            </a:r>
          </a:p>
          <a:p>
            <a:pPr algn="just">
              <a:buFont typeface="Arial" pitchFamily="34" charset="0"/>
              <a:buChar char="•"/>
              <a:defRPr/>
            </a:pPr>
            <a:r>
              <a:rPr lang="bg-BG" sz="1000" b="1" dirty="0">
                <a:latin typeface="Arial" pitchFamily="34" charset="0"/>
                <a:cs typeface="Arial" pitchFamily="34" charset="0"/>
              </a:rPr>
              <a:t>Внимание! </a:t>
            </a:r>
            <a:r>
              <a:rPr lang="bg-BG" sz="1000" dirty="0">
                <a:latin typeface="Arial" pitchFamily="34" charset="0"/>
                <a:cs typeface="Arial" pitchFamily="34" charset="0"/>
              </a:rPr>
              <a:t>Играчката има</a:t>
            </a:r>
            <a:r>
              <a:rPr lang="bg-BG" sz="1000" dirty="0">
                <a:solidFill>
                  <a:srgbClr val="FF0000"/>
                </a:solidFill>
                <a:latin typeface="Arial" pitchFamily="34" charset="0"/>
                <a:cs typeface="Arial" pitchFamily="34" charset="0"/>
              </a:rPr>
              <a:t> </a:t>
            </a:r>
            <a:r>
              <a:rPr lang="bg-BG" sz="1000" dirty="0">
                <a:latin typeface="Arial" pitchFamily="34" charset="0"/>
                <a:cs typeface="Arial" pitchFamily="34" charset="0"/>
              </a:rPr>
              <a:t>малки части. Опасност от задавяне. </a:t>
            </a:r>
            <a:endParaRPr lang="ru-RU" sz="1000" dirty="0">
              <a:latin typeface="Arial" pitchFamily="34" charset="0"/>
              <a:cs typeface="Arial" pitchFamily="34" charset="0"/>
            </a:endParaRPr>
          </a:p>
          <a:p>
            <a:pPr algn="just">
              <a:buFont typeface="Arial" pitchFamily="34" charset="0"/>
              <a:buChar char="•"/>
              <a:defRPr/>
            </a:pPr>
            <a:r>
              <a:rPr lang="bg-BG" sz="1000" b="1" dirty="0">
                <a:latin typeface="Arial" pitchFamily="34" charset="0"/>
                <a:cs typeface="Arial" pitchFamily="34" charset="0"/>
              </a:rPr>
              <a:t>Внимание! </a:t>
            </a:r>
            <a:r>
              <a:rPr lang="bg-BG" sz="1000" dirty="0">
                <a:latin typeface="Arial" pitchFamily="34" charset="0"/>
                <a:cs typeface="Arial" pitchFamily="34" charset="0"/>
              </a:rPr>
              <a:t>Тази играчка няма спирачка.</a:t>
            </a:r>
            <a:endParaRPr lang="en-GB" sz="1000" dirty="0">
              <a:latin typeface="Arial" pitchFamily="34" charset="0"/>
              <a:cs typeface="Arial" pitchFamily="34" charset="0"/>
            </a:endParaRPr>
          </a:p>
          <a:p>
            <a:pPr algn="just">
              <a:buFont typeface="Arial" pitchFamily="34" charset="0"/>
              <a:buChar char="•"/>
              <a:defRPr/>
            </a:pPr>
            <a:r>
              <a:rPr lang="bg-BG" sz="1000" b="1" dirty="0">
                <a:latin typeface="Arial" pitchFamily="34" charset="0"/>
                <a:cs typeface="Arial" pitchFamily="34" charset="0"/>
              </a:rPr>
              <a:t>Внимание! </a:t>
            </a:r>
            <a:r>
              <a:rPr lang="bg-BG" sz="1000" dirty="0">
                <a:latin typeface="Arial" pitchFamily="34" charset="0"/>
                <a:cs typeface="Arial" pitchFamily="34" charset="0"/>
              </a:rPr>
              <a:t>При употреба следва да се носят лични предпазни средства. Винаги да се носят обувки по време на употреба. Уверете се, че детето е с плътни обувки, които не са с хлъзгаща подметка.</a:t>
            </a:r>
          </a:p>
        </p:txBody>
      </p:sp>
      <p:sp>
        <p:nvSpPr>
          <p:cNvPr id="3" name="TextBox 2">
            <a:extLst>
              <a:ext uri="{FF2B5EF4-FFF2-40B4-BE49-F238E27FC236}">
                <a16:creationId xmlns:a16="http://schemas.microsoft.com/office/drawing/2014/main" id="{38FBCF18-1323-420E-3B77-3D6F1BF1D687}"/>
              </a:ext>
            </a:extLst>
          </p:cNvPr>
          <p:cNvSpPr txBox="1"/>
          <p:nvPr/>
        </p:nvSpPr>
        <p:spPr>
          <a:xfrm>
            <a:off x="6400800" y="8892480"/>
            <a:ext cx="360000" cy="183600"/>
          </a:xfrm>
          <a:prstGeom prst="rect">
            <a:avLst/>
          </a:prstGeom>
          <a:noFill/>
          <a:ln w="19050">
            <a:solidFill>
              <a:schemeClr val="tx1"/>
            </a:solidFill>
          </a:ln>
        </p:spPr>
        <p:txBody>
          <a:bodyPr wrap="square" rtlCol="0" anchor="ctr">
            <a:spAutoFit/>
          </a:bodyPr>
          <a:lstStyle/>
          <a:p>
            <a:pPr algn="ctr"/>
            <a:r>
              <a:rPr lang="en-GB" sz="1000" b="1" dirty="0">
                <a:latin typeface="Arial" pitchFamily="34" charset="0"/>
                <a:cs typeface="Arial" pitchFamily="34" charset="0"/>
              </a:rPr>
              <a:t>4</a:t>
            </a:r>
            <a:endParaRPr lang="bg-BG" sz="1000" b="1" dirty="0">
              <a:latin typeface="Arial" pitchFamily="34" charset="0"/>
              <a:cs typeface="Arial" pitchFamily="34" charset="0"/>
            </a:endParaRPr>
          </a:p>
        </p:txBody>
      </p:sp>
    </p:spTree>
    <p:extLst>
      <p:ext uri="{BB962C8B-B14F-4D97-AF65-F5344CB8AC3E}">
        <p14:creationId xmlns:p14="http://schemas.microsoft.com/office/powerpoint/2010/main" val="310758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41E601B6-C1D3-4D89-DDE3-B0E583097E07}"/>
              </a:ext>
            </a:extLst>
          </p:cNvPr>
          <p:cNvSpPr txBox="1"/>
          <p:nvPr/>
        </p:nvSpPr>
        <p:spPr>
          <a:xfrm>
            <a:off x="189000" y="108240"/>
            <a:ext cx="6480000" cy="6709529"/>
          </a:xfrm>
          <a:prstGeom prst="rect">
            <a:avLst/>
          </a:prstGeom>
          <a:noFill/>
        </p:spPr>
        <p:txBody>
          <a:bodyPr wrap="square" rtlCol="0">
            <a:spAutoFit/>
          </a:bodyPr>
          <a:lstStyle/>
          <a:p>
            <a:pPr algn="just">
              <a:buFont typeface="Arial" pitchFamily="34" charset="0"/>
              <a:buChar char="•"/>
              <a:defRPr/>
            </a:pPr>
            <a:r>
              <a:rPr lang="bg-BG" sz="1000" b="1" dirty="0">
                <a:latin typeface="Arial" pitchFamily="34" charset="0"/>
                <a:cs typeface="Arial" pitchFamily="34" charset="0"/>
              </a:rPr>
              <a:t>Внимание!</a:t>
            </a:r>
            <a:r>
              <a:rPr lang="bg-BG" sz="1000" dirty="0">
                <a:latin typeface="Arial" panose="020B0604020202020204" pitchFamily="34" charset="0"/>
                <a:cs typeface="Arial" pitchFamily="34" charset="0"/>
              </a:rPr>
              <a:t> Да не се използва по платното за движение на превозни средства</a:t>
            </a:r>
            <a:r>
              <a:rPr lang="bg-BG" sz="1000" dirty="0">
                <a:solidFill>
                  <a:srgbClr val="FF0000"/>
                </a:solidFill>
                <a:latin typeface="Arial" panose="020B0604020202020204" pitchFamily="34" charset="0"/>
                <a:cs typeface="Arial" pitchFamily="34" charset="0"/>
              </a:rPr>
              <a:t>. </a:t>
            </a:r>
            <a:endParaRPr lang="en-GB" sz="1000" dirty="0">
              <a:solidFill>
                <a:srgbClr val="FF0000"/>
              </a:solidFill>
              <a:latin typeface="Arial" panose="020B0604020202020204" pitchFamily="34" charset="0"/>
              <a:cs typeface="Arial" pitchFamily="34" charset="0"/>
            </a:endParaRPr>
          </a:p>
          <a:p>
            <a:pPr algn="just">
              <a:buFont typeface="Arial" pitchFamily="34" charset="0"/>
              <a:buChar char="•"/>
              <a:defRPr/>
            </a:pPr>
            <a:r>
              <a:rPr lang="bg-BG" sz="1000" b="1" dirty="0">
                <a:latin typeface="Arial" pitchFamily="34" charset="0"/>
                <a:cs typeface="Arial" pitchFamily="34" charset="0"/>
              </a:rPr>
              <a:t>Внимание!</a:t>
            </a:r>
            <a:r>
              <a:rPr lang="bg-BG" sz="1000" dirty="0">
                <a:latin typeface="Arial" panose="020B0604020202020204" pitchFamily="34" charset="0"/>
                <a:cs typeface="Arial" pitchFamily="34" charset="0"/>
              </a:rPr>
              <a:t> Продуктът е проектиран да се кара от малки деца на равна и гладка настилка. Не използвайте продукта върху меки повърхности като трева, почва или пясък. Да се използва само на добре осветени и обезопасени пространства и площадки за игра. Да не се използва на мокри и хлъзгави настилки. Никога не позволявайте на детето да кара в близост до басейни, стълби, стръмни склонове.  Не използвайте в дъждовно време или вечер.</a:t>
            </a:r>
            <a:endParaRPr lang="ru-RU" sz="1000" dirty="0">
              <a:latin typeface="Arial" pitchFamily="34" charset="0"/>
              <a:cs typeface="Arial" pitchFamily="34" charset="0"/>
            </a:endParaRPr>
          </a:p>
          <a:p>
            <a:pPr algn="just">
              <a:buFont typeface="Arial" pitchFamily="34" charset="0"/>
              <a:buChar char="•"/>
              <a:defRPr/>
            </a:pPr>
            <a:r>
              <a:rPr lang="bg-BG" sz="1000" b="1" dirty="0">
                <a:latin typeface="Arial" pitchFamily="34" charset="0"/>
                <a:cs typeface="Arial" pitchFamily="34" charset="0"/>
              </a:rPr>
              <a:t>Внимание! </a:t>
            </a:r>
            <a:r>
              <a:rPr lang="bg-BG" sz="1000" dirty="0">
                <a:latin typeface="Arial" pitchFamily="34" charset="0"/>
                <a:cs typeface="Arial" pitchFamily="34" charset="0"/>
              </a:rPr>
              <a:t>Продуктът трябва да се използва с повишено внимание! Необходими са определени умения, за да се избегнат евентуални падания или сблъсъци, които да причинят наранявания на детето. Преди да използвате акумулаторния мотор, запознайте детето с начина на употреба. Уверете се, че детето разбира как функционира и може свободно да маневрира с мотора в обезопасена среда и под наблюдение.</a:t>
            </a:r>
          </a:p>
          <a:p>
            <a:pPr algn="just">
              <a:buFont typeface="Arial" pitchFamily="34" charset="0"/>
              <a:buChar char="•"/>
              <a:defRPr/>
            </a:pPr>
            <a:r>
              <a:rPr lang="bg-BG" sz="1000" b="1" dirty="0">
                <a:latin typeface="Arial" pitchFamily="34" charset="0"/>
                <a:cs typeface="Arial" pitchFamily="34" charset="0"/>
              </a:rPr>
              <a:t>Внимание!</a:t>
            </a:r>
            <a:r>
              <a:rPr lang="bg-BG" sz="1000" dirty="0">
                <a:latin typeface="Arial" pitchFamily="34" charset="0"/>
                <a:cs typeface="Arial" pitchFamily="34" charset="0"/>
              </a:rPr>
              <a:t> Използвайте продукта само по предвиденото му предназначение. Ако детето ползва продукта по начин, различен от предвидената употреба, съществува риск от повреда, която може да доведе до наранявания. Да не се използва за пренасяне на товари. Да не се използва повече от едно дете едновременно. Винаги да се седи на седалката. Максимално допустимото тегло на детето, използващо мотора е </a:t>
            </a:r>
            <a:r>
              <a:rPr lang="en-US" sz="1000" dirty="0">
                <a:latin typeface="Arial" pitchFamily="34" charset="0"/>
                <a:cs typeface="Arial" pitchFamily="34" charset="0"/>
              </a:rPr>
              <a:t>30</a:t>
            </a:r>
            <a:r>
              <a:rPr lang="bg-BG" sz="1000" dirty="0">
                <a:latin typeface="Arial" pitchFamily="34" charset="0"/>
                <a:cs typeface="Arial" pitchFamily="34" charset="0"/>
              </a:rPr>
              <a:t> кг.</a:t>
            </a:r>
          </a:p>
          <a:p>
            <a:pPr algn="just">
              <a:buFont typeface="Arial" pitchFamily="34" charset="0"/>
              <a:buChar char="•"/>
              <a:defRPr/>
            </a:pPr>
            <a:r>
              <a:rPr lang="bg-BG" sz="1000" dirty="0">
                <a:latin typeface="Arial" pitchFamily="34" charset="0"/>
                <a:cs typeface="Arial" pitchFamily="34" charset="0"/>
              </a:rPr>
              <a:t>Не позволявайте на детето да стъпва върху седалката или да употребява акумулаторния мотор, докато е в изправено положение.</a:t>
            </a:r>
          </a:p>
          <a:p>
            <a:pPr algn="just">
              <a:buFont typeface="Arial" pitchFamily="34" charset="0"/>
              <a:buChar char="•"/>
              <a:defRPr/>
            </a:pPr>
            <a:r>
              <a:rPr lang="bg-BG" sz="1000" b="1" dirty="0">
                <a:latin typeface="Arial" pitchFamily="34" charset="0"/>
                <a:cs typeface="Arial" pitchFamily="34" charset="0"/>
              </a:rPr>
              <a:t>Важно! </a:t>
            </a:r>
            <a:r>
              <a:rPr lang="bg-BG" sz="1000" dirty="0">
                <a:latin typeface="Arial" pitchFamily="34" charset="0"/>
                <a:cs typeface="Arial" pitchFamily="34" charset="0"/>
              </a:rPr>
              <a:t>Преди употребата на продукта за първи път, батерията трябва да се зареди за 1</a:t>
            </a:r>
            <a:r>
              <a:rPr lang="en-GB" sz="1000" dirty="0">
                <a:latin typeface="Arial" pitchFamily="34" charset="0"/>
                <a:cs typeface="Arial" pitchFamily="34" charset="0"/>
              </a:rPr>
              <a:t>0</a:t>
            </a:r>
            <a:r>
              <a:rPr lang="bg-BG" sz="1000" dirty="0">
                <a:latin typeface="Arial" pitchFamily="34" charset="0"/>
                <a:cs typeface="Arial" pitchFamily="34" charset="0"/>
              </a:rPr>
              <a:t> часа, но не повече</a:t>
            </a:r>
            <a:r>
              <a:rPr lang="en-GB" sz="1000" dirty="0">
                <a:latin typeface="Arial" pitchFamily="34" charset="0"/>
                <a:cs typeface="Arial" pitchFamily="34" charset="0"/>
              </a:rPr>
              <a:t> </a:t>
            </a:r>
            <a:r>
              <a:rPr lang="bg-BG" sz="1000" dirty="0">
                <a:latin typeface="Arial" pitchFamily="34" charset="0"/>
                <a:cs typeface="Arial" pitchFamily="34" charset="0"/>
              </a:rPr>
              <a:t>от 12 часа. Само възрастен може да зарежда и презарежда батерията.</a:t>
            </a:r>
          </a:p>
          <a:p>
            <a:pPr algn="just">
              <a:buFont typeface="Arial" pitchFamily="34" charset="0"/>
              <a:buChar char="•"/>
              <a:defRPr/>
            </a:pPr>
            <a:r>
              <a:rPr lang="bg-BG" sz="1000" b="1" dirty="0">
                <a:latin typeface="Arial" pitchFamily="34" charset="0"/>
                <a:cs typeface="Arial" pitchFamily="34" charset="0"/>
              </a:rPr>
              <a:t>Внимание! </a:t>
            </a:r>
            <a:r>
              <a:rPr lang="bg-BG" sz="1000" dirty="0">
                <a:latin typeface="Arial" pitchFamily="34" charset="0"/>
                <a:cs typeface="Arial" pitchFamily="34" charset="0"/>
              </a:rPr>
              <a:t>Движещи се части. Опасност от прищипване/заклещване. Не позволявайте на детето, управляващо акумулаторния мотор, както и на други деца, намиращи се в близост, да докосват ходовите колела с ръце или други предмети, докато са в движение.</a:t>
            </a:r>
            <a:endParaRPr lang="ru-RU" sz="1000" dirty="0">
              <a:latin typeface="Arial" pitchFamily="34" charset="0"/>
              <a:cs typeface="Arial" pitchFamily="34" charset="0"/>
            </a:endParaRPr>
          </a:p>
          <a:p>
            <a:pPr lvl="0" algn="just">
              <a:buFont typeface="Arial" pitchFamily="34" charset="0"/>
              <a:buChar char="•"/>
              <a:defRPr/>
            </a:pPr>
            <a:r>
              <a:rPr lang="bg-BG" sz="1000" dirty="0">
                <a:latin typeface="Arial" pitchFamily="34" charset="0"/>
                <a:cs typeface="Arial" pitchFamily="34" charset="0"/>
              </a:rPr>
              <a:t>Изисква се сглобяване от възрастен.</a:t>
            </a:r>
          </a:p>
          <a:p>
            <a:pPr lvl="0" algn="just">
              <a:buFont typeface="Arial" pitchFamily="34" charset="0"/>
              <a:buChar char="•"/>
              <a:defRPr/>
            </a:pPr>
            <a:r>
              <a:rPr lang="bg-BG" sz="1000" dirty="0">
                <a:latin typeface="Arial" pitchFamily="34" charset="0"/>
                <a:cs typeface="Arial" pitchFamily="34" charset="0"/>
              </a:rPr>
              <a:t>По време на сглобяването на мотора, не трябва да има деца под 3 години в близост</a:t>
            </a:r>
            <a:r>
              <a:rPr lang="en-US" sz="1000" dirty="0">
                <a:latin typeface="Arial" pitchFamily="34" charset="0"/>
                <a:cs typeface="Arial" pitchFamily="34" charset="0"/>
              </a:rPr>
              <a:t>. </a:t>
            </a:r>
            <a:r>
              <a:rPr lang="bg-BG" sz="1000" dirty="0">
                <a:latin typeface="Arial" pitchFamily="34" charset="0"/>
                <a:cs typeface="Arial" pitchFamily="34" charset="0"/>
              </a:rPr>
              <a:t>Дребни части. Риск от задавяне. </a:t>
            </a:r>
          </a:p>
          <a:p>
            <a:pPr lvl="0" algn="just">
              <a:buFont typeface="Arial" pitchFamily="34" charset="0"/>
              <a:buChar char="•"/>
              <a:defRPr/>
            </a:pPr>
            <a:r>
              <a:rPr lang="bg-BG" sz="1000" dirty="0">
                <a:latin typeface="Arial" pitchFamily="34" charset="0"/>
                <a:cs typeface="Arial" pitchFamily="34" charset="0"/>
              </a:rPr>
              <a:t>Дръжте опаковката на продукта на място, недостъпно за деца по време на разопаковането и след това.</a:t>
            </a:r>
            <a:endParaRPr lang="en-US" sz="1000" dirty="0">
              <a:latin typeface="Arial" pitchFamily="34" charset="0"/>
              <a:cs typeface="Arial" pitchFamily="34" charset="0"/>
            </a:endParaRPr>
          </a:p>
          <a:p>
            <a:pPr lvl="0" algn="just">
              <a:buFont typeface="Arial" pitchFamily="34" charset="0"/>
              <a:buChar char="•"/>
              <a:defRPr/>
            </a:pPr>
            <a:r>
              <a:rPr lang="ru-RU" sz="1000" dirty="0">
                <a:latin typeface="Arial" pitchFamily="34" charset="0"/>
                <a:cs typeface="Arial" pitchFamily="34" charset="0"/>
              </a:rPr>
              <a:t>Поставянето и зареждането на батериите да се извършва само от възрастен. </a:t>
            </a:r>
          </a:p>
          <a:p>
            <a:pPr lvl="0" algn="just">
              <a:buFont typeface="Arial" pitchFamily="34" charset="0"/>
              <a:buChar char="•"/>
              <a:defRPr/>
            </a:pPr>
            <a:r>
              <a:rPr lang="ru-RU" sz="1000" dirty="0">
                <a:latin typeface="Arial" pitchFamily="34" charset="0"/>
                <a:cs typeface="Arial" pitchFamily="34" charset="0"/>
              </a:rPr>
              <a:t>При удар внимателно прегледайте акумулаторния мотор и нейните компоненти за евентуални неизправности, преди детето да я използва отново.</a:t>
            </a:r>
          </a:p>
          <a:p>
            <a:pPr algn="just">
              <a:buFont typeface="Arial" pitchFamily="34" charset="0"/>
              <a:buChar char="•"/>
              <a:defRPr/>
            </a:pPr>
            <a:r>
              <a:rPr lang="ru-RU" sz="1000" dirty="0">
                <a:latin typeface="Arial" pitchFamily="34" charset="0"/>
                <a:cs typeface="Arial" pitchFamily="34" charset="0"/>
              </a:rPr>
              <a:t>Периодично проверявайте състоянието и целостта на отделните детайли, защото в случай на повреда е възможно нараняване на вашето дете. Не използвайта акамулаторния мотор, ако установите, че има липсващи, разхлабени, износени или повредени части. Свържете се с търговския обект, от който сте закупили продукта, за резервни части. Не замествайте с части, които не са предоставени от производителя.</a:t>
            </a:r>
          </a:p>
          <a:p>
            <a:pPr algn="just">
              <a:buFont typeface="Arial" pitchFamily="34" charset="0"/>
              <a:buChar char="•"/>
              <a:defRPr/>
            </a:pPr>
            <a:r>
              <a:rPr lang="ru-RU" sz="1000" b="1" dirty="0">
                <a:latin typeface="Arial" pitchFamily="34" charset="0"/>
                <a:cs typeface="Arial" pitchFamily="34" charset="0"/>
              </a:rPr>
              <a:t>ВАЖНО: </a:t>
            </a:r>
            <a:r>
              <a:rPr lang="ru-RU" sz="1000" dirty="0">
                <a:latin typeface="Arial" pitchFamily="34" charset="0"/>
                <a:cs typeface="Arial" pitchFamily="34" charset="0"/>
              </a:rPr>
              <a:t>Не променяйте нищо по конструкцията на продукта, което може да доведе до намаляване на безопасността на продукта. </a:t>
            </a:r>
            <a:r>
              <a:rPr lang="bg-BG" sz="1000" dirty="0">
                <a:latin typeface="Arial" pitchFamily="34" charset="0"/>
                <a:cs typeface="Arial" pitchFamily="34" charset="0"/>
              </a:rPr>
              <a:t>Не поставяйте и не връзвайте по играчката предмети или други аксесоари и връзки. Това може да предизвика закачане, омотаване и нарушаване на равновесието, вследствие</a:t>
            </a:r>
            <a:r>
              <a:rPr lang="en-GB" sz="1000" dirty="0">
                <a:latin typeface="Arial" pitchFamily="34" charset="0"/>
                <a:cs typeface="Arial" pitchFamily="34" charset="0"/>
              </a:rPr>
              <a:t>,</a:t>
            </a:r>
            <a:r>
              <a:rPr lang="bg-BG" sz="1000" dirty="0">
                <a:latin typeface="Arial" pitchFamily="34" charset="0"/>
                <a:cs typeface="Arial" pitchFamily="34" charset="0"/>
              </a:rPr>
              <a:t> на което детето може да се нарани. </a:t>
            </a:r>
            <a:endParaRPr lang="bg-BG" sz="1000" b="1" dirty="0">
              <a:solidFill>
                <a:srgbClr val="FF0000"/>
              </a:solidFill>
              <a:latin typeface="Arial" pitchFamily="34" charset="0"/>
              <a:cs typeface="Arial" pitchFamily="34" charset="0"/>
            </a:endParaRPr>
          </a:p>
          <a:p>
            <a:pPr algn="just">
              <a:buFont typeface="Arial" pitchFamily="34" charset="0"/>
              <a:buChar char="•"/>
              <a:defRPr/>
            </a:pPr>
            <a:r>
              <a:rPr lang="bg-BG" sz="1000" dirty="0">
                <a:latin typeface="Arial" pitchFamily="34" charset="0"/>
                <a:cs typeface="Arial" pitchFamily="34" charset="0"/>
              </a:rPr>
              <a:t>Забранено е да съкращавате електрическите кабели или да добавяте други електрически части.</a:t>
            </a:r>
          </a:p>
          <a:p>
            <a:pPr algn="just">
              <a:buFont typeface="Arial" pitchFamily="34" charset="0"/>
              <a:buChar char="•"/>
              <a:defRPr/>
            </a:pPr>
            <a:r>
              <a:rPr lang="bg-BG" sz="1000" dirty="0">
                <a:latin typeface="Arial" pitchFamily="34" charset="0"/>
                <a:cs typeface="Arial" pitchFamily="34" charset="0"/>
              </a:rPr>
              <a:t>При рестартирането на задвижващия мотор може да се появят искри. Забранено е да стартирате мотора при силно възпламеними и експлозивни среди, като например бензиностанции.</a:t>
            </a:r>
            <a:endParaRPr lang="en-GB" sz="1000" dirty="0">
              <a:latin typeface="Arial" pitchFamily="34" charset="0"/>
              <a:cs typeface="Arial" pitchFamily="34" charset="0"/>
            </a:endParaRPr>
          </a:p>
          <a:p>
            <a:pPr algn="just">
              <a:buFont typeface="Arial" panose="020B0604020202020204" pitchFamily="34" charset="0"/>
              <a:buChar char="•"/>
            </a:pPr>
            <a:r>
              <a:rPr lang="bg-BG" sz="1000" dirty="0">
                <a:latin typeface="Arial" pitchFamily="34" charset="0"/>
                <a:cs typeface="Arial" pitchFamily="34" charset="0"/>
              </a:rPr>
              <a:t>Когато не използвате повече играчката, спрете я от захранване.</a:t>
            </a:r>
          </a:p>
        </p:txBody>
      </p:sp>
      <p:sp>
        <p:nvSpPr>
          <p:cNvPr id="13" name="TextBox 12">
            <a:extLst>
              <a:ext uri="{FF2B5EF4-FFF2-40B4-BE49-F238E27FC236}">
                <a16:creationId xmlns:a16="http://schemas.microsoft.com/office/drawing/2014/main" id="{4DAD417E-45AE-5887-0324-626F73323667}"/>
              </a:ext>
            </a:extLst>
          </p:cNvPr>
          <p:cNvSpPr txBox="1"/>
          <p:nvPr/>
        </p:nvSpPr>
        <p:spPr>
          <a:xfrm>
            <a:off x="189000" y="6768264"/>
            <a:ext cx="6480000" cy="180000"/>
          </a:xfrm>
          <a:prstGeom prst="rect">
            <a:avLst/>
          </a:prstGeom>
          <a:solidFill>
            <a:schemeClr val="tx1">
              <a:lumMod val="65000"/>
              <a:lumOff val="35000"/>
            </a:schemeClr>
          </a:solidFill>
        </p:spPr>
        <p:txBody>
          <a:bodyPr wrap="square" rtlCol="0" anchor="ctr">
            <a:noAutofit/>
          </a:bodyPr>
          <a:lstStyle/>
          <a:p>
            <a:pPr algn="just"/>
            <a:r>
              <a:rPr lang="bg-BG" sz="1000" b="1" dirty="0">
                <a:solidFill>
                  <a:schemeClr val="bg1"/>
                </a:solidFill>
                <a:latin typeface="Arial" pitchFamily="34" charset="0"/>
                <a:cs typeface="Arial" pitchFamily="34" charset="0"/>
              </a:rPr>
              <a:t>СПИСЪК НА ЧАСТИТЕ</a:t>
            </a:r>
          </a:p>
        </p:txBody>
      </p:sp>
      <p:sp>
        <p:nvSpPr>
          <p:cNvPr id="2" name="TextBox 1">
            <a:extLst>
              <a:ext uri="{FF2B5EF4-FFF2-40B4-BE49-F238E27FC236}">
                <a16:creationId xmlns:a16="http://schemas.microsoft.com/office/drawing/2014/main" id="{E791D887-407B-D538-63AC-480FC751C0FF}"/>
              </a:ext>
            </a:extLst>
          </p:cNvPr>
          <p:cNvSpPr txBox="1"/>
          <p:nvPr/>
        </p:nvSpPr>
        <p:spPr>
          <a:xfrm>
            <a:off x="189000" y="6948264"/>
            <a:ext cx="6480000" cy="1992853"/>
          </a:xfrm>
          <a:prstGeom prst="rect">
            <a:avLst/>
          </a:prstGeom>
          <a:noFill/>
        </p:spPr>
        <p:txBody>
          <a:bodyPr wrap="square" rtlCol="0">
            <a:spAutoFit/>
          </a:bodyPr>
          <a:lstStyle/>
          <a:p>
            <a:pPr algn="just"/>
            <a:r>
              <a:rPr lang="bg-BG" sz="950" dirty="0">
                <a:latin typeface="Arial" pitchFamily="34" charset="0"/>
                <a:cs typeface="Arial" pitchFamily="34" charset="0"/>
              </a:rPr>
              <a:t>Преди да започнете да сглобявате акумулаторният мотор, извадете частите от опаковката. Проверете дали са налични всички описани на </a:t>
            </a:r>
            <a:r>
              <a:rPr lang="bg-BG" sz="950" b="1" dirty="0">
                <a:latin typeface="Arial" pitchFamily="34" charset="0"/>
                <a:cs typeface="Arial" pitchFamily="34" charset="0"/>
              </a:rPr>
              <a:t>Фигури </a:t>
            </a:r>
            <a:r>
              <a:rPr lang="en-US" sz="950" b="1" dirty="0">
                <a:latin typeface="Arial" pitchFamily="34" charset="0"/>
                <a:cs typeface="Arial" pitchFamily="34" charset="0"/>
              </a:rPr>
              <a:t>PD</a:t>
            </a:r>
            <a:r>
              <a:rPr lang="bg-BG" sz="950" b="1" dirty="0">
                <a:latin typeface="Arial" pitchFamily="34" charset="0"/>
                <a:cs typeface="Arial" pitchFamily="34" charset="0"/>
              </a:rPr>
              <a:t> и </a:t>
            </a:r>
            <a:r>
              <a:rPr lang="en-GB" sz="950" b="1" dirty="0">
                <a:latin typeface="Arial" pitchFamily="34" charset="0"/>
                <a:cs typeface="Arial" pitchFamily="34" charset="0"/>
              </a:rPr>
              <a:t>PD-B</a:t>
            </a:r>
            <a:r>
              <a:rPr lang="bg-BG" sz="950" dirty="0">
                <a:latin typeface="Arial" pitchFamily="34" charset="0"/>
                <a:cs typeface="Arial" pitchFamily="34" charset="0"/>
              </a:rPr>
              <a:t>. Запазете опаковките, докато завършите напълно сглобяването</a:t>
            </a:r>
            <a:r>
              <a:rPr lang="en-US" sz="950" dirty="0">
                <a:latin typeface="Arial" pitchFamily="34" charset="0"/>
                <a:cs typeface="Arial" pitchFamily="34" charset="0"/>
              </a:rPr>
              <a:t>. </a:t>
            </a:r>
            <a:endParaRPr lang="bg-BG" sz="950" dirty="0">
              <a:latin typeface="Arial" pitchFamily="34" charset="0"/>
              <a:cs typeface="Arial" pitchFamily="34" charset="0"/>
            </a:endParaRPr>
          </a:p>
          <a:p>
            <a:pPr algn="just"/>
            <a:r>
              <a:rPr lang="bg-BG" sz="950" b="1" dirty="0">
                <a:latin typeface="Arial" pitchFamily="34" charset="0"/>
                <a:cs typeface="Arial" pitchFamily="34" charset="0"/>
              </a:rPr>
              <a:t>Бележка: </a:t>
            </a:r>
            <a:r>
              <a:rPr lang="bg-BG" sz="950" dirty="0">
                <a:latin typeface="Arial" pitchFamily="34" charset="0"/>
                <a:cs typeface="Arial" pitchFamily="34" charset="0"/>
              </a:rPr>
              <a:t>Някои от показаните части</a:t>
            </a:r>
            <a:r>
              <a:rPr lang="en-US" sz="950" dirty="0">
                <a:latin typeface="Arial" pitchFamily="34" charset="0"/>
                <a:cs typeface="Arial" pitchFamily="34" charset="0"/>
              </a:rPr>
              <a:t> </a:t>
            </a:r>
            <a:r>
              <a:rPr lang="bg-BG" sz="950" dirty="0">
                <a:latin typeface="Arial" pitchFamily="34" charset="0"/>
                <a:cs typeface="Arial" pitchFamily="34" charset="0"/>
              </a:rPr>
              <a:t>може да са предварително монтирани от двете страни на акумулаторния мотор.</a:t>
            </a:r>
            <a:endParaRPr lang="en-US" sz="950" dirty="0">
              <a:latin typeface="Arial" pitchFamily="34" charset="0"/>
              <a:cs typeface="Arial" pitchFamily="34" charset="0"/>
            </a:endParaRPr>
          </a:p>
          <a:p>
            <a:pPr lvl="0" algn="just">
              <a:buFont typeface="Wingdings" panose="05000000000000000000" pitchFamily="2" charset="2"/>
              <a:buChar char="Ø"/>
            </a:pPr>
            <a:r>
              <a:rPr lang="bg-BG" sz="950" b="1" dirty="0">
                <a:latin typeface="Arial" pitchFamily="34" charset="0"/>
                <a:cs typeface="Arial" pitchFamily="34" charset="0"/>
              </a:rPr>
              <a:t>ФИГУРА </a:t>
            </a:r>
            <a:r>
              <a:rPr lang="en-US" sz="950" b="1" dirty="0">
                <a:latin typeface="Arial" pitchFamily="34" charset="0"/>
                <a:cs typeface="Arial" pitchFamily="34" charset="0"/>
              </a:rPr>
              <a:t>PD</a:t>
            </a:r>
            <a:r>
              <a:rPr lang="bg-BG" sz="950" b="1" dirty="0">
                <a:latin typeface="Arial" pitchFamily="34" charset="0"/>
                <a:cs typeface="Arial" pitchFamily="34" charset="0"/>
              </a:rPr>
              <a:t>:</a:t>
            </a:r>
            <a:r>
              <a:rPr lang="en-US" sz="950" b="1" dirty="0">
                <a:latin typeface="Arial" pitchFamily="34" charset="0"/>
                <a:cs typeface="Arial" pitchFamily="34" charset="0"/>
              </a:rPr>
              <a:t> </a:t>
            </a:r>
            <a:r>
              <a:rPr lang="en-GB" sz="950" dirty="0">
                <a:latin typeface="Arial" pitchFamily="34" charset="0"/>
                <a:cs typeface="Arial" pitchFamily="34" charset="0"/>
              </a:rPr>
              <a:t> </a:t>
            </a:r>
            <a:r>
              <a:rPr lang="bg-BG" sz="950" dirty="0">
                <a:latin typeface="Arial" pitchFamily="34" charset="0"/>
                <a:cs typeface="Arial" pitchFamily="34" charset="0"/>
              </a:rPr>
              <a:t>Корпус; </a:t>
            </a:r>
            <a:r>
              <a:rPr lang="en-US" sz="950" dirty="0">
                <a:latin typeface="Arial" pitchFamily="34" charset="0"/>
                <a:cs typeface="Arial" pitchFamily="34" charset="0"/>
              </a:rPr>
              <a:t>.</a:t>
            </a:r>
            <a:r>
              <a:rPr lang="bg-BG" sz="950" dirty="0">
                <a:latin typeface="Arial" pitchFamily="34" charset="0"/>
                <a:cs typeface="Arial" pitchFamily="34" charset="0"/>
              </a:rPr>
              <a:t> Кормило</a:t>
            </a:r>
            <a:r>
              <a:rPr lang="en-GB" sz="950" dirty="0">
                <a:latin typeface="Arial" pitchFamily="34" charset="0"/>
                <a:cs typeface="Arial" pitchFamily="34" charset="0"/>
              </a:rPr>
              <a:t> </a:t>
            </a:r>
            <a:r>
              <a:rPr lang="bg-BG" sz="950" dirty="0">
                <a:latin typeface="Arial" pitchFamily="34" charset="0"/>
                <a:cs typeface="Arial" pitchFamily="34" charset="0"/>
              </a:rPr>
              <a:t>с предна вилка; . Ръкохватки на кормило</a:t>
            </a:r>
            <a:r>
              <a:rPr lang="en-GB" sz="950" dirty="0">
                <a:latin typeface="Arial" pitchFamily="34" charset="0"/>
                <a:cs typeface="Arial" pitchFamily="34" charset="0"/>
              </a:rPr>
              <a:t>;</a:t>
            </a:r>
            <a:r>
              <a:rPr lang="bg-BG" sz="950" dirty="0">
                <a:latin typeface="Arial" pitchFamily="34" charset="0"/>
                <a:cs typeface="Arial" pitchFamily="34" charset="0"/>
              </a:rPr>
              <a:t> </a:t>
            </a:r>
            <a:r>
              <a:rPr lang="en-GB" sz="950" dirty="0">
                <a:latin typeface="Arial" pitchFamily="34" charset="0"/>
                <a:cs typeface="Arial" pitchFamily="34" charset="0"/>
              </a:rPr>
              <a:t> .</a:t>
            </a:r>
            <a:r>
              <a:rPr lang="bg-BG" sz="950" dirty="0">
                <a:latin typeface="Arial" pitchFamily="34" charset="0"/>
                <a:cs typeface="Arial" pitchFamily="34" charset="0"/>
              </a:rPr>
              <a:t> Задни гуми</a:t>
            </a:r>
            <a:r>
              <a:rPr lang="en-GB" sz="950" dirty="0">
                <a:latin typeface="Arial" pitchFamily="34" charset="0"/>
                <a:cs typeface="Arial" pitchFamily="34" charset="0"/>
              </a:rPr>
              <a:t>;</a:t>
            </a:r>
            <a:r>
              <a:rPr lang="bg-BG" sz="950" dirty="0">
                <a:latin typeface="Arial" pitchFamily="34" charset="0"/>
                <a:cs typeface="Arial" pitchFamily="34" charset="0"/>
              </a:rPr>
              <a:t> </a:t>
            </a:r>
            <a:r>
              <a:rPr lang="en-GB" sz="950" dirty="0">
                <a:latin typeface="Arial" pitchFamily="34" charset="0"/>
                <a:cs typeface="Arial" pitchFamily="34" charset="0"/>
              </a:rPr>
              <a:t>. </a:t>
            </a:r>
            <a:r>
              <a:rPr lang="bg-BG" sz="950" dirty="0">
                <a:latin typeface="Arial" pitchFamily="34" charset="0"/>
                <a:cs typeface="Arial" pitchFamily="34" charset="0"/>
              </a:rPr>
              <a:t>Предна гума;</a:t>
            </a:r>
            <a:r>
              <a:rPr lang="en-GB" sz="950" dirty="0">
                <a:latin typeface="Arial" pitchFamily="34" charset="0"/>
                <a:cs typeface="Arial" pitchFamily="34" charset="0"/>
              </a:rPr>
              <a:t> . </a:t>
            </a:r>
            <a:r>
              <a:rPr lang="bg-BG" sz="950" dirty="0">
                <a:latin typeface="Arial" pitchFamily="34" charset="0"/>
                <a:cs typeface="Arial" pitchFamily="34" charset="0"/>
              </a:rPr>
              <a:t>Странични огледала; </a:t>
            </a:r>
            <a:r>
              <a:rPr lang="en-GB" sz="950" dirty="0">
                <a:latin typeface="Arial" pitchFamily="34" charset="0"/>
                <a:cs typeface="Arial" pitchFamily="34" charset="0"/>
              </a:rPr>
              <a:t>. </a:t>
            </a:r>
            <a:r>
              <a:rPr lang="bg-BG" sz="950" dirty="0">
                <a:latin typeface="Arial" pitchFamily="34" charset="0"/>
                <a:cs typeface="Arial" pitchFamily="34" charset="0"/>
              </a:rPr>
              <a:t>Зарядно за батерията;</a:t>
            </a:r>
            <a:r>
              <a:rPr lang="en-GB" sz="950" dirty="0">
                <a:latin typeface="Arial" pitchFamily="34" charset="0"/>
                <a:cs typeface="Arial" pitchFamily="34" charset="0"/>
              </a:rPr>
              <a:t> . </a:t>
            </a:r>
            <a:r>
              <a:rPr lang="bg-BG" sz="950" dirty="0">
                <a:latin typeface="Arial" pitchFamily="34" charset="0"/>
                <a:cs typeface="Arial" pitchFamily="34" charset="0"/>
              </a:rPr>
              <a:t>Преден калник; </a:t>
            </a:r>
            <a:r>
              <a:rPr lang="en-GB" sz="950" dirty="0">
                <a:latin typeface="Arial" pitchFamily="34" charset="0"/>
                <a:cs typeface="Arial" pitchFamily="34" charset="0"/>
              </a:rPr>
              <a:t>. </a:t>
            </a:r>
            <a:r>
              <a:rPr lang="bg-BG" sz="950" dirty="0">
                <a:latin typeface="Arial" pitchFamily="34" charset="0"/>
                <a:cs typeface="Arial" pitchFamily="34" charset="0"/>
              </a:rPr>
              <a:t>Винт</a:t>
            </a:r>
            <a:r>
              <a:rPr lang="en-GB" sz="950" dirty="0">
                <a:latin typeface="Arial" pitchFamily="34" charset="0"/>
                <a:cs typeface="Arial" pitchFamily="34" charset="0"/>
              </a:rPr>
              <a:t> </a:t>
            </a:r>
            <a:r>
              <a:rPr lang="bg-BG" sz="950" dirty="0">
                <a:latin typeface="Arial" pitchFamily="34" charset="0"/>
                <a:cs typeface="Arial" pitchFamily="34" charset="0"/>
              </a:rPr>
              <a:t>за фиксиране на кормилото</a:t>
            </a:r>
            <a:r>
              <a:rPr lang="en-GB" sz="950" dirty="0">
                <a:latin typeface="Arial" pitchFamily="34" charset="0"/>
                <a:cs typeface="Arial" pitchFamily="34" charset="0"/>
              </a:rPr>
              <a:t>;</a:t>
            </a:r>
            <a:r>
              <a:rPr lang="bg-BG" sz="950" dirty="0">
                <a:latin typeface="Arial" pitchFamily="34" charset="0"/>
                <a:cs typeface="Arial" pitchFamily="34" charset="0"/>
              </a:rPr>
              <a:t> </a:t>
            </a:r>
            <a:r>
              <a:rPr lang="en-GB" sz="950" dirty="0">
                <a:latin typeface="Arial" pitchFamily="34" charset="0"/>
                <a:cs typeface="Arial" pitchFamily="34" charset="0"/>
              </a:rPr>
              <a:t>. </a:t>
            </a:r>
            <a:r>
              <a:rPr lang="bg-BG" sz="950" dirty="0">
                <a:latin typeface="Arial" pitchFamily="34" charset="0"/>
                <a:cs typeface="Arial" pitchFamily="34" charset="0"/>
              </a:rPr>
              <a:t>Регистрационен номер</a:t>
            </a:r>
            <a:r>
              <a:rPr lang="en-GB" sz="950" dirty="0">
                <a:latin typeface="Arial" pitchFamily="34" charset="0"/>
                <a:cs typeface="Arial" pitchFamily="34" charset="0"/>
              </a:rPr>
              <a:t>;</a:t>
            </a:r>
            <a:r>
              <a:rPr lang="bg-BG" sz="950" dirty="0">
                <a:latin typeface="Arial" pitchFamily="34" charset="0"/>
                <a:cs typeface="Arial" pitchFamily="34" charset="0"/>
              </a:rPr>
              <a:t> . Педал с поставки за крачетата; </a:t>
            </a:r>
            <a:r>
              <a:rPr lang="en-GB" sz="950" dirty="0">
                <a:latin typeface="Arial" pitchFamily="34" charset="0"/>
                <a:cs typeface="Arial" pitchFamily="34" charset="0"/>
              </a:rPr>
              <a:t>. </a:t>
            </a:r>
            <a:r>
              <a:rPr lang="bg-BG" sz="950" dirty="0">
                <a:latin typeface="Arial" pitchFamily="34" charset="0"/>
                <a:cs typeface="Arial" pitchFamily="34" charset="0"/>
              </a:rPr>
              <a:t>Фиксиращи части за страничните огледала; </a:t>
            </a:r>
            <a:r>
              <a:rPr lang="en-GB" sz="950" dirty="0">
                <a:latin typeface="Arial" pitchFamily="34" charset="0"/>
                <a:cs typeface="Arial" pitchFamily="34" charset="0"/>
              </a:rPr>
              <a:t>. </a:t>
            </a:r>
            <a:r>
              <a:rPr lang="bg-BG" sz="950" dirty="0">
                <a:latin typeface="Arial" pitchFamily="34" charset="0"/>
                <a:cs typeface="Arial" pitchFamily="34" charset="0"/>
              </a:rPr>
              <a:t>Капачки за гумите; </a:t>
            </a:r>
            <a:r>
              <a:rPr lang="en-GB" sz="950" dirty="0">
                <a:latin typeface="Arial" pitchFamily="34" charset="0"/>
                <a:cs typeface="Arial" pitchFamily="34" charset="0"/>
              </a:rPr>
              <a:t>. </a:t>
            </a:r>
            <a:r>
              <a:rPr lang="bg-BG" sz="950" dirty="0">
                <a:latin typeface="Arial" pitchFamily="34" charset="0"/>
                <a:cs typeface="Arial" pitchFamily="34" charset="0"/>
              </a:rPr>
              <a:t>Части, спомагащи сглобяването</a:t>
            </a:r>
            <a:r>
              <a:rPr lang="en-GB" sz="950" dirty="0">
                <a:latin typeface="Arial" pitchFamily="34" charset="0"/>
                <a:cs typeface="Arial" pitchFamily="34" charset="0"/>
              </a:rPr>
              <a:t>;</a:t>
            </a:r>
            <a:r>
              <a:rPr lang="bg-BG" sz="950" dirty="0">
                <a:latin typeface="Arial" pitchFamily="34" charset="0"/>
                <a:cs typeface="Arial" pitchFamily="34" charset="0"/>
              </a:rPr>
              <a:t> </a:t>
            </a:r>
            <a:r>
              <a:rPr lang="en-US" sz="950" dirty="0">
                <a:latin typeface="Arial" pitchFamily="34" charset="0"/>
                <a:cs typeface="Arial" pitchFamily="34" charset="0"/>
              </a:rPr>
              <a:t>.</a:t>
            </a:r>
            <a:r>
              <a:rPr lang="bg-BG" sz="950" dirty="0">
                <a:latin typeface="Arial" pitchFamily="34" charset="0"/>
                <a:cs typeface="Arial" pitchFamily="34" charset="0"/>
              </a:rPr>
              <a:t> Предна ос и задна ос.</a:t>
            </a:r>
          </a:p>
          <a:p>
            <a:pPr lvl="0" algn="just">
              <a:buFont typeface="Wingdings" panose="05000000000000000000" pitchFamily="2" charset="2"/>
              <a:buChar char="Ø"/>
            </a:pPr>
            <a:r>
              <a:rPr lang="bg-BG" sz="950" b="1" dirty="0">
                <a:latin typeface="Arial" pitchFamily="34" charset="0"/>
                <a:cs typeface="Arial" pitchFamily="34" charset="0"/>
              </a:rPr>
              <a:t>ФИГУРА </a:t>
            </a:r>
            <a:r>
              <a:rPr lang="en-GB" sz="950" b="1" dirty="0">
                <a:latin typeface="Arial" pitchFamily="34" charset="0"/>
                <a:cs typeface="Arial" pitchFamily="34" charset="0"/>
              </a:rPr>
              <a:t>PD-B: </a:t>
            </a:r>
            <a:r>
              <a:rPr lang="en-GB" sz="950" dirty="0">
                <a:latin typeface="Arial" pitchFamily="34" charset="0"/>
                <a:cs typeface="Arial" pitchFamily="34" charset="0"/>
              </a:rPr>
              <a:t>1. </a:t>
            </a:r>
            <a:r>
              <a:rPr lang="bg-BG" sz="950" dirty="0">
                <a:latin typeface="Arial" pitchFamily="34" charset="0"/>
                <a:cs typeface="Arial" pitchFamily="34" charset="0"/>
              </a:rPr>
              <a:t>Корпус; 2. Кормило с предна вилка; 3. Ръкохватки на кормилото; 4. Задна гума; 5. Предна гума; 6. Странични огледала; 7. Зарядно; 8. Преден калник; 9. Винт за фиксиране на кормилото; 10. Регистрационен номер; 11. Педал с поставки за крачетата; 12. Фиксиращи части за страничните огледала; 13. Капачки за гумите; 14. Части, спомагащи сглобяването; 15. Помощни колела</a:t>
            </a:r>
            <a:r>
              <a:rPr lang="en-GB" sz="950" dirty="0">
                <a:latin typeface="Arial" pitchFamily="34" charset="0"/>
                <a:cs typeface="Arial" pitchFamily="34" charset="0"/>
              </a:rPr>
              <a:t>.</a:t>
            </a:r>
            <a:endParaRPr lang="bg-BG" sz="950" dirty="0">
              <a:latin typeface="Arial" pitchFamily="34" charset="0"/>
              <a:cs typeface="Arial" pitchFamily="34" charset="0"/>
            </a:endParaRPr>
          </a:p>
        </p:txBody>
      </p:sp>
      <p:sp>
        <p:nvSpPr>
          <p:cNvPr id="4" name="TextBox 3">
            <a:extLst>
              <a:ext uri="{FF2B5EF4-FFF2-40B4-BE49-F238E27FC236}">
                <a16:creationId xmlns:a16="http://schemas.microsoft.com/office/drawing/2014/main" id="{E4C75C78-4E17-13A0-0766-85EAA43D47EE}"/>
              </a:ext>
            </a:extLst>
          </p:cNvPr>
          <p:cNvSpPr txBox="1"/>
          <p:nvPr/>
        </p:nvSpPr>
        <p:spPr>
          <a:xfrm>
            <a:off x="6400800" y="8892480"/>
            <a:ext cx="360000" cy="183600"/>
          </a:xfrm>
          <a:prstGeom prst="rect">
            <a:avLst/>
          </a:prstGeom>
          <a:noFill/>
          <a:ln w="19050">
            <a:solidFill>
              <a:schemeClr val="tx1"/>
            </a:solidFill>
          </a:ln>
        </p:spPr>
        <p:txBody>
          <a:bodyPr wrap="square" rtlCol="0" anchor="ctr">
            <a:spAutoFit/>
          </a:bodyPr>
          <a:lstStyle/>
          <a:p>
            <a:pPr algn="ctr"/>
            <a:r>
              <a:rPr lang="en-GB" sz="1000" b="1" dirty="0">
                <a:latin typeface="Arial" pitchFamily="34" charset="0"/>
                <a:cs typeface="Arial" pitchFamily="34" charset="0"/>
              </a:rPr>
              <a:t>5</a:t>
            </a:r>
            <a:endParaRPr lang="bg-BG" sz="1000" b="1" dirty="0">
              <a:latin typeface="Arial" pitchFamily="34" charset="0"/>
              <a:cs typeface="Arial" pitchFamily="34" charset="0"/>
            </a:endParaRPr>
          </a:p>
        </p:txBody>
      </p:sp>
    </p:spTree>
    <p:extLst>
      <p:ext uri="{BB962C8B-B14F-4D97-AF65-F5344CB8AC3E}">
        <p14:creationId xmlns:p14="http://schemas.microsoft.com/office/powerpoint/2010/main" val="414283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0" y="8892480"/>
            <a:ext cx="360000" cy="183600"/>
          </a:xfrm>
          <a:prstGeom prst="rect">
            <a:avLst/>
          </a:prstGeom>
          <a:noFill/>
          <a:ln w="19050">
            <a:solidFill>
              <a:schemeClr val="tx1"/>
            </a:solidFill>
          </a:ln>
        </p:spPr>
        <p:txBody>
          <a:bodyPr wrap="square" rtlCol="0" anchor="ctr">
            <a:spAutoFit/>
          </a:bodyPr>
          <a:lstStyle/>
          <a:p>
            <a:pPr algn="ctr"/>
            <a:r>
              <a:rPr lang="en-GB" sz="1000" b="1">
                <a:latin typeface="Arial" pitchFamily="34" charset="0"/>
                <a:cs typeface="Arial" pitchFamily="34" charset="0"/>
              </a:rPr>
              <a:t>6</a:t>
            </a:r>
            <a:endParaRPr lang="bg-BG" sz="1000" b="1" dirty="0">
              <a:latin typeface="Arial" pitchFamily="34" charset="0"/>
              <a:cs typeface="Arial" pitchFamily="34" charset="0"/>
            </a:endParaRPr>
          </a:p>
        </p:txBody>
      </p:sp>
      <p:sp>
        <p:nvSpPr>
          <p:cNvPr id="2" name="TextBox 1">
            <a:extLst>
              <a:ext uri="{FF2B5EF4-FFF2-40B4-BE49-F238E27FC236}">
                <a16:creationId xmlns:a16="http://schemas.microsoft.com/office/drawing/2014/main" id="{AB659BA5-407A-B0F9-BC9D-2196571D2539}"/>
              </a:ext>
            </a:extLst>
          </p:cNvPr>
          <p:cNvSpPr txBox="1"/>
          <p:nvPr/>
        </p:nvSpPr>
        <p:spPr>
          <a:xfrm>
            <a:off x="189000" y="6732240"/>
            <a:ext cx="6480000" cy="180000"/>
          </a:xfrm>
          <a:prstGeom prst="rect">
            <a:avLst/>
          </a:prstGeom>
          <a:solidFill>
            <a:schemeClr val="tx1">
              <a:lumMod val="65000"/>
              <a:lumOff val="35000"/>
            </a:schemeClr>
          </a:solidFill>
        </p:spPr>
        <p:txBody>
          <a:bodyPr wrap="square" rtlCol="0" anchor="ctr">
            <a:spAutoFit/>
          </a:bodyPr>
          <a:lstStyle/>
          <a:p>
            <a:r>
              <a:rPr lang="bg-BG" sz="1000" b="1" dirty="0">
                <a:solidFill>
                  <a:schemeClr val="bg1"/>
                </a:solidFill>
                <a:latin typeface="Arial" pitchFamily="34" charset="0"/>
                <a:cs typeface="Arial" pitchFamily="34" charset="0"/>
              </a:rPr>
              <a:t>УПОТРЕБА НА ПРОДУКТА</a:t>
            </a:r>
          </a:p>
        </p:txBody>
      </p:sp>
      <p:sp>
        <p:nvSpPr>
          <p:cNvPr id="3" name="TextBox 2">
            <a:extLst>
              <a:ext uri="{FF2B5EF4-FFF2-40B4-BE49-F238E27FC236}">
                <a16:creationId xmlns:a16="http://schemas.microsoft.com/office/drawing/2014/main" id="{AF87619B-B999-C57B-62AA-A00922FE466C}"/>
              </a:ext>
            </a:extLst>
          </p:cNvPr>
          <p:cNvSpPr txBox="1"/>
          <p:nvPr/>
        </p:nvSpPr>
        <p:spPr>
          <a:xfrm>
            <a:off x="189000" y="143528"/>
            <a:ext cx="6480000" cy="180000"/>
          </a:xfrm>
          <a:prstGeom prst="rect">
            <a:avLst/>
          </a:prstGeom>
          <a:solidFill>
            <a:schemeClr val="tx1">
              <a:lumMod val="65000"/>
              <a:lumOff val="35000"/>
            </a:schemeClr>
          </a:solidFill>
        </p:spPr>
        <p:txBody>
          <a:bodyPr wrap="square" rtlCol="0" anchor="ctr">
            <a:noAutofit/>
          </a:bodyPr>
          <a:lstStyle/>
          <a:p>
            <a:pPr algn="just"/>
            <a:r>
              <a:rPr lang="bg-BG" sz="1000" b="1" dirty="0">
                <a:solidFill>
                  <a:schemeClr val="bg1"/>
                </a:solidFill>
                <a:latin typeface="Arial" pitchFamily="34" charset="0"/>
                <a:cs typeface="Arial" pitchFamily="34" charset="0"/>
              </a:rPr>
              <a:t>СТЪПКИ НА СГЛОБЯВАНЕ</a:t>
            </a:r>
            <a:endParaRPr lang="bg-BG" sz="1000" dirty="0">
              <a:solidFill>
                <a:schemeClr val="bg1"/>
              </a:solidFill>
              <a:latin typeface="Arial" pitchFamily="34" charset="0"/>
              <a:cs typeface="Arial" pitchFamily="34" charset="0"/>
            </a:endParaRPr>
          </a:p>
        </p:txBody>
      </p:sp>
      <p:sp>
        <p:nvSpPr>
          <p:cNvPr id="4" name="TextBox 3">
            <a:extLst>
              <a:ext uri="{FF2B5EF4-FFF2-40B4-BE49-F238E27FC236}">
                <a16:creationId xmlns:a16="http://schemas.microsoft.com/office/drawing/2014/main" id="{13E20362-CC1E-6B5F-E2E4-CF76C0EF844B}"/>
              </a:ext>
            </a:extLst>
          </p:cNvPr>
          <p:cNvSpPr txBox="1"/>
          <p:nvPr/>
        </p:nvSpPr>
        <p:spPr>
          <a:xfrm>
            <a:off x="189000" y="340940"/>
            <a:ext cx="6480000" cy="6463308"/>
          </a:xfrm>
          <a:prstGeom prst="rect">
            <a:avLst/>
          </a:prstGeom>
          <a:noFill/>
        </p:spPr>
        <p:txBody>
          <a:bodyPr wrap="square" rtlCol="0">
            <a:spAutoFit/>
          </a:bodyPr>
          <a:lstStyle/>
          <a:p>
            <a:pPr algn="just">
              <a:buFont typeface="Arial" pitchFamily="34" charset="0"/>
              <a:buChar char="•"/>
            </a:pPr>
            <a:r>
              <a:rPr lang="bg-BG" sz="900" b="1" dirty="0">
                <a:latin typeface="Arial" pitchFamily="34" charset="0"/>
                <a:cs typeface="Arial" pitchFamily="34" charset="0"/>
              </a:rPr>
              <a:t>ВНИМАНИЕ!</a:t>
            </a:r>
            <a:r>
              <a:rPr lang="bg-BG" sz="900" dirty="0">
                <a:latin typeface="Arial" pitchFamily="34" charset="0"/>
                <a:cs typeface="Arial" pitchFamily="34" charset="0"/>
              </a:rPr>
              <a:t> Изисква се сглобяване от възрастен.</a:t>
            </a:r>
            <a:endParaRPr lang="en-US" sz="900" dirty="0">
              <a:latin typeface="Arial" pitchFamily="34" charset="0"/>
              <a:cs typeface="Arial" pitchFamily="34" charset="0"/>
            </a:endParaRPr>
          </a:p>
          <a:p>
            <a:pPr algn="just">
              <a:buFont typeface="Arial" pitchFamily="34" charset="0"/>
              <a:buChar char="•"/>
            </a:pPr>
            <a:r>
              <a:rPr lang="bg-BG" sz="900" b="1" dirty="0">
                <a:latin typeface="Arial" pitchFamily="34" charset="0"/>
                <a:cs typeface="Arial" pitchFamily="34" charset="0"/>
              </a:rPr>
              <a:t>Забележка: </a:t>
            </a:r>
            <a:r>
              <a:rPr lang="bg-BG" sz="900" dirty="0">
                <a:latin typeface="Arial" pitchFamily="34" charset="0"/>
                <a:cs typeface="Arial" pitchFamily="34" charset="0"/>
              </a:rPr>
              <a:t>Някои части може да са предварително фабрично сглобени</a:t>
            </a:r>
            <a:r>
              <a:rPr lang="en-US" sz="900" dirty="0">
                <a:latin typeface="Arial" pitchFamily="34" charset="0"/>
                <a:cs typeface="Arial" pitchFamily="34" charset="0"/>
              </a:rPr>
              <a:t>.</a:t>
            </a:r>
            <a:r>
              <a:rPr lang="bg-BG" sz="900" dirty="0">
                <a:latin typeface="Arial" pitchFamily="34" charset="0"/>
                <a:cs typeface="Arial" pitchFamily="34" charset="0"/>
              </a:rPr>
              <a:t> </a:t>
            </a:r>
          </a:p>
          <a:p>
            <a:pPr algn="just">
              <a:buFont typeface="Arial" pitchFamily="34" charset="0"/>
              <a:buChar char="•"/>
            </a:pPr>
            <a:r>
              <a:rPr lang="bg-BG" sz="900" dirty="0">
                <a:latin typeface="Arial" pitchFamily="34" charset="0"/>
                <a:cs typeface="Arial" pitchFamily="34" charset="0"/>
              </a:rPr>
              <a:t>Внимавайте при разопаковането и сглобяването на акумулаторния мотор. Не позволявайте на децата да играят с частите или да помагат при сглобяването. Опасност от нараняване поради наличието на малки части, остри ръбове и остри върхове при несглобеното състояние на акумулаторния мотор.</a:t>
            </a:r>
          </a:p>
          <a:p>
            <a:pPr algn="just">
              <a:buFont typeface="Arial" pitchFamily="34" charset="0"/>
              <a:buChar char="•"/>
            </a:pPr>
            <a:r>
              <a:rPr lang="bg-BG" sz="900" dirty="0">
                <a:latin typeface="Arial" pitchFamily="34" charset="0"/>
                <a:cs typeface="Arial" pitchFamily="34" charset="0"/>
              </a:rPr>
              <a:t>Заделете всички части преди</a:t>
            </a:r>
            <a:r>
              <a:rPr lang="en-US" sz="900" dirty="0">
                <a:latin typeface="Arial" pitchFamily="34" charset="0"/>
                <a:cs typeface="Arial" pitchFamily="34" charset="0"/>
              </a:rPr>
              <a:t> </a:t>
            </a:r>
            <a:r>
              <a:rPr lang="bg-BG" sz="900" dirty="0">
                <a:latin typeface="Arial" pitchFamily="34" charset="0"/>
                <a:cs typeface="Arial" pitchFamily="34" charset="0"/>
              </a:rPr>
              <a:t>сглобяването</a:t>
            </a:r>
            <a:r>
              <a:rPr lang="en-US" sz="900" dirty="0">
                <a:latin typeface="Arial" pitchFamily="34" charset="0"/>
                <a:cs typeface="Arial" pitchFamily="34" charset="0"/>
              </a:rPr>
              <a:t>. </a:t>
            </a:r>
            <a:r>
              <a:rPr lang="bg-BG" sz="900" dirty="0">
                <a:latin typeface="Arial" pitchFamily="34" charset="0"/>
                <a:cs typeface="Arial" pitchFamily="34" charset="0"/>
              </a:rPr>
              <a:t>Запазете всички опаковки, докато не приключите, за да не зхвърлите някоя от тях по невнимание.</a:t>
            </a:r>
          </a:p>
          <a:p>
            <a:pPr algn="just">
              <a:buFont typeface="Arial" pitchFamily="34" charset="0"/>
              <a:buChar char="•"/>
            </a:pPr>
            <a:r>
              <a:rPr lang="bg-BG" sz="900" dirty="0">
                <a:latin typeface="Arial" pitchFamily="34" charset="0"/>
                <a:cs typeface="Arial" pitchFamily="34" charset="0"/>
              </a:rPr>
              <a:t>След всяка стъпка трябва да проверявате дали отделните части са правилно поставени и добре фиксирани. Следвайте стриктно отделните стъпки и разучете добре фигурите на сглобяване.</a:t>
            </a:r>
          </a:p>
          <a:p>
            <a:pPr algn="just">
              <a:buFont typeface="Arial" pitchFamily="34" charset="0"/>
              <a:buChar char="•"/>
            </a:pPr>
            <a:r>
              <a:rPr lang="bg-BG" sz="900" dirty="0">
                <a:latin typeface="Arial" pitchFamily="34" charset="0"/>
                <a:cs typeface="Arial" pitchFamily="34" charset="0"/>
              </a:rPr>
              <a:t>Нужните инструменти за сглобяването са следните: отвертка (не е включена в опаковката) и гаечен ключ</a:t>
            </a:r>
            <a:r>
              <a:rPr lang="en-US" sz="900" dirty="0">
                <a:latin typeface="Arial" pitchFamily="34" charset="0"/>
                <a:cs typeface="Arial" pitchFamily="34" charset="0"/>
              </a:rPr>
              <a:t> (</a:t>
            </a:r>
            <a:r>
              <a:rPr lang="bg-BG" sz="900" dirty="0">
                <a:latin typeface="Arial" pitchFamily="34" charset="0"/>
                <a:cs typeface="Arial" pitchFamily="34" charset="0"/>
              </a:rPr>
              <a:t>не е включен в опаковката).</a:t>
            </a:r>
            <a:endParaRPr lang="en-US" sz="900" dirty="0">
              <a:latin typeface="Arial" pitchFamily="34" charset="0"/>
              <a:cs typeface="Arial" pitchFamily="34" charset="0"/>
            </a:endParaRPr>
          </a:p>
          <a:p>
            <a:pPr algn="just">
              <a:buFont typeface="Arial" pitchFamily="34" charset="0"/>
              <a:buChar char="•"/>
            </a:pPr>
            <a:r>
              <a:rPr lang="bg-BG" sz="900" b="1" dirty="0">
                <a:latin typeface="Arial" pitchFamily="34" charset="0"/>
                <a:cs typeface="Arial" pitchFamily="34" charset="0"/>
                <a:sym typeface="Symbol"/>
              </a:rPr>
              <a:t>Не презатягайте</a:t>
            </a:r>
            <a:r>
              <a:rPr lang="bg-BG" sz="900" dirty="0">
                <a:latin typeface="Arial" pitchFamily="34" charset="0"/>
                <a:cs typeface="Arial" pitchFamily="34" charset="0"/>
                <a:sym typeface="Symbol"/>
              </a:rPr>
              <a:t>, за да не повредите някоя част.</a:t>
            </a:r>
          </a:p>
          <a:p>
            <a:pPr algn="just">
              <a:buFont typeface="Arial" pitchFamily="34" charset="0"/>
              <a:buChar char="•"/>
            </a:pPr>
            <a:r>
              <a:rPr lang="bg-BG" sz="900" dirty="0">
                <a:latin typeface="Arial" pitchFamily="34" charset="0"/>
                <a:cs typeface="Arial" pitchFamily="34" charset="0"/>
                <a:sym typeface="Symbol"/>
              </a:rPr>
              <a:t>Ако откриете проблеми при сглобяването, свържете се с търговския обект, от който сте закупили продукта.</a:t>
            </a:r>
          </a:p>
          <a:p>
            <a:pPr algn="just"/>
            <a:r>
              <a:rPr lang="en-GB" sz="900" b="1" dirty="0">
                <a:latin typeface="Arial" pitchFamily="34" charset="0"/>
                <a:cs typeface="Arial" pitchFamily="34" charset="0"/>
              </a:rPr>
              <a:t>1.</a:t>
            </a:r>
            <a:r>
              <a:rPr lang="ru-RU" sz="900" b="1" dirty="0">
                <a:latin typeface="Arial" pitchFamily="34" charset="0"/>
                <a:cs typeface="Arial" pitchFamily="34" charset="0"/>
              </a:rPr>
              <a:t>Стъпка </a:t>
            </a:r>
            <a:r>
              <a:rPr lang="en-US" sz="900" b="1" dirty="0">
                <a:latin typeface="Arial" pitchFamily="34" charset="0"/>
                <a:cs typeface="Arial" pitchFamily="34" charset="0"/>
              </a:rPr>
              <a:t>1</a:t>
            </a:r>
            <a:r>
              <a:rPr lang="ru-RU" sz="900" b="1" dirty="0">
                <a:latin typeface="Arial" pitchFamily="34" charset="0"/>
                <a:cs typeface="Arial" pitchFamily="34" charset="0"/>
              </a:rPr>
              <a:t> – Монтиране на задните гуми</a:t>
            </a:r>
            <a:r>
              <a:rPr lang="en-GB" sz="900" b="1" dirty="0">
                <a:latin typeface="Arial" pitchFamily="34" charset="0"/>
                <a:cs typeface="Arial" pitchFamily="34" charset="0"/>
              </a:rPr>
              <a:t>:</a:t>
            </a:r>
          </a:p>
          <a:p>
            <a:pPr algn="just">
              <a:buAutoNum type="alphaUcPeriod"/>
            </a:pPr>
            <a:r>
              <a:rPr lang="bg-BG" sz="900" b="1" dirty="0">
                <a:latin typeface="Arial" pitchFamily="34" charset="0"/>
                <a:cs typeface="Arial" pitchFamily="34" charset="0"/>
                <a:sym typeface="Symbol"/>
              </a:rPr>
              <a:t>МОДЕЛ</a:t>
            </a:r>
            <a:r>
              <a:rPr lang="en-GB" sz="900" b="1" dirty="0">
                <a:latin typeface="Arial" pitchFamily="34" charset="0"/>
                <a:cs typeface="Arial" pitchFamily="34" charset="0"/>
                <a:sym typeface="Symbol"/>
              </a:rPr>
              <a:t> NAPOLI</a:t>
            </a:r>
            <a:r>
              <a:rPr lang="bg-BG" sz="900" b="1" dirty="0">
                <a:latin typeface="Arial" pitchFamily="34" charset="0"/>
                <a:cs typeface="Arial" pitchFamily="34" charset="0"/>
                <a:sym typeface="Symbol"/>
              </a:rPr>
              <a:t> </a:t>
            </a:r>
            <a:r>
              <a:rPr lang="en-GB" sz="900" b="1" dirty="0">
                <a:latin typeface="Arial" pitchFamily="34" charset="0"/>
                <a:cs typeface="Arial" pitchFamily="34" charset="0"/>
                <a:sym typeface="Symbol"/>
              </a:rPr>
              <a:t>– </a:t>
            </a:r>
            <a:r>
              <a:rPr lang="bg-BG" sz="900" b="1" dirty="0">
                <a:latin typeface="Arial" pitchFamily="34" charset="0"/>
                <a:cs typeface="Arial" pitchFamily="34" charset="0"/>
                <a:sym typeface="Symbol"/>
              </a:rPr>
              <a:t>Вижте </a:t>
            </a:r>
            <a:r>
              <a:rPr lang="bg-BG" sz="900" b="1" dirty="0">
                <a:latin typeface="Arial" pitchFamily="34" charset="0"/>
                <a:cs typeface="Arial" pitchFamily="34" charset="0"/>
              </a:rPr>
              <a:t>Фигури </a:t>
            </a:r>
            <a:r>
              <a:rPr lang="en-US" sz="900" b="1" dirty="0">
                <a:latin typeface="Arial" pitchFamily="34" charset="0"/>
                <a:cs typeface="Arial" pitchFamily="34" charset="0"/>
              </a:rPr>
              <a:t>1.2.3.4.5 </a:t>
            </a:r>
            <a:r>
              <a:rPr lang="ru-RU" sz="900" b="1" dirty="0">
                <a:latin typeface="Arial" pitchFamily="34" charset="0"/>
                <a:cs typeface="Arial" pitchFamily="34" charset="0"/>
              </a:rPr>
              <a:t>: </a:t>
            </a:r>
            <a:r>
              <a:rPr lang="ru-RU" sz="900" dirty="0">
                <a:latin typeface="Arial" pitchFamily="34" charset="0"/>
                <a:cs typeface="Arial" pitchFamily="34" charset="0"/>
              </a:rPr>
              <a:t>Промушете задната ос през отворите на редукторите в задния корпус на мотора. Поставете от двете страни на оста задните гуми, като зъбчатката на гумите </a:t>
            </a:r>
            <a:r>
              <a:rPr lang="bg-BG" sz="900" dirty="0">
                <a:latin typeface="Arial" pitchFamily="34" charset="0"/>
                <a:cs typeface="Arial" pitchFamily="34" charset="0"/>
              </a:rPr>
              <a:t>трябва да пасне към зъбчатката на задните редуктори. Поставете от всяка страна по 1 шайба. Фиксирайте гумите с помощта на гайка и гаечен ключ. Накрая поставете капачките на гумите. </a:t>
            </a:r>
            <a:endParaRPr lang="en-GB" sz="900" dirty="0">
              <a:latin typeface="Arial" pitchFamily="34" charset="0"/>
              <a:cs typeface="Arial" pitchFamily="34" charset="0"/>
            </a:endParaRPr>
          </a:p>
          <a:p>
            <a:pPr algn="just">
              <a:buAutoNum type="alphaUcPeriod"/>
            </a:pPr>
            <a:r>
              <a:rPr lang="bg-BG" sz="900" b="1" dirty="0">
                <a:latin typeface="Arial" pitchFamily="34" charset="0"/>
                <a:cs typeface="Arial" pitchFamily="34" charset="0"/>
                <a:sym typeface="Symbol"/>
              </a:rPr>
              <a:t>МОДЕЛ</a:t>
            </a:r>
            <a:r>
              <a:rPr lang="en-GB" sz="900" b="1" dirty="0">
                <a:latin typeface="Arial" pitchFamily="34" charset="0"/>
                <a:cs typeface="Arial" pitchFamily="34" charset="0"/>
                <a:sym typeface="Symbol"/>
              </a:rPr>
              <a:t> RIMINI</a:t>
            </a:r>
            <a:r>
              <a:rPr lang="bg-BG" sz="900" b="1" dirty="0">
                <a:latin typeface="Arial" pitchFamily="34" charset="0"/>
                <a:cs typeface="Arial" pitchFamily="34" charset="0"/>
                <a:sym typeface="Symbol"/>
              </a:rPr>
              <a:t> </a:t>
            </a:r>
            <a:r>
              <a:rPr lang="en-GB" sz="900" b="1" dirty="0">
                <a:latin typeface="Arial" pitchFamily="34" charset="0"/>
                <a:cs typeface="Arial" pitchFamily="34" charset="0"/>
                <a:sym typeface="Symbol"/>
              </a:rPr>
              <a:t>– </a:t>
            </a:r>
            <a:r>
              <a:rPr lang="bg-BG" sz="900" b="1" dirty="0">
                <a:latin typeface="Arial" pitchFamily="34" charset="0"/>
                <a:cs typeface="Arial" pitchFamily="34" charset="0"/>
                <a:sym typeface="Symbol"/>
              </a:rPr>
              <a:t>Вижте </a:t>
            </a:r>
            <a:r>
              <a:rPr lang="bg-BG" sz="900" b="1" dirty="0">
                <a:latin typeface="Arial" pitchFamily="34" charset="0"/>
                <a:cs typeface="Arial" pitchFamily="34" charset="0"/>
              </a:rPr>
              <a:t>Фигури </a:t>
            </a:r>
            <a:r>
              <a:rPr lang="en-GB" sz="900" b="1" dirty="0">
                <a:latin typeface="Arial" pitchFamily="34" charset="0"/>
                <a:cs typeface="Arial" pitchFamily="34" charset="0"/>
              </a:rPr>
              <a:t>1.2.3.4.5 </a:t>
            </a:r>
            <a:r>
              <a:rPr lang="ru-RU" sz="900" b="1" dirty="0">
                <a:latin typeface="Arial" pitchFamily="34" charset="0"/>
                <a:cs typeface="Arial" pitchFamily="34" charset="0"/>
              </a:rPr>
              <a:t>: </a:t>
            </a:r>
            <a:r>
              <a:rPr lang="ru-RU" sz="900" dirty="0">
                <a:latin typeface="Arial" pitchFamily="34" charset="0"/>
                <a:cs typeface="Arial" pitchFamily="34" charset="0"/>
              </a:rPr>
              <a:t>Свалете четирите винта от задния корпус. Поставете задния редуктор </a:t>
            </a:r>
            <a:r>
              <a:rPr lang="bg-BG" sz="900" dirty="0">
                <a:latin typeface="Arial" pitchFamily="34" charset="0"/>
                <a:cs typeface="Arial" pitchFamily="34" charset="0"/>
              </a:rPr>
              <a:t>от дясната страна на мотора. Фиксирайте го с четирите винта. Поставете  гумата между двата държача при задния корпус. Промушете задната ос през единия държач → задна гума → другия държач. Фиксирайте гумата с помощта на гайка и гаечен ключ. Накрая поставете капачките на гумата. Обърнете корпуса на мотора наобратно. Прикрепете рамката с помощните колела на корпуса на мотора. Фиксирайте с помощта на винтове и отвертка.</a:t>
            </a:r>
          </a:p>
          <a:p>
            <a:pPr algn="just">
              <a:buFont typeface="+mj-lt"/>
              <a:buAutoNum type="arabicPeriod" startAt="2"/>
            </a:pPr>
            <a:r>
              <a:rPr lang="bg-BG" sz="900" b="1" dirty="0">
                <a:latin typeface="Arial" pitchFamily="34" charset="0"/>
                <a:cs typeface="Arial" pitchFamily="34" charset="0"/>
              </a:rPr>
              <a:t>Стъпка 2 – </a:t>
            </a:r>
            <a:r>
              <a:rPr lang="ru-RU" sz="900" b="1" dirty="0">
                <a:latin typeface="Arial" pitchFamily="34" charset="0"/>
                <a:cs typeface="Arial" pitchFamily="34" charset="0"/>
              </a:rPr>
              <a:t>Свързване на батерията и поставяне на седалката – </a:t>
            </a:r>
            <a:r>
              <a:rPr lang="bg-BG" sz="900" b="1" dirty="0">
                <a:latin typeface="Arial" pitchFamily="34" charset="0"/>
                <a:cs typeface="Arial" pitchFamily="34" charset="0"/>
                <a:sym typeface="Symbol"/>
              </a:rPr>
              <a:t>Вижте </a:t>
            </a:r>
            <a:r>
              <a:rPr lang="bg-BG" sz="900" b="1" dirty="0">
                <a:latin typeface="Arial" pitchFamily="34" charset="0"/>
                <a:cs typeface="Arial" pitchFamily="34" charset="0"/>
              </a:rPr>
              <a:t>Фигури</a:t>
            </a:r>
            <a:r>
              <a:rPr lang="en-GB" sz="900" b="1" dirty="0">
                <a:latin typeface="Arial" pitchFamily="34" charset="0"/>
                <a:cs typeface="Arial" pitchFamily="34" charset="0"/>
              </a:rPr>
              <a:t> A-1 – A-3</a:t>
            </a:r>
            <a:r>
              <a:rPr lang="ru-RU" sz="900" b="1" dirty="0">
                <a:latin typeface="Arial" pitchFamily="34" charset="0"/>
                <a:cs typeface="Arial" pitchFamily="34" charset="0"/>
              </a:rPr>
              <a:t>:</a:t>
            </a:r>
            <a:r>
              <a:rPr lang="ru-RU" sz="900" dirty="0">
                <a:latin typeface="Arial" pitchFamily="34" charset="0"/>
                <a:cs typeface="Arial" pitchFamily="34" charset="0"/>
              </a:rPr>
              <a:t> Отстранете крепежните болтове на седалката. Свалете бялата предпазна капачка от клемата на батерията. Свържете червения кабел с червената клема на батерията. </a:t>
            </a:r>
            <a:r>
              <a:rPr lang="ru-RU" sz="900" b="1" dirty="0">
                <a:latin typeface="Arial" pitchFamily="34" charset="0"/>
                <a:cs typeface="Arial" pitchFamily="34" charset="0"/>
              </a:rPr>
              <a:t>Внимание! НИКОГА НЕ СВЪРЗВАЙТЕ ЧЕРЕН КАБЕЛ С ЧЕРВЕНА КЛЕМА! </a:t>
            </a:r>
            <a:r>
              <a:rPr lang="ru-RU" sz="900" dirty="0">
                <a:latin typeface="Arial" pitchFamily="34" charset="0"/>
                <a:cs typeface="Arial" pitchFamily="34" charset="0"/>
              </a:rPr>
              <a:t>След това поставете седалката на корпуса на мотора над батерията и с помощта на винт и отвертка я фиксирайте.</a:t>
            </a:r>
            <a:endParaRPr lang="en-GB" sz="900" dirty="0">
              <a:latin typeface="Arial" pitchFamily="34" charset="0"/>
              <a:cs typeface="Arial" pitchFamily="34" charset="0"/>
            </a:endParaRPr>
          </a:p>
          <a:p>
            <a:pPr algn="just">
              <a:buFont typeface="+mj-lt"/>
              <a:buAutoNum type="arabicPeriod" startAt="2"/>
            </a:pPr>
            <a:r>
              <a:rPr lang="ru-RU" sz="900" b="1" dirty="0">
                <a:latin typeface="Arial" pitchFamily="34" charset="0"/>
                <a:cs typeface="Arial" pitchFamily="34" charset="0"/>
              </a:rPr>
              <a:t>Стъпка 3</a:t>
            </a:r>
            <a:r>
              <a:rPr lang="en-GB" sz="900" b="1" dirty="0">
                <a:latin typeface="Arial" pitchFamily="34" charset="0"/>
                <a:cs typeface="Arial" pitchFamily="34" charset="0"/>
              </a:rPr>
              <a:t> </a:t>
            </a:r>
            <a:r>
              <a:rPr lang="ru-RU" sz="900" b="1" dirty="0">
                <a:latin typeface="Arial" pitchFamily="34" charset="0"/>
                <a:cs typeface="Arial" pitchFamily="34" charset="0"/>
              </a:rPr>
              <a:t>– Монтиране на волана и предната вилка към корпуса на мотора – </a:t>
            </a:r>
            <a:r>
              <a:rPr lang="bg-BG" sz="900" b="1" dirty="0">
                <a:latin typeface="Arial" pitchFamily="34" charset="0"/>
                <a:cs typeface="Arial" pitchFamily="34" charset="0"/>
                <a:sym typeface="Symbol"/>
              </a:rPr>
              <a:t>Вижте </a:t>
            </a:r>
            <a:r>
              <a:rPr lang="bg-BG" sz="900" b="1" dirty="0">
                <a:latin typeface="Arial" pitchFamily="34" charset="0"/>
                <a:cs typeface="Arial" pitchFamily="34" charset="0"/>
              </a:rPr>
              <a:t>Фигури</a:t>
            </a:r>
            <a:r>
              <a:rPr lang="ru-RU" sz="900" b="1" dirty="0">
                <a:latin typeface="Arial" pitchFamily="34" charset="0"/>
                <a:cs typeface="Arial" pitchFamily="34" charset="0"/>
              </a:rPr>
              <a:t> </a:t>
            </a:r>
            <a:r>
              <a:rPr lang="en-GB" sz="900" b="1" dirty="0">
                <a:latin typeface="Arial" pitchFamily="34" charset="0"/>
                <a:cs typeface="Arial" pitchFamily="34" charset="0"/>
              </a:rPr>
              <a:t>B-1 – B-2</a:t>
            </a:r>
            <a:r>
              <a:rPr lang="ru-RU" sz="900" b="1" dirty="0">
                <a:latin typeface="Arial" pitchFamily="34" charset="0"/>
                <a:cs typeface="Arial" pitchFamily="34" charset="0"/>
              </a:rPr>
              <a:t>: </a:t>
            </a:r>
            <a:r>
              <a:rPr lang="ru-RU" sz="900" dirty="0">
                <a:latin typeface="Arial" pitchFamily="34" charset="0"/>
                <a:cs typeface="Arial" pitchFamily="34" charset="0"/>
              </a:rPr>
              <a:t>Свържете кабелите на маската с тези от предния корпус на мотора. Поставете маската на корпуса. </a:t>
            </a:r>
            <a:r>
              <a:rPr lang="bg-BG" sz="900" dirty="0">
                <a:latin typeface="Arial" pitchFamily="34" charset="0"/>
                <a:cs typeface="Arial" pitchFamily="34" charset="0"/>
              </a:rPr>
              <a:t>Отворите за фиксиращия винт на маската и тези на корпуса трябва да паснат едни към други</a:t>
            </a:r>
            <a:r>
              <a:rPr lang="ru-RU" sz="900" dirty="0">
                <a:latin typeface="Arial" pitchFamily="34" charset="0"/>
                <a:cs typeface="Arial" pitchFamily="34" charset="0"/>
              </a:rPr>
              <a:t>. Внимавайте да не скъсате кабелите. Промушете винта през тези отвори. Сложете шайба и гайка на долния край на винта и фиксирайте с гаечен ключ. Прикрепете предния калник към предната вилка на мотора. С помощта на винтове и отвертка фиксирайте калника към вилката.  </a:t>
            </a:r>
          </a:p>
          <a:p>
            <a:pPr algn="just">
              <a:buFont typeface="+mj-lt"/>
              <a:buAutoNum type="arabicPeriod" startAt="2"/>
            </a:pPr>
            <a:r>
              <a:rPr lang="bg-BG" sz="900" b="1" dirty="0">
                <a:latin typeface="Arial" pitchFamily="34" charset="0"/>
                <a:cs typeface="Arial" pitchFamily="34" charset="0"/>
              </a:rPr>
              <a:t>Стъпка 4</a:t>
            </a:r>
            <a:r>
              <a:rPr lang="ru-RU" sz="900" b="1" dirty="0">
                <a:latin typeface="Arial" pitchFamily="34" charset="0"/>
                <a:cs typeface="Arial" pitchFamily="34" charset="0"/>
              </a:rPr>
              <a:t> – Монтиране на </a:t>
            </a:r>
            <a:r>
              <a:rPr lang="bg-BG" sz="900" b="1" dirty="0">
                <a:latin typeface="Arial" pitchFamily="34" charset="0"/>
                <a:cs typeface="Arial" pitchFamily="34" charset="0"/>
              </a:rPr>
              <a:t>предната гума към вилката </a:t>
            </a:r>
            <a:r>
              <a:rPr lang="ru-RU" sz="900" b="1" dirty="0">
                <a:latin typeface="Arial" pitchFamily="34" charset="0"/>
                <a:cs typeface="Arial" pitchFamily="34" charset="0"/>
              </a:rPr>
              <a:t>– </a:t>
            </a:r>
            <a:r>
              <a:rPr lang="bg-BG" sz="900" b="1" dirty="0">
                <a:latin typeface="Arial" pitchFamily="34" charset="0"/>
                <a:cs typeface="Arial" pitchFamily="34" charset="0"/>
                <a:sym typeface="Symbol"/>
              </a:rPr>
              <a:t>Вижте </a:t>
            </a:r>
            <a:r>
              <a:rPr lang="bg-BG" sz="900" b="1" dirty="0">
                <a:latin typeface="Arial" pitchFamily="34" charset="0"/>
                <a:cs typeface="Arial" pitchFamily="34" charset="0"/>
              </a:rPr>
              <a:t>Фигури </a:t>
            </a:r>
            <a:r>
              <a:rPr lang="en-GB" sz="900" b="1" dirty="0">
                <a:latin typeface="Arial" pitchFamily="34" charset="0"/>
                <a:cs typeface="Arial" pitchFamily="34" charset="0"/>
              </a:rPr>
              <a:t>C-1 – C-6</a:t>
            </a:r>
            <a:r>
              <a:rPr lang="ru-RU" sz="900" b="1" dirty="0">
                <a:latin typeface="Arial" pitchFamily="34" charset="0"/>
                <a:cs typeface="Arial" pitchFamily="34" charset="0"/>
              </a:rPr>
              <a:t>: </a:t>
            </a:r>
            <a:r>
              <a:rPr lang="bg-BG" sz="900" dirty="0">
                <a:latin typeface="Arial" pitchFamily="34" charset="0"/>
                <a:cs typeface="Arial" pitchFamily="34" charset="0"/>
              </a:rPr>
              <a:t>Поставете предната гума между двете части на предната </a:t>
            </a:r>
            <a:r>
              <a:rPr lang="ru-RU" sz="900" dirty="0">
                <a:latin typeface="Arial" pitchFamily="34" charset="0"/>
                <a:cs typeface="Arial" pitchFamily="34" charset="0"/>
              </a:rPr>
              <a:t>вилка. Промушете оста през отворите на вилката и гумата. Поставете от двете на краищата на оста по една шайба. Фиксирайте с помощта на гайка и гаечен ключ. </a:t>
            </a:r>
            <a:endParaRPr lang="en-GB" sz="900" dirty="0">
              <a:latin typeface="Arial" pitchFamily="34" charset="0"/>
              <a:cs typeface="Arial" pitchFamily="34" charset="0"/>
            </a:endParaRPr>
          </a:p>
          <a:p>
            <a:pPr algn="just">
              <a:buFont typeface="+mj-lt"/>
              <a:buAutoNum type="arabicPeriod" startAt="2"/>
            </a:pPr>
            <a:r>
              <a:rPr lang="bg-BG" sz="900" b="1" dirty="0">
                <a:latin typeface="Arial" pitchFamily="34" charset="0"/>
                <a:cs typeface="Arial" pitchFamily="34" charset="0"/>
              </a:rPr>
              <a:t>Стъпка 5 </a:t>
            </a:r>
            <a:r>
              <a:rPr lang="ru-RU" sz="900" b="1" dirty="0">
                <a:latin typeface="Arial" pitchFamily="34" charset="0"/>
                <a:cs typeface="Arial" pitchFamily="34" charset="0"/>
              </a:rPr>
              <a:t>– Монтиране на крачния педал – </a:t>
            </a:r>
            <a:r>
              <a:rPr lang="bg-BG" sz="900" b="1" dirty="0">
                <a:latin typeface="Arial" pitchFamily="34" charset="0"/>
                <a:cs typeface="Arial" pitchFamily="34" charset="0"/>
                <a:sym typeface="Symbol"/>
              </a:rPr>
              <a:t>Вижте </a:t>
            </a:r>
            <a:r>
              <a:rPr lang="bg-BG" sz="900" b="1" dirty="0">
                <a:latin typeface="Arial" pitchFamily="34" charset="0"/>
                <a:cs typeface="Arial" pitchFamily="34" charset="0"/>
              </a:rPr>
              <a:t>Фигури</a:t>
            </a:r>
            <a:r>
              <a:rPr lang="ru-RU" sz="900" b="1" dirty="0">
                <a:latin typeface="Arial" pitchFamily="34" charset="0"/>
                <a:cs typeface="Arial" pitchFamily="34" charset="0"/>
              </a:rPr>
              <a:t> </a:t>
            </a:r>
            <a:r>
              <a:rPr lang="en-GB" sz="900" b="1" dirty="0">
                <a:latin typeface="Arial" pitchFamily="34" charset="0"/>
                <a:cs typeface="Arial" pitchFamily="34" charset="0"/>
              </a:rPr>
              <a:t>D-1 – D-2</a:t>
            </a:r>
            <a:r>
              <a:rPr lang="en-US" sz="900" b="1" dirty="0">
                <a:latin typeface="Arial" pitchFamily="34" charset="0"/>
                <a:cs typeface="Arial" pitchFamily="34" charset="0"/>
              </a:rPr>
              <a:t>: </a:t>
            </a:r>
            <a:r>
              <a:rPr lang="bg-BG" sz="900" dirty="0">
                <a:latin typeface="Arial" pitchFamily="34" charset="0"/>
                <a:cs typeface="Arial" pitchFamily="34" charset="0"/>
              </a:rPr>
              <a:t>Първо</a:t>
            </a:r>
            <a:r>
              <a:rPr lang="bg-BG" sz="900" b="1" dirty="0">
                <a:latin typeface="Arial" pitchFamily="34" charset="0"/>
                <a:cs typeface="Arial" pitchFamily="34" charset="0"/>
              </a:rPr>
              <a:t> </a:t>
            </a:r>
            <a:r>
              <a:rPr lang="ru-RU" sz="900" dirty="0">
                <a:latin typeface="Arial" pitchFamily="34" charset="0"/>
                <a:cs typeface="Arial" pitchFamily="34" charset="0"/>
              </a:rPr>
              <a:t>монтирайте лявата поставка за крачета. Вкарайте поставката в корпуса на мотора и внимателно натиснете, докато не чуете щракване. След това свържете захранващия кабел, излизащ от курпуса на мотора, с кабела на десния педал. Вкарайте кабелите в отвора на корпуса. След това вкарайте поставката с педала в корпуса на мотора и внимателно натиснете, докато не чуете </a:t>
            </a:r>
            <a:r>
              <a:rPr lang="ru-RU" sz="900" dirty="0" err="1">
                <a:latin typeface="Arial" pitchFamily="34" charset="0"/>
                <a:cs typeface="Arial" pitchFamily="34" charset="0"/>
              </a:rPr>
              <a:t>щракване</a:t>
            </a:r>
            <a:r>
              <a:rPr lang="ru-RU" sz="900" dirty="0">
                <a:latin typeface="Arial" pitchFamily="34" charset="0"/>
                <a:cs typeface="Arial" pitchFamily="34" charset="0"/>
              </a:rPr>
              <a:t>.</a:t>
            </a:r>
            <a:endParaRPr lang="ru-RU" sz="900" b="1" dirty="0">
              <a:latin typeface="Arial" pitchFamily="34" charset="0"/>
              <a:cs typeface="Arial" pitchFamily="34" charset="0"/>
            </a:endParaRPr>
          </a:p>
          <a:p>
            <a:pPr algn="just">
              <a:buFont typeface="+mj-lt"/>
              <a:buAutoNum type="arabicPeriod" startAt="2"/>
            </a:pPr>
            <a:r>
              <a:rPr lang="ru-RU" sz="900" b="1" dirty="0">
                <a:latin typeface="Arial" pitchFamily="34" charset="0"/>
                <a:cs typeface="Arial" pitchFamily="34" charset="0"/>
              </a:rPr>
              <a:t>Стъпка 6 – Монтиране на </a:t>
            </a:r>
            <a:r>
              <a:rPr lang="ru-RU" sz="900" b="1" dirty="0" err="1">
                <a:latin typeface="Arial" pitchFamily="34" charset="0"/>
                <a:cs typeface="Arial" pitchFamily="34" charset="0"/>
              </a:rPr>
              <a:t>странични</a:t>
            </a:r>
            <a:r>
              <a:rPr lang="ru-RU" sz="900" b="1" dirty="0">
                <a:latin typeface="Arial" pitchFamily="34" charset="0"/>
                <a:cs typeface="Arial" pitchFamily="34" charset="0"/>
              </a:rPr>
              <a:t> </a:t>
            </a:r>
            <a:r>
              <a:rPr lang="ru-RU" sz="900" b="1" dirty="0" err="1">
                <a:latin typeface="Arial" pitchFamily="34" charset="0"/>
                <a:cs typeface="Arial" pitchFamily="34" charset="0"/>
              </a:rPr>
              <a:t>огледала</a:t>
            </a:r>
            <a:r>
              <a:rPr lang="ru-RU" sz="900" b="1" dirty="0">
                <a:latin typeface="Arial" pitchFamily="34" charset="0"/>
                <a:cs typeface="Arial" pitchFamily="34" charset="0"/>
              </a:rPr>
              <a:t>, </a:t>
            </a:r>
            <a:r>
              <a:rPr lang="ru-RU" sz="900" b="1" dirty="0" err="1">
                <a:latin typeface="Arial" pitchFamily="34" charset="0"/>
                <a:cs typeface="Arial" pitchFamily="34" charset="0"/>
              </a:rPr>
              <a:t>ръкохватки</a:t>
            </a:r>
            <a:r>
              <a:rPr lang="ru-RU" sz="900" b="1" dirty="0">
                <a:latin typeface="Arial" pitchFamily="34" charset="0"/>
                <a:cs typeface="Arial" pitchFamily="34" charset="0"/>
              </a:rPr>
              <a:t> и </a:t>
            </a:r>
            <a:r>
              <a:rPr lang="ru-RU" sz="900" b="1" dirty="0" err="1">
                <a:latin typeface="Arial" pitchFamily="34" charset="0"/>
                <a:cs typeface="Arial" pitchFamily="34" charset="0"/>
              </a:rPr>
              <a:t>регистрационен</a:t>
            </a:r>
            <a:r>
              <a:rPr lang="ru-RU" sz="900" b="1" dirty="0">
                <a:latin typeface="Arial" pitchFamily="34" charset="0"/>
                <a:cs typeface="Arial" pitchFamily="34" charset="0"/>
              </a:rPr>
              <a:t> номер – </a:t>
            </a:r>
            <a:r>
              <a:rPr lang="bg-BG" sz="900" b="1" dirty="0">
                <a:latin typeface="Arial" pitchFamily="34" charset="0"/>
                <a:cs typeface="Arial" pitchFamily="34" charset="0"/>
                <a:sym typeface="Symbol"/>
              </a:rPr>
              <a:t>Вижте </a:t>
            </a:r>
            <a:r>
              <a:rPr lang="bg-BG" sz="900" b="1" dirty="0">
                <a:latin typeface="Arial" pitchFamily="34" charset="0"/>
                <a:cs typeface="Arial" pitchFamily="34" charset="0"/>
              </a:rPr>
              <a:t>Фигури </a:t>
            </a:r>
            <a:r>
              <a:rPr lang="en-GB" sz="900" b="1" dirty="0">
                <a:latin typeface="Arial" pitchFamily="34" charset="0"/>
                <a:cs typeface="Arial" pitchFamily="34" charset="0"/>
              </a:rPr>
              <a:t>D-3</a:t>
            </a:r>
            <a:r>
              <a:rPr lang="ru-RU" sz="900" b="1" dirty="0">
                <a:latin typeface="Arial" pitchFamily="34" charset="0"/>
                <a:cs typeface="Arial" pitchFamily="34" charset="0"/>
              </a:rPr>
              <a:t>: </a:t>
            </a:r>
            <a:r>
              <a:rPr lang="ru-RU" sz="900" dirty="0">
                <a:latin typeface="Arial" panose="020B0604020202020204" pitchFamily="34" charset="0"/>
                <a:cs typeface="Arial" pitchFamily="34" charset="0"/>
              </a:rPr>
              <a:t>Монтирайте страничните огледала към кормил</a:t>
            </a:r>
            <a:r>
              <a:rPr lang="bg-BG" sz="900" dirty="0" err="1">
                <a:latin typeface="Arial" panose="020B0604020202020204" pitchFamily="34" charset="0"/>
                <a:cs typeface="Arial" pitchFamily="34" charset="0"/>
              </a:rPr>
              <a:t>ото</a:t>
            </a:r>
            <a:r>
              <a:rPr lang="ru-RU" sz="900" dirty="0">
                <a:latin typeface="Arial" panose="020B0604020202020204" pitchFamily="34" charset="0"/>
                <a:cs typeface="Arial" pitchFamily="34" charset="0"/>
              </a:rPr>
              <a:t> на мотора. С помощта на винт и отвертка фиксирайте всяко от огледалата. Монтирайте  ръкохватките от двете страни на </a:t>
            </a:r>
            <a:r>
              <a:rPr lang="ru-RU" sz="900" dirty="0" err="1">
                <a:latin typeface="Arial" panose="020B0604020202020204" pitchFamily="34" charset="0"/>
                <a:cs typeface="Arial" pitchFamily="34" charset="0"/>
              </a:rPr>
              <a:t>кормилото</a:t>
            </a:r>
            <a:r>
              <a:rPr lang="ru-RU" sz="900" dirty="0">
                <a:latin typeface="Arial" panose="020B0604020202020204" pitchFamily="34" charset="0"/>
                <a:cs typeface="Arial" pitchFamily="34" charset="0"/>
              </a:rPr>
              <a:t>. Прикрепете </a:t>
            </a:r>
            <a:r>
              <a:rPr lang="ru-RU" sz="900" dirty="0" err="1">
                <a:latin typeface="Arial" panose="020B0604020202020204" pitchFamily="34" charset="0"/>
                <a:cs typeface="Arial" pitchFamily="34" charset="0"/>
              </a:rPr>
              <a:t>регистрационния</a:t>
            </a:r>
            <a:r>
              <a:rPr lang="ru-RU" sz="900" dirty="0">
                <a:latin typeface="Arial" panose="020B0604020202020204" pitchFamily="34" charset="0"/>
                <a:cs typeface="Arial" pitchFamily="34" charset="0"/>
              </a:rPr>
              <a:t> номер към задния корпус на мотора.</a:t>
            </a:r>
            <a:endParaRPr lang="en-GB" sz="900" b="1" dirty="0">
              <a:latin typeface="Arial" pitchFamily="34" charset="0"/>
              <a:cs typeface="Arial" pitchFamily="34" charset="0"/>
              <a:sym typeface="Symbol"/>
            </a:endParaRPr>
          </a:p>
        </p:txBody>
      </p:sp>
      <p:sp>
        <p:nvSpPr>
          <p:cNvPr id="5" name="TextBox 4">
            <a:extLst>
              <a:ext uri="{FF2B5EF4-FFF2-40B4-BE49-F238E27FC236}">
                <a16:creationId xmlns:a16="http://schemas.microsoft.com/office/drawing/2014/main" id="{AF991D97-1FBD-D721-C464-482A551CB31F}"/>
              </a:ext>
            </a:extLst>
          </p:cNvPr>
          <p:cNvSpPr txBox="1"/>
          <p:nvPr/>
        </p:nvSpPr>
        <p:spPr>
          <a:xfrm>
            <a:off x="189000" y="6948264"/>
            <a:ext cx="6480000" cy="2031325"/>
          </a:xfrm>
          <a:prstGeom prst="rect">
            <a:avLst/>
          </a:prstGeom>
          <a:noFill/>
        </p:spPr>
        <p:txBody>
          <a:bodyPr wrap="square" rtlCol="0">
            <a:spAutoFit/>
          </a:bodyPr>
          <a:lstStyle/>
          <a:p>
            <a:pPr algn="just"/>
            <a:r>
              <a:rPr lang="bg-BG" sz="900" b="1" dirty="0">
                <a:latin typeface="Arial" pitchFamily="34" charset="0"/>
                <a:cs typeface="Arial" pitchFamily="34" charset="0"/>
              </a:rPr>
              <a:t>Бележка: </a:t>
            </a:r>
            <a:r>
              <a:rPr lang="bg-BG" sz="900" dirty="0">
                <a:latin typeface="Arial" pitchFamily="34" charset="0"/>
                <a:cs typeface="Arial" pitchFamily="34" charset="0"/>
              </a:rPr>
              <a:t>Когато сменяте посоката на движение, първо се уверете, че моторчето не се движи. В противен случай, ако сменяте внезапно посоката на движение, без да сте спрели моторчето, може да се стигне до повреда на редуктора и мотора.</a:t>
            </a:r>
            <a:endParaRPr lang="en-US" sz="900" dirty="0">
              <a:latin typeface="Arial" pitchFamily="34" charset="0"/>
              <a:cs typeface="Arial" pitchFamily="34" charset="0"/>
            </a:endParaRPr>
          </a:p>
          <a:p>
            <a:pPr algn="just">
              <a:buFont typeface="+mj-lt"/>
              <a:buAutoNum type="arabicPeriod"/>
            </a:pPr>
            <a:r>
              <a:rPr lang="bg-BG" sz="900" b="1" dirty="0">
                <a:latin typeface="Arial" pitchFamily="34" charset="0"/>
                <a:cs typeface="Arial" pitchFamily="34" charset="0"/>
              </a:rPr>
              <a:t>Вижте Фигура </a:t>
            </a:r>
            <a:r>
              <a:rPr lang="en-GB" sz="900" b="1" dirty="0">
                <a:latin typeface="Arial" pitchFamily="34" charset="0"/>
                <a:cs typeface="Arial" pitchFamily="34" charset="0"/>
              </a:rPr>
              <a:t>U: MP </a:t>
            </a:r>
            <a:r>
              <a:rPr lang="en-GB" sz="900" dirty="0">
                <a:latin typeface="Arial" pitchFamily="34" charset="0"/>
                <a:cs typeface="Arial" pitchFamily="34" charset="0"/>
              </a:rPr>
              <a:t>-</a:t>
            </a:r>
            <a:r>
              <a:rPr lang="en-GB" sz="900" b="1" dirty="0">
                <a:latin typeface="Arial" pitchFamily="34" charset="0"/>
                <a:cs typeface="Arial" pitchFamily="34" charset="0"/>
              </a:rPr>
              <a:t> </a:t>
            </a:r>
            <a:r>
              <a:rPr lang="bg-BG" sz="900" dirty="0">
                <a:latin typeface="Arial" pitchFamily="34" charset="0"/>
                <a:cs typeface="Arial" pitchFamily="34" charset="0"/>
              </a:rPr>
              <a:t>Музикален панел</a:t>
            </a:r>
            <a:r>
              <a:rPr lang="en-GB" sz="900" b="1" dirty="0">
                <a:latin typeface="Arial" pitchFamily="34" charset="0"/>
                <a:cs typeface="Arial" pitchFamily="34" charset="0"/>
              </a:rPr>
              <a:t>; F/B </a:t>
            </a:r>
            <a:r>
              <a:rPr lang="en-GB" sz="900" dirty="0">
                <a:latin typeface="Arial" pitchFamily="34" charset="0"/>
                <a:cs typeface="Arial" pitchFamily="34" charset="0"/>
              </a:rPr>
              <a:t>-</a:t>
            </a:r>
            <a:r>
              <a:rPr lang="en-GB" sz="900" b="1" dirty="0">
                <a:latin typeface="Arial" pitchFamily="34" charset="0"/>
                <a:cs typeface="Arial" pitchFamily="34" charset="0"/>
              </a:rPr>
              <a:t> </a:t>
            </a:r>
            <a:r>
              <a:rPr lang="bg-BG" sz="900" dirty="0">
                <a:latin typeface="Arial" pitchFamily="34" charset="0"/>
                <a:cs typeface="Arial" pitchFamily="34" charset="0"/>
              </a:rPr>
              <a:t>Бутон напред-стоп-назад (</a:t>
            </a:r>
            <a:r>
              <a:rPr lang="en-US" sz="900" dirty="0">
                <a:latin typeface="Arial" pitchFamily="34" charset="0"/>
                <a:cs typeface="Arial" pitchFamily="34" charset="0"/>
              </a:rPr>
              <a:t>▲</a:t>
            </a:r>
            <a:r>
              <a:rPr lang="bg-BG" sz="900" dirty="0">
                <a:latin typeface="Arial" pitchFamily="34" charset="0"/>
                <a:cs typeface="Arial" pitchFamily="34" charset="0"/>
              </a:rPr>
              <a:t>– </a:t>
            </a:r>
            <a:r>
              <a:rPr lang="en-GB" sz="900" dirty="0">
                <a:latin typeface="Arial" pitchFamily="34" charset="0"/>
                <a:cs typeface="Arial" pitchFamily="34" charset="0"/>
              </a:rPr>
              <a:t>O - </a:t>
            </a:r>
            <a:r>
              <a:rPr lang="en-US" sz="900" dirty="0">
                <a:latin typeface="Arial" pitchFamily="34" charset="0"/>
                <a:cs typeface="Arial" pitchFamily="34" charset="0"/>
              </a:rPr>
              <a:t>▼)</a:t>
            </a:r>
            <a:r>
              <a:rPr lang="en-GB" sz="900" b="1" dirty="0">
                <a:latin typeface="Arial" pitchFamily="34" charset="0"/>
                <a:cs typeface="Arial" pitchFamily="34" charset="0"/>
              </a:rPr>
              <a:t>; ON/ OFF (I – 0) </a:t>
            </a:r>
            <a:r>
              <a:rPr lang="bg-BG" sz="900" b="1" dirty="0">
                <a:latin typeface="Arial" pitchFamily="34" charset="0"/>
                <a:cs typeface="Arial" pitchFamily="34" charset="0"/>
              </a:rPr>
              <a:t>– </a:t>
            </a:r>
            <a:r>
              <a:rPr lang="bg-BG" sz="900" dirty="0">
                <a:latin typeface="Arial" pitchFamily="34" charset="0"/>
                <a:cs typeface="Arial" pitchFamily="34" charset="0"/>
              </a:rPr>
              <a:t>Старт бутон.</a:t>
            </a:r>
            <a:endParaRPr lang="en-GB" sz="900" b="1" dirty="0">
              <a:latin typeface="Arial" pitchFamily="34" charset="0"/>
              <a:cs typeface="Arial" pitchFamily="34" charset="0"/>
            </a:endParaRPr>
          </a:p>
          <a:p>
            <a:pPr algn="just">
              <a:buFont typeface="+mj-lt"/>
              <a:buAutoNum type="arabicPeriod"/>
            </a:pPr>
            <a:r>
              <a:rPr lang="bg-BG" sz="900" b="1" dirty="0">
                <a:latin typeface="Arial" pitchFamily="34" charset="0"/>
                <a:cs typeface="Arial" pitchFamily="34" charset="0"/>
              </a:rPr>
              <a:t>Стартиране: </a:t>
            </a:r>
            <a:r>
              <a:rPr lang="bg-BG" sz="900" dirty="0">
                <a:latin typeface="Arial" pitchFamily="34" charset="0"/>
                <a:cs typeface="Arial" pitchFamily="34" charset="0"/>
              </a:rPr>
              <a:t>Включете бутона за захранването и вече моторчето е в режим на работа.</a:t>
            </a:r>
            <a:endParaRPr lang="en-GB" sz="900" dirty="0">
              <a:latin typeface="Arial" pitchFamily="34" charset="0"/>
              <a:cs typeface="Arial" pitchFamily="34" charset="0"/>
            </a:endParaRPr>
          </a:p>
          <a:p>
            <a:pPr algn="just">
              <a:buFont typeface="+mj-lt"/>
              <a:buAutoNum type="arabicPeriod"/>
            </a:pPr>
            <a:r>
              <a:rPr lang="bg-BG" sz="900" b="1" dirty="0">
                <a:latin typeface="Arial" pitchFamily="34" charset="0"/>
                <a:cs typeface="Arial" pitchFamily="34" charset="0"/>
              </a:rPr>
              <a:t>Движение Напред/ Назад и спиране</a:t>
            </a:r>
            <a:r>
              <a:rPr lang="en-GB" sz="900" b="1" dirty="0">
                <a:latin typeface="Arial" pitchFamily="34" charset="0"/>
                <a:cs typeface="Arial" pitchFamily="34" charset="0"/>
              </a:rPr>
              <a:t>: </a:t>
            </a:r>
            <a:endParaRPr lang="bg-BG" sz="900" b="1" dirty="0">
              <a:latin typeface="Arial" pitchFamily="34" charset="0"/>
              <a:cs typeface="Arial" pitchFamily="34" charset="0"/>
            </a:endParaRPr>
          </a:p>
          <a:p>
            <a:pPr algn="just">
              <a:buFontTx/>
              <a:buChar char="-"/>
            </a:pPr>
            <a:r>
              <a:rPr lang="bg-BG" sz="900" b="1" dirty="0">
                <a:latin typeface="Arial" pitchFamily="34" charset="0"/>
                <a:cs typeface="Arial" pitchFamily="34" charset="0"/>
              </a:rPr>
              <a:t>Движение Напред: </a:t>
            </a:r>
            <a:r>
              <a:rPr lang="bg-BG" sz="900" dirty="0">
                <a:latin typeface="Arial" pitchFamily="34" charset="0"/>
                <a:cs typeface="Arial" pitchFamily="34" charset="0"/>
              </a:rPr>
              <a:t>Натиснете </a:t>
            </a:r>
            <a:r>
              <a:rPr lang="en-US" sz="900" dirty="0">
                <a:latin typeface="Arial" pitchFamily="34" charset="0"/>
                <a:cs typeface="Arial" pitchFamily="34" charset="0"/>
              </a:rPr>
              <a:t>“▲</a:t>
            </a:r>
            <a:r>
              <a:rPr lang="bg-BG" sz="900" dirty="0">
                <a:latin typeface="Arial" pitchFamily="34" charset="0"/>
                <a:cs typeface="Arial" pitchFamily="34" charset="0"/>
              </a:rPr>
              <a:t>– </a:t>
            </a:r>
            <a:r>
              <a:rPr lang="en-GB" sz="900" dirty="0">
                <a:latin typeface="Arial" pitchFamily="34" charset="0"/>
                <a:cs typeface="Arial" pitchFamily="34" charset="0"/>
              </a:rPr>
              <a:t>O - </a:t>
            </a:r>
            <a:r>
              <a:rPr lang="en-US" sz="900" dirty="0">
                <a:latin typeface="Arial" pitchFamily="34" charset="0"/>
                <a:cs typeface="Arial" pitchFamily="34" charset="0"/>
              </a:rPr>
              <a:t>▼” </a:t>
            </a:r>
            <a:r>
              <a:rPr lang="bg-BG" sz="900" dirty="0">
                <a:latin typeface="Arial" pitchFamily="34" charset="0"/>
                <a:cs typeface="Arial" pitchFamily="34" charset="0"/>
              </a:rPr>
              <a:t>бутона в позиция напред „</a:t>
            </a:r>
            <a:r>
              <a:rPr lang="en-US" sz="900" dirty="0">
                <a:latin typeface="Arial" pitchFamily="34" charset="0"/>
                <a:cs typeface="Arial" pitchFamily="34" charset="0"/>
              </a:rPr>
              <a:t>▲” </a:t>
            </a:r>
            <a:r>
              <a:rPr lang="bg-BG" sz="900" dirty="0">
                <a:latin typeface="Arial" pitchFamily="34" charset="0"/>
                <a:cs typeface="Arial" pitchFamily="34" charset="0"/>
              </a:rPr>
              <a:t>и завъртете дясната ръкохватка. Моторчето ще започне да се движи напред. </a:t>
            </a:r>
          </a:p>
          <a:p>
            <a:pPr algn="just">
              <a:buFontTx/>
              <a:buChar char="-"/>
            </a:pPr>
            <a:r>
              <a:rPr lang="bg-BG" sz="900" b="1" dirty="0">
                <a:latin typeface="Arial" pitchFamily="34" charset="0"/>
                <a:cs typeface="Arial" pitchFamily="34" charset="0"/>
              </a:rPr>
              <a:t>Движение Назад: </a:t>
            </a:r>
            <a:r>
              <a:rPr lang="bg-BG" sz="900" dirty="0">
                <a:latin typeface="Arial" pitchFamily="34" charset="0"/>
                <a:cs typeface="Arial" pitchFamily="34" charset="0"/>
              </a:rPr>
              <a:t>Спрете моторчето от движение и поставете </a:t>
            </a:r>
            <a:r>
              <a:rPr lang="en-US" sz="900" dirty="0">
                <a:latin typeface="Arial" pitchFamily="34" charset="0"/>
                <a:cs typeface="Arial" pitchFamily="34" charset="0"/>
              </a:rPr>
              <a:t>“▲</a:t>
            </a:r>
            <a:r>
              <a:rPr lang="bg-BG" sz="900" dirty="0">
                <a:latin typeface="Arial" pitchFamily="34" charset="0"/>
                <a:cs typeface="Arial" pitchFamily="34" charset="0"/>
              </a:rPr>
              <a:t>– </a:t>
            </a:r>
            <a:r>
              <a:rPr lang="en-GB" sz="900" dirty="0">
                <a:latin typeface="Arial" pitchFamily="34" charset="0"/>
                <a:cs typeface="Arial" pitchFamily="34" charset="0"/>
              </a:rPr>
              <a:t>O - </a:t>
            </a:r>
            <a:r>
              <a:rPr lang="en-US" sz="900" dirty="0">
                <a:latin typeface="Arial" pitchFamily="34" charset="0"/>
                <a:cs typeface="Arial" pitchFamily="34" charset="0"/>
              </a:rPr>
              <a:t>▼”</a:t>
            </a:r>
            <a:r>
              <a:rPr lang="en-GB" sz="900" dirty="0">
                <a:latin typeface="Arial" pitchFamily="34" charset="0"/>
                <a:cs typeface="Arial" pitchFamily="34" charset="0"/>
              </a:rPr>
              <a:t> </a:t>
            </a:r>
            <a:r>
              <a:rPr lang="bg-BG" sz="900" dirty="0">
                <a:latin typeface="Arial" pitchFamily="34" charset="0"/>
                <a:cs typeface="Arial" pitchFamily="34" charset="0"/>
              </a:rPr>
              <a:t>бутона в позиция </a:t>
            </a:r>
            <a:r>
              <a:rPr lang="en-US" sz="900" dirty="0">
                <a:latin typeface="Arial" pitchFamily="34" charset="0"/>
                <a:cs typeface="Arial" pitchFamily="34" charset="0"/>
              </a:rPr>
              <a:t>“▼”</a:t>
            </a:r>
            <a:r>
              <a:rPr lang="bg-BG" sz="900" dirty="0">
                <a:latin typeface="Arial" pitchFamily="34" charset="0"/>
                <a:cs typeface="Arial" pitchFamily="34" charset="0"/>
              </a:rPr>
              <a:t> за движение назад</a:t>
            </a:r>
            <a:r>
              <a:rPr lang="en-US" sz="900" dirty="0">
                <a:latin typeface="Arial" pitchFamily="34" charset="0"/>
                <a:cs typeface="Arial" pitchFamily="34" charset="0"/>
              </a:rPr>
              <a:t> </a:t>
            </a:r>
            <a:r>
              <a:rPr lang="bg-BG" sz="900" dirty="0">
                <a:latin typeface="Arial" pitchFamily="34" charset="0"/>
                <a:cs typeface="Arial" pitchFamily="34" charset="0"/>
              </a:rPr>
              <a:t>и завъртете дясната ръкохватка. Моторчето ще започне да се движи назад. </a:t>
            </a:r>
          </a:p>
          <a:p>
            <a:pPr algn="just">
              <a:buFontTx/>
              <a:buChar char="-"/>
            </a:pPr>
            <a:r>
              <a:rPr lang="bg-BG" sz="900" b="1" dirty="0">
                <a:latin typeface="Arial" pitchFamily="34" charset="0"/>
                <a:cs typeface="Arial" pitchFamily="34" charset="0"/>
              </a:rPr>
              <a:t>Спиране: </a:t>
            </a:r>
            <a:r>
              <a:rPr lang="bg-BG" sz="900" dirty="0">
                <a:latin typeface="Arial" pitchFamily="34" charset="0"/>
                <a:cs typeface="Arial" pitchFamily="34" charset="0"/>
              </a:rPr>
              <a:t>Когато детето си вдигне крачето от педала, моторчето автоматично ще спре. Също когато поставете </a:t>
            </a:r>
            <a:r>
              <a:rPr lang="en-US" sz="900" dirty="0">
                <a:latin typeface="Arial" pitchFamily="34" charset="0"/>
                <a:cs typeface="Arial" pitchFamily="34" charset="0"/>
              </a:rPr>
              <a:t>“▲</a:t>
            </a:r>
            <a:r>
              <a:rPr lang="bg-BG" sz="900" dirty="0">
                <a:latin typeface="Arial" pitchFamily="34" charset="0"/>
                <a:cs typeface="Arial" pitchFamily="34" charset="0"/>
              </a:rPr>
              <a:t>– </a:t>
            </a:r>
            <a:r>
              <a:rPr lang="en-GB" sz="900" dirty="0">
                <a:latin typeface="Arial" pitchFamily="34" charset="0"/>
                <a:cs typeface="Arial" pitchFamily="34" charset="0"/>
              </a:rPr>
              <a:t>O - </a:t>
            </a:r>
            <a:r>
              <a:rPr lang="en-US" sz="900" dirty="0">
                <a:latin typeface="Arial" pitchFamily="34" charset="0"/>
                <a:cs typeface="Arial" pitchFamily="34" charset="0"/>
              </a:rPr>
              <a:t>▼”</a:t>
            </a:r>
            <a:r>
              <a:rPr lang="en-GB" sz="900" dirty="0">
                <a:latin typeface="Arial" pitchFamily="34" charset="0"/>
                <a:cs typeface="Arial" pitchFamily="34" charset="0"/>
              </a:rPr>
              <a:t> </a:t>
            </a:r>
            <a:r>
              <a:rPr lang="en-US" sz="900" dirty="0">
                <a:latin typeface="Arial" pitchFamily="34" charset="0"/>
                <a:cs typeface="Arial" pitchFamily="34" charset="0"/>
              </a:rPr>
              <a:t>(</a:t>
            </a:r>
            <a:r>
              <a:rPr lang="bg-BG" sz="900" dirty="0">
                <a:latin typeface="Arial" pitchFamily="34" charset="0"/>
                <a:cs typeface="Arial" pitchFamily="34" charset="0"/>
              </a:rPr>
              <a:t>напред</a:t>
            </a:r>
            <a:r>
              <a:rPr lang="en-US" sz="900" dirty="0">
                <a:latin typeface="Arial" pitchFamily="34" charset="0"/>
                <a:cs typeface="Arial" pitchFamily="34" charset="0"/>
              </a:rPr>
              <a:t> – </a:t>
            </a:r>
            <a:r>
              <a:rPr lang="bg-BG" sz="900" dirty="0">
                <a:latin typeface="Arial" pitchFamily="34" charset="0"/>
                <a:cs typeface="Arial" pitchFamily="34" charset="0"/>
              </a:rPr>
              <a:t>стоп – назад)</a:t>
            </a:r>
            <a:r>
              <a:rPr lang="en-US" sz="900" dirty="0">
                <a:latin typeface="Arial" pitchFamily="34" charset="0"/>
                <a:cs typeface="Arial" pitchFamily="34" charset="0"/>
              </a:rPr>
              <a:t> </a:t>
            </a:r>
            <a:r>
              <a:rPr lang="bg-BG" sz="900" dirty="0">
                <a:latin typeface="Arial" pitchFamily="34" charset="0"/>
                <a:cs typeface="Arial" pitchFamily="34" charset="0"/>
              </a:rPr>
              <a:t>бутона в позиция О, моторчето ще спре да се движи, или натиснете крачния педал. </a:t>
            </a:r>
          </a:p>
          <a:p>
            <a:pPr algn="just">
              <a:buFont typeface="+mj-lt"/>
              <a:buAutoNum type="arabicPeriod" startAt="4"/>
            </a:pPr>
            <a:r>
              <a:rPr lang="bg-BG" sz="900" b="1" dirty="0">
                <a:latin typeface="Arial" pitchFamily="34" charset="0"/>
                <a:cs typeface="Arial" pitchFamily="34" charset="0"/>
              </a:rPr>
              <a:t>Музикален панел:</a:t>
            </a:r>
            <a:r>
              <a:rPr lang="en-US" sz="900" b="1" dirty="0">
                <a:latin typeface="Arial" pitchFamily="34" charset="0"/>
                <a:cs typeface="Arial" pitchFamily="34" charset="0"/>
              </a:rPr>
              <a:t> </a:t>
            </a:r>
            <a:r>
              <a:rPr lang="bg-BG" sz="900" dirty="0">
                <a:latin typeface="Arial" pitchFamily="34" charset="0"/>
                <a:cs typeface="Arial" pitchFamily="34" charset="0"/>
              </a:rPr>
              <a:t>различни мелодии, увеличаване/ намаляване на звука</a:t>
            </a:r>
            <a:r>
              <a:rPr lang="en-US" sz="900" dirty="0">
                <a:latin typeface="Arial" pitchFamily="34" charset="0"/>
                <a:cs typeface="Arial" pitchFamily="34" charset="0"/>
              </a:rPr>
              <a:t>, </a:t>
            </a:r>
            <a:r>
              <a:rPr lang="en-GB" sz="900" dirty="0">
                <a:latin typeface="Arial" pitchFamily="34" charset="0"/>
                <a:cs typeface="Arial" pitchFamily="34" charset="0"/>
              </a:rPr>
              <a:t>USB </a:t>
            </a:r>
            <a:r>
              <a:rPr lang="bg-BG" sz="900" dirty="0">
                <a:latin typeface="Arial" pitchFamily="34" charset="0"/>
                <a:cs typeface="Arial" pitchFamily="34" charset="0"/>
              </a:rPr>
              <a:t>извод за свързване с </a:t>
            </a:r>
            <a:r>
              <a:rPr lang="en-GB" sz="900" dirty="0">
                <a:latin typeface="Arial" pitchFamily="34" charset="0"/>
                <a:cs typeface="Arial" pitchFamily="34" charset="0"/>
              </a:rPr>
              <a:t>MP3 </a:t>
            </a:r>
            <a:r>
              <a:rPr lang="bg-BG" sz="900" dirty="0">
                <a:latin typeface="Arial" pitchFamily="34" charset="0"/>
                <a:cs typeface="Arial" pitchFamily="34" charset="0"/>
              </a:rPr>
              <a:t>или с телефона Ви.</a:t>
            </a:r>
          </a:p>
        </p:txBody>
      </p:sp>
    </p:spTree>
    <p:extLst>
      <p:ext uri="{BB962C8B-B14F-4D97-AF65-F5344CB8AC3E}">
        <p14:creationId xmlns:p14="http://schemas.microsoft.com/office/powerpoint/2010/main" val="325256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89000" y="755576"/>
            <a:ext cx="6480000" cy="180000"/>
          </a:xfrm>
          <a:prstGeom prst="rect">
            <a:avLst/>
          </a:prstGeom>
          <a:solidFill>
            <a:schemeClr val="tx1">
              <a:lumMod val="65000"/>
              <a:lumOff val="35000"/>
            </a:schemeClr>
          </a:solidFill>
        </p:spPr>
        <p:txBody>
          <a:bodyPr wrap="square" rtlCol="0" anchor="ctr">
            <a:spAutoFit/>
          </a:bodyPr>
          <a:lstStyle/>
          <a:p>
            <a:r>
              <a:rPr lang="bg-BG" sz="1000" b="1" dirty="0">
                <a:solidFill>
                  <a:schemeClr val="bg1"/>
                </a:solidFill>
                <a:latin typeface="Arial" pitchFamily="34" charset="0"/>
                <a:cs typeface="Arial" pitchFamily="34" charset="0"/>
              </a:rPr>
              <a:t>ЗАРЕЖДАНЕ НА АКУМУЛАТОРНАТА БАТЕРИЯ НА ИГРАЧКАТА</a:t>
            </a:r>
            <a:endParaRPr lang="en-US" sz="1000" b="1" dirty="0">
              <a:solidFill>
                <a:schemeClr val="bg1"/>
              </a:solidFill>
              <a:latin typeface="Arial" pitchFamily="34" charset="0"/>
              <a:cs typeface="Arial" pitchFamily="34" charset="0"/>
            </a:endParaRPr>
          </a:p>
        </p:txBody>
      </p:sp>
      <p:sp>
        <p:nvSpPr>
          <p:cNvPr id="13" name="TextBox 12"/>
          <p:cNvSpPr txBox="1"/>
          <p:nvPr/>
        </p:nvSpPr>
        <p:spPr>
          <a:xfrm>
            <a:off x="655243" y="255843"/>
            <a:ext cx="5934906" cy="369332"/>
          </a:xfrm>
          <a:prstGeom prst="rect">
            <a:avLst/>
          </a:prstGeom>
          <a:noFill/>
          <a:ln w="19050">
            <a:solidFill>
              <a:schemeClr val="tx1"/>
            </a:solidFill>
          </a:ln>
        </p:spPr>
        <p:txBody>
          <a:bodyPr wrap="square" rtlCol="0">
            <a:spAutoFit/>
          </a:bodyPr>
          <a:lstStyle/>
          <a:p>
            <a:pPr algn="just"/>
            <a:r>
              <a:rPr lang="bg-BG" sz="900" dirty="0">
                <a:latin typeface="Arial" pitchFamily="34" charset="0"/>
                <a:cs typeface="Arial" pitchFamily="34" charset="0"/>
              </a:rPr>
              <a:t>Не приближавайте </a:t>
            </a:r>
            <a:r>
              <a:rPr lang="en-US" sz="900" dirty="0">
                <a:latin typeface="Arial" pitchFamily="34" charset="0"/>
                <a:cs typeface="Arial" pitchFamily="34" charset="0"/>
              </a:rPr>
              <a:t>MP3 </a:t>
            </a:r>
            <a:r>
              <a:rPr lang="bg-BG" sz="900" dirty="0">
                <a:latin typeface="Arial" pitchFamily="34" charset="0"/>
                <a:cs typeface="Arial" pitchFamily="34" charset="0"/>
              </a:rPr>
              <a:t>плейъра в близост до ушите и не слушайте силно музика. Това може да доведе до увреждане на слуха.</a:t>
            </a:r>
            <a:endParaRPr lang="en-US" sz="900" dirty="0">
              <a:latin typeface="Arial" pitchFamily="34" charset="0"/>
              <a:cs typeface="Arial" pitchFamily="34" charset="0"/>
            </a:endParaRPr>
          </a:p>
        </p:txBody>
      </p:sp>
      <p:sp>
        <p:nvSpPr>
          <p:cNvPr id="16" name="TextBox 15"/>
          <p:cNvSpPr txBox="1"/>
          <p:nvPr/>
        </p:nvSpPr>
        <p:spPr>
          <a:xfrm>
            <a:off x="6400800" y="8892480"/>
            <a:ext cx="360000" cy="183600"/>
          </a:xfrm>
          <a:prstGeom prst="rect">
            <a:avLst/>
          </a:prstGeom>
          <a:noFill/>
          <a:ln w="19050">
            <a:solidFill>
              <a:schemeClr val="tx1"/>
            </a:solidFill>
          </a:ln>
        </p:spPr>
        <p:txBody>
          <a:bodyPr wrap="square" rtlCol="0" anchor="ctr">
            <a:spAutoFit/>
          </a:bodyPr>
          <a:lstStyle/>
          <a:p>
            <a:pPr algn="ctr"/>
            <a:r>
              <a:rPr lang="en-GB" sz="1000" b="1" dirty="0">
                <a:latin typeface="Arial" pitchFamily="34" charset="0"/>
                <a:cs typeface="Arial" pitchFamily="34" charset="0"/>
              </a:rPr>
              <a:t>7</a:t>
            </a:r>
            <a:endParaRPr lang="bg-BG" sz="1000" b="1" dirty="0">
              <a:latin typeface="Arial" pitchFamily="34" charset="0"/>
              <a:cs typeface="Arial" pitchFamily="34" charset="0"/>
            </a:endParaRPr>
          </a:p>
        </p:txBody>
      </p:sp>
      <p:sp>
        <p:nvSpPr>
          <p:cNvPr id="2" name="TextBox 1">
            <a:extLst>
              <a:ext uri="{FF2B5EF4-FFF2-40B4-BE49-F238E27FC236}">
                <a16:creationId xmlns:a16="http://schemas.microsoft.com/office/drawing/2014/main" id="{C4716239-0F57-2D92-1345-0DC6B188BBD5}"/>
              </a:ext>
            </a:extLst>
          </p:cNvPr>
          <p:cNvSpPr txBox="1"/>
          <p:nvPr/>
        </p:nvSpPr>
        <p:spPr>
          <a:xfrm>
            <a:off x="189000" y="935848"/>
            <a:ext cx="6480000" cy="2268000"/>
          </a:xfrm>
          <a:prstGeom prst="rect">
            <a:avLst/>
          </a:prstGeom>
          <a:noFill/>
        </p:spPr>
        <p:txBody>
          <a:bodyPr wrap="square" rtlCol="0">
            <a:spAutoFit/>
          </a:bodyPr>
          <a:lstStyle/>
          <a:p>
            <a:pPr algn="ctr"/>
            <a:r>
              <a:rPr lang="bg-BG" sz="900" b="1" dirty="0">
                <a:latin typeface="Arial" pitchFamily="34" charset="0"/>
                <a:cs typeface="Arial" pitchFamily="34" charset="0"/>
              </a:rPr>
              <a:t>ЗАРЕЖДАНЕТО НА АКУМУЛАТОРНАТА БАТЕРИЯ ТРЯБВА ДА СЕ ИЗВЪРШВА САМО ОТ ВЪЗРАСТЕН!</a:t>
            </a:r>
            <a:endParaRPr lang="en-GB" sz="900" dirty="0">
              <a:latin typeface="Arial" pitchFamily="34" charset="0"/>
              <a:cs typeface="Arial" pitchFamily="34" charset="0"/>
            </a:endParaRPr>
          </a:p>
          <a:p>
            <a:pPr algn="just">
              <a:buFont typeface="+mj-lt"/>
              <a:buAutoNum type="arabicPeriod"/>
            </a:pPr>
            <a:r>
              <a:rPr lang="bg-BG" sz="900" dirty="0">
                <a:latin typeface="Arial" pitchFamily="34" charset="0"/>
                <a:cs typeface="Arial" pitchFamily="34" charset="0"/>
              </a:rPr>
              <a:t>Преди употреба за първи път, трябва да заредите батерията за</a:t>
            </a:r>
            <a:r>
              <a:rPr lang="en-US" sz="900" dirty="0">
                <a:latin typeface="Arial" pitchFamily="34" charset="0"/>
                <a:cs typeface="Arial" pitchFamily="34" charset="0"/>
              </a:rPr>
              <a:t> </a:t>
            </a:r>
            <a:r>
              <a:rPr lang="bg-BG" sz="900" dirty="0">
                <a:latin typeface="Arial" pitchFamily="34" charset="0"/>
                <a:cs typeface="Arial" pitchFamily="34" charset="0"/>
              </a:rPr>
              <a:t>10 часа. Не презареждайте батерията за повече от </a:t>
            </a:r>
            <a:r>
              <a:rPr lang="en-GB" sz="900" dirty="0">
                <a:latin typeface="Arial" pitchFamily="34" charset="0"/>
                <a:cs typeface="Arial" pitchFamily="34" charset="0"/>
              </a:rPr>
              <a:t>1</a:t>
            </a:r>
            <a:r>
              <a:rPr lang="bg-BG" sz="900" dirty="0">
                <a:latin typeface="Arial" pitchFamily="34" charset="0"/>
                <a:cs typeface="Arial" pitchFamily="34" charset="0"/>
              </a:rPr>
              <a:t>2 часа, за да избегнете прегряване на батерията и зарядното.</a:t>
            </a:r>
          </a:p>
          <a:p>
            <a:pPr algn="just">
              <a:buFont typeface="+mj-lt"/>
              <a:buAutoNum type="arabicPeriod"/>
            </a:pPr>
            <a:r>
              <a:rPr lang="bg-BG" sz="900" dirty="0">
                <a:latin typeface="Arial" pitchFamily="34" charset="0"/>
                <a:cs typeface="Arial" pitchFamily="34" charset="0"/>
              </a:rPr>
              <a:t>След всяка употреба или веднъж в месеца минимум трябва да зареждате акумулаторната батерия от </a:t>
            </a:r>
            <a:r>
              <a:rPr lang="en-GB" sz="900" dirty="0">
                <a:latin typeface="Arial" pitchFamily="34" charset="0"/>
                <a:cs typeface="Arial" pitchFamily="34" charset="0"/>
              </a:rPr>
              <a:t>8</a:t>
            </a:r>
            <a:r>
              <a:rPr lang="bg-BG" sz="900" dirty="0">
                <a:latin typeface="Arial" pitchFamily="34" charset="0"/>
                <a:cs typeface="Arial" pitchFamily="34" charset="0"/>
              </a:rPr>
              <a:t> до </a:t>
            </a:r>
            <a:r>
              <a:rPr lang="en-GB" sz="900" dirty="0">
                <a:latin typeface="Arial" pitchFamily="34" charset="0"/>
                <a:cs typeface="Arial" pitchFamily="34" charset="0"/>
              </a:rPr>
              <a:t>10</a:t>
            </a:r>
            <a:r>
              <a:rPr lang="bg-BG" sz="900" dirty="0">
                <a:latin typeface="Arial" pitchFamily="34" charset="0"/>
                <a:cs typeface="Arial" pitchFamily="34" charset="0"/>
              </a:rPr>
              <a:t> часа, но не повече от </a:t>
            </a:r>
            <a:r>
              <a:rPr lang="en-GB" sz="900" dirty="0">
                <a:latin typeface="Arial" pitchFamily="34" charset="0"/>
                <a:cs typeface="Arial" pitchFamily="34" charset="0"/>
              </a:rPr>
              <a:t>12</a:t>
            </a:r>
            <a:r>
              <a:rPr lang="bg-BG" sz="900" dirty="0">
                <a:latin typeface="Arial" pitchFamily="34" charset="0"/>
                <a:cs typeface="Arial" pitchFamily="34" charset="0"/>
              </a:rPr>
              <a:t> часа.</a:t>
            </a:r>
          </a:p>
          <a:p>
            <a:pPr lvl="0" algn="just">
              <a:buFont typeface="+mj-lt"/>
              <a:buAutoNum type="arabicPeriod"/>
            </a:pPr>
            <a:r>
              <a:rPr lang="bg-BG" sz="900" dirty="0">
                <a:latin typeface="Arial" pitchFamily="34" charset="0"/>
                <a:cs typeface="Arial" pitchFamily="34" charset="0"/>
              </a:rPr>
              <a:t>Когато нормалната скорост на играчката очевидно започне да се понижава или след всяко използване на продукта, заредете батерията.</a:t>
            </a:r>
          </a:p>
          <a:p>
            <a:pPr lvl="0" algn="just">
              <a:buFont typeface="+mj-lt"/>
              <a:buAutoNum type="arabicPeriod"/>
            </a:pPr>
            <a:r>
              <a:rPr lang="bg-BG" sz="900" dirty="0">
                <a:latin typeface="Arial" pitchFamily="34" charset="0"/>
                <a:cs typeface="Arial" pitchFamily="34" charset="0"/>
              </a:rPr>
              <a:t>Проверявайте батерията, зарядното и техните букси и кабели за прекомерно износване или повреда всеки път преди да започнете да зареждате батерията. Ако откриете износване или повреда, не използвайте зарядното или батерията, докато не се смени износената или повредената част.</a:t>
            </a:r>
          </a:p>
          <a:p>
            <a:pPr lvl="0" algn="just">
              <a:buFont typeface="+mj-lt"/>
              <a:buAutoNum type="arabicPeriod"/>
            </a:pPr>
            <a:r>
              <a:rPr lang="bg-BG" sz="900" dirty="0">
                <a:latin typeface="Arial" pitchFamily="34" charset="0"/>
                <a:cs typeface="Arial" pitchFamily="34" charset="0"/>
              </a:rPr>
              <a:t>Зареждането на батерията трябва да става само в сухи зони.</a:t>
            </a:r>
          </a:p>
          <a:p>
            <a:pPr lvl="0" algn="just">
              <a:buFont typeface="+mj-lt"/>
              <a:buAutoNum type="arabicPeriod"/>
            </a:pPr>
            <a:r>
              <a:rPr lang="bg-BG" sz="900" dirty="0">
                <a:latin typeface="Arial" pitchFamily="34" charset="0"/>
                <a:cs typeface="Arial" pitchFamily="34" charset="0"/>
              </a:rPr>
              <a:t>Нормално е батерията и зарядното да се затоплят по време на зареждане.</a:t>
            </a:r>
          </a:p>
          <a:p>
            <a:pPr lvl="0" algn="just">
              <a:buFont typeface="+mj-lt"/>
              <a:buAutoNum type="arabicPeriod"/>
            </a:pPr>
            <a:r>
              <a:rPr lang="bg-BG" sz="900" dirty="0">
                <a:latin typeface="Arial" pitchFamily="34" charset="0"/>
                <a:cs typeface="Arial" pitchFamily="34" charset="0"/>
              </a:rPr>
              <a:t>Зареждайте батерията поне веднъж в месеца, дори когато мотора не се използва.</a:t>
            </a:r>
          </a:p>
          <a:p>
            <a:pPr lvl="0" algn="just">
              <a:buFont typeface="+mj-lt"/>
              <a:buAutoNum type="arabicPeriod"/>
            </a:pPr>
            <a:r>
              <a:rPr lang="bg-BG" sz="900" dirty="0">
                <a:latin typeface="Arial" pitchFamily="34" charset="0"/>
                <a:cs typeface="Arial" pitchFamily="34" charset="0"/>
              </a:rPr>
              <a:t>При стайна температура под 5 градуса по Целзий, зареждането трябва да се удължи с 3-5 часа. Под - 5 градуса по Целзий, не използвайте този продукт.</a:t>
            </a:r>
            <a:endParaRPr lang="en-GB" sz="900" dirty="0">
              <a:latin typeface="Arial" pitchFamily="34" charset="0"/>
              <a:cs typeface="Arial" pitchFamily="34" charset="0"/>
            </a:endParaRPr>
          </a:p>
          <a:p>
            <a:pPr lvl="0" algn="just">
              <a:buFont typeface="+mj-lt"/>
              <a:buAutoNum type="arabicPeriod"/>
            </a:pPr>
            <a:r>
              <a:rPr lang="bg-BG" sz="900" b="1" dirty="0">
                <a:latin typeface="Arial" pitchFamily="34" charset="0"/>
                <a:cs typeface="Arial" pitchFamily="34" charset="0"/>
              </a:rPr>
              <a:t>ЗАРЕЖДАНЕ:</a:t>
            </a:r>
          </a:p>
        </p:txBody>
      </p:sp>
      <p:graphicFrame>
        <p:nvGraphicFramePr>
          <p:cNvPr id="3" name="Table 2">
            <a:extLst>
              <a:ext uri="{FF2B5EF4-FFF2-40B4-BE49-F238E27FC236}">
                <a16:creationId xmlns:a16="http://schemas.microsoft.com/office/drawing/2014/main" id="{50859EF1-76DD-D2E5-7CF4-6D2AC6CB9B0D}"/>
              </a:ext>
            </a:extLst>
          </p:cNvPr>
          <p:cNvGraphicFramePr>
            <a:graphicFrameLocks noGrp="1"/>
          </p:cNvGraphicFramePr>
          <p:nvPr>
            <p:extLst>
              <p:ext uri="{D42A27DB-BD31-4B8C-83A1-F6EECF244321}">
                <p14:modId xmlns:p14="http://schemas.microsoft.com/office/powerpoint/2010/main" val="1859102522"/>
              </p:ext>
            </p:extLst>
          </p:nvPr>
        </p:nvGraphicFramePr>
        <p:xfrm>
          <a:off x="189000" y="3243452"/>
          <a:ext cx="6480000" cy="522088"/>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240992">
                <a:tc>
                  <a:txBody>
                    <a:bodyPr/>
                    <a:lstStyle/>
                    <a:p>
                      <a:pPr algn="ctr"/>
                      <a:r>
                        <a:rPr lang="bg-BG" sz="1100" dirty="0">
                          <a:latin typeface="Arial" pitchFamily="34" charset="0"/>
                          <a:cs typeface="Arial" pitchFamily="34" charset="0"/>
                        </a:rPr>
                        <a:t>ВНИМАНИЕ!!!</a:t>
                      </a:r>
                    </a:p>
                  </a:txBody>
                  <a:tcPr/>
                </a:tc>
                <a:extLst>
                  <a:ext uri="{0D108BD9-81ED-4DB2-BD59-A6C34878D82A}">
                    <a16:rowId xmlns:a16="http://schemas.microsoft.com/office/drawing/2014/main" val="10000"/>
                  </a:ext>
                </a:extLst>
              </a:tr>
              <a:tr h="263008">
                <a:tc>
                  <a:txBody>
                    <a:bodyPr/>
                    <a:lstStyle/>
                    <a:p>
                      <a:pPr marL="0" indent="0" algn="just">
                        <a:buFont typeface="Arial" panose="020B0604020202020204" pitchFamily="34" charset="0"/>
                        <a:buChar char="•"/>
                      </a:pPr>
                      <a:r>
                        <a:rPr lang="bg-BG" sz="900" dirty="0">
                          <a:latin typeface="Arial" pitchFamily="34" charset="0"/>
                          <a:cs typeface="Arial" pitchFamily="34" charset="0"/>
                        </a:rPr>
                        <a:t>Използвайте само батерията и зарядното, които са препоръчани от производителя.</a:t>
                      </a:r>
                      <a:endParaRPr lang="bg-BG" sz="900" baseline="0" dirty="0">
                        <a:latin typeface="Arial" pitchFamily="34" charset="0"/>
                        <a:cs typeface="Arial" pitchFamily="34" charset="0"/>
                      </a:endParaRPr>
                    </a:p>
                  </a:txBody>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75060104-1DEA-D039-704C-FE9733DBEF3E}"/>
              </a:ext>
            </a:extLst>
          </p:cNvPr>
          <p:cNvSpPr txBox="1"/>
          <p:nvPr/>
        </p:nvSpPr>
        <p:spPr>
          <a:xfrm>
            <a:off x="189000" y="3779912"/>
            <a:ext cx="6480000" cy="784830"/>
          </a:xfrm>
          <a:prstGeom prst="rect">
            <a:avLst/>
          </a:prstGeom>
          <a:noFill/>
        </p:spPr>
        <p:txBody>
          <a:bodyPr wrap="square" rtlCol="0">
            <a:spAutoFit/>
          </a:bodyPr>
          <a:lstStyle/>
          <a:p>
            <a:pPr lvl="0" algn="just">
              <a:buAutoNum type="arabicPeriod"/>
            </a:pPr>
            <a:r>
              <a:rPr lang="bg-BG" sz="900" dirty="0">
                <a:latin typeface="Arial" pitchFamily="34" charset="0"/>
                <a:cs typeface="Arial" pitchFamily="34" charset="0"/>
              </a:rPr>
              <a:t> Изключете мотора от захранване.</a:t>
            </a:r>
          </a:p>
          <a:p>
            <a:pPr lvl="0" algn="just">
              <a:buAutoNum type="arabicPeriod"/>
            </a:pPr>
            <a:r>
              <a:rPr lang="bg-BG" sz="900" dirty="0">
                <a:latin typeface="Arial" pitchFamily="34" charset="0"/>
                <a:cs typeface="Arial" pitchFamily="34" charset="0"/>
              </a:rPr>
              <a:t> Включете буксата на зарядното към контакта за зареждане на акумулаторния мотор.</a:t>
            </a:r>
            <a:r>
              <a:rPr lang="en-GB" sz="900" dirty="0">
                <a:latin typeface="Arial" pitchFamily="34" charset="0"/>
                <a:cs typeface="Arial" pitchFamily="34" charset="0"/>
              </a:rPr>
              <a:t> </a:t>
            </a:r>
            <a:r>
              <a:rPr lang="bg-BG" sz="900" dirty="0">
                <a:latin typeface="Arial" pitchFamily="34" charset="0"/>
                <a:cs typeface="Arial" pitchFamily="34" charset="0"/>
              </a:rPr>
              <a:t>На фигура </a:t>
            </a:r>
            <a:r>
              <a:rPr lang="en-GB" sz="900" dirty="0">
                <a:latin typeface="Arial" pitchFamily="34" charset="0"/>
                <a:cs typeface="Arial" pitchFamily="34" charset="0"/>
              </a:rPr>
              <a:t>CH </a:t>
            </a:r>
            <a:r>
              <a:rPr lang="bg-BG" sz="900" dirty="0">
                <a:latin typeface="Arial" pitchFamily="34" charset="0"/>
                <a:cs typeface="Arial" pitchFamily="34" charset="0"/>
              </a:rPr>
              <a:t>е показан къде се намира контакта за зареждане на корпуса на мотора.</a:t>
            </a:r>
          </a:p>
          <a:p>
            <a:pPr algn="just">
              <a:buFontTx/>
              <a:buAutoNum type="arabicPeriod"/>
            </a:pPr>
            <a:r>
              <a:rPr lang="bg-BG" sz="900" dirty="0">
                <a:latin typeface="Arial" pitchFamily="34" charset="0"/>
                <a:cs typeface="Arial" pitchFamily="34" charset="0"/>
              </a:rPr>
              <a:t> Свържете щепсела на зарядното в контакт от централната електрическа мрежа. Батерията ще започне да се зарежда. </a:t>
            </a:r>
            <a:endParaRPr lang="bg-BG" sz="900" b="1" dirty="0">
              <a:latin typeface="Arial" pitchFamily="34" charset="0"/>
              <a:cs typeface="Arial" pitchFamily="34" charset="0"/>
            </a:endParaRPr>
          </a:p>
        </p:txBody>
      </p:sp>
      <p:pic>
        <p:nvPicPr>
          <p:cNvPr id="9" name="Picture 8">
            <a:extLst>
              <a:ext uri="{FF2B5EF4-FFF2-40B4-BE49-F238E27FC236}">
                <a16:creationId xmlns:a16="http://schemas.microsoft.com/office/drawing/2014/main" id="{BB96D25B-A00A-C9C6-AE3D-11A2219BA8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396" y="179512"/>
            <a:ext cx="416329" cy="477255"/>
          </a:xfrm>
          <a:prstGeom prst="rect">
            <a:avLst/>
          </a:prstGeom>
          <a:ln w="19050">
            <a:solidFill>
              <a:schemeClr val="tx1"/>
            </a:solidFill>
          </a:ln>
        </p:spPr>
      </p:pic>
      <p:graphicFrame>
        <p:nvGraphicFramePr>
          <p:cNvPr id="5" name="Table 4">
            <a:extLst>
              <a:ext uri="{FF2B5EF4-FFF2-40B4-BE49-F238E27FC236}">
                <a16:creationId xmlns:a16="http://schemas.microsoft.com/office/drawing/2014/main" id="{C89195DD-07A1-9E67-0BA7-F484ECED2404}"/>
              </a:ext>
            </a:extLst>
          </p:cNvPr>
          <p:cNvGraphicFramePr>
            <a:graphicFrameLocks noGrp="1"/>
          </p:cNvGraphicFramePr>
          <p:nvPr>
            <p:extLst>
              <p:ext uri="{D42A27DB-BD31-4B8C-83A1-F6EECF244321}">
                <p14:modId xmlns:p14="http://schemas.microsoft.com/office/powerpoint/2010/main" val="3153961284"/>
              </p:ext>
            </p:extLst>
          </p:nvPr>
        </p:nvGraphicFramePr>
        <p:xfrm>
          <a:off x="189000" y="4545632"/>
          <a:ext cx="6480000" cy="4069080"/>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165232">
                <a:tc>
                  <a:txBody>
                    <a:bodyPr/>
                    <a:lstStyle/>
                    <a:p>
                      <a:pPr algn="ctr"/>
                      <a:r>
                        <a:rPr lang="bg-BG" sz="1200" dirty="0">
                          <a:latin typeface="Arial" pitchFamily="34" charset="0"/>
                          <a:cs typeface="Arial" pitchFamily="34" charset="0"/>
                        </a:rPr>
                        <a:t>ВНИМАНИЕ!</a:t>
                      </a:r>
                    </a:p>
                  </a:txBody>
                  <a:tcPr anchor="ctr"/>
                </a:tc>
                <a:extLst>
                  <a:ext uri="{0D108BD9-81ED-4DB2-BD59-A6C34878D82A}">
                    <a16:rowId xmlns:a16="http://schemas.microsoft.com/office/drawing/2014/main" val="10000"/>
                  </a:ext>
                </a:extLst>
              </a:tr>
              <a:tr h="370840">
                <a:tc>
                  <a:txBody>
                    <a:bodyPr/>
                    <a:lstStyle/>
                    <a:p>
                      <a:pPr marL="0" indent="0" algn="just">
                        <a:buFont typeface="+mj-lt"/>
                        <a:buAutoNum type="arabicPeriod"/>
                      </a:pPr>
                      <a:r>
                        <a:rPr lang="bg-BG" sz="900" b="1" dirty="0">
                          <a:latin typeface="Arial" pitchFamily="34" charset="0"/>
                          <a:cs typeface="Arial" pitchFamily="34" charset="0"/>
                        </a:rPr>
                        <a:t>ЗА ДА ПРЕДПАЗИТЕ</a:t>
                      </a:r>
                      <a:r>
                        <a:rPr lang="bg-BG" sz="900" b="1" baseline="0" dirty="0">
                          <a:latin typeface="Arial" pitchFamily="34" charset="0"/>
                          <a:cs typeface="Arial" pitchFamily="34" charset="0"/>
                        </a:rPr>
                        <a:t> ОТ ОГЪН И ЕЛЕКТРИЧЕСКИ УДАР:</a:t>
                      </a:r>
                    </a:p>
                    <a:p>
                      <a:pPr marL="0" indent="0" algn="just">
                        <a:buFont typeface="Arial" panose="020B0604020202020204" pitchFamily="34" charset="0"/>
                        <a:buChar char="•"/>
                        <a:tabLst/>
                      </a:pPr>
                      <a:r>
                        <a:rPr lang="bg-BG" sz="900" b="0" baseline="0" dirty="0">
                          <a:latin typeface="Arial" pitchFamily="34" charset="0"/>
                          <a:cs typeface="Arial" pitchFamily="34" charset="0"/>
                        </a:rPr>
                        <a:t>Винаги използвайте само презаредимата батерия и зарядното предоставени със закупения продукт. </a:t>
                      </a:r>
                      <a:r>
                        <a:rPr lang="bg-BG" sz="900" b="1" baseline="0" dirty="0">
                          <a:latin typeface="Arial" pitchFamily="34" charset="0"/>
                          <a:cs typeface="Arial" pitchFamily="34" charset="0"/>
                        </a:rPr>
                        <a:t>НИКОГА НЕ ИЗПОЛЗВАЙТЕ </a:t>
                      </a:r>
                      <a:r>
                        <a:rPr lang="bg-BG" sz="900" b="0" baseline="0" dirty="0">
                          <a:latin typeface="Arial" pitchFamily="34" charset="0"/>
                          <a:cs typeface="Arial" pitchFamily="34" charset="0"/>
                        </a:rPr>
                        <a:t>батерия или зарядно на друга марка или друг продукт.</a:t>
                      </a:r>
                    </a:p>
                    <a:p>
                      <a:pPr marL="0" indent="0" algn="just">
                        <a:buFont typeface="Arial" panose="020B0604020202020204" pitchFamily="34" charset="0"/>
                        <a:buChar char="•"/>
                        <a:tabLst/>
                      </a:pPr>
                      <a:r>
                        <a:rPr lang="bg-BG" sz="900" b="0" baseline="0" dirty="0">
                          <a:latin typeface="Arial" pitchFamily="34" charset="0"/>
                          <a:cs typeface="Arial" pitchFamily="34" charset="0"/>
                        </a:rPr>
                        <a:t>Не поставяйте батерията или зарядното за друг продукт. Може да се стигне до прегряване, пожар или експлозия.</a:t>
                      </a:r>
                      <a:endParaRPr lang="en-US" sz="900" b="0" baseline="0" dirty="0">
                        <a:latin typeface="Arial" pitchFamily="34" charset="0"/>
                        <a:cs typeface="Arial" pitchFamily="34" charset="0"/>
                      </a:endParaRPr>
                    </a:p>
                    <a:p>
                      <a:pPr marL="0" indent="0" algn="just">
                        <a:buFont typeface="Arial" panose="020B0604020202020204" pitchFamily="34" charset="0"/>
                        <a:buChar char="•"/>
                        <a:tabLst/>
                      </a:pPr>
                      <a:r>
                        <a:rPr lang="bg-BG" sz="900" b="1" dirty="0">
                          <a:latin typeface="Arial" pitchFamily="34" charset="0"/>
                          <a:cs typeface="Arial" pitchFamily="34" charset="0"/>
                        </a:rPr>
                        <a:t>НИКОГА</a:t>
                      </a:r>
                      <a:r>
                        <a:rPr lang="bg-BG" sz="900" dirty="0">
                          <a:latin typeface="Arial" pitchFamily="34" charset="0"/>
                          <a:cs typeface="Arial" pitchFamily="34" charset="0"/>
                        </a:rPr>
                        <a:t> не променяйте електрическата верига. Ако направите някакви промени по нея може да се стигне до късо съединение, пожар или експлозия или системата перманентно да се повреди.</a:t>
                      </a:r>
                      <a:endParaRPr lang="en-GB" sz="900" dirty="0">
                        <a:latin typeface="Arial" pitchFamily="34" charset="0"/>
                        <a:cs typeface="Arial" pitchFamily="34" charset="0"/>
                      </a:endParaRPr>
                    </a:p>
                    <a:p>
                      <a:pPr marL="0" indent="0" algn="just">
                        <a:buFont typeface="Arial" panose="020B0604020202020204" pitchFamily="34" charset="0"/>
                        <a:buChar char="•"/>
                        <a:tabLst/>
                      </a:pPr>
                      <a:r>
                        <a:rPr lang="bg-BG" sz="900" b="1" dirty="0">
                          <a:latin typeface="Arial" pitchFamily="34" charset="0"/>
                          <a:cs typeface="Arial" pitchFamily="34" charset="0"/>
                        </a:rPr>
                        <a:t>НЕ ПОЗВОЛЯВАЙТЕ ДА СЕ ОСЪЩЕСТВЯВА ДИРЕКТЕН КОНТАКТ МЕЖДУ КЛЕМИТЕ НА БАТЕРИЯТА. МОЖЕ ДА СЕ СТИГНЕ ДО ПОЖАР ИЛИ ЕКСПЛОЗИЯ.</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900" b="1" dirty="0">
                          <a:latin typeface="Arial" pitchFamily="34" charset="0"/>
                          <a:cs typeface="Arial" pitchFamily="34" charset="0"/>
                        </a:rPr>
                        <a:t>Не позволявайте какъвто</a:t>
                      </a:r>
                      <a:r>
                        <a:rPr lang="bg-BG" sz="900" b="1" baseline="0" dirty="0">
                          <a:latin typeface="Arial" pitchFamily="34" charset="0"/>
                          <a:cs typeface="Arial" pitchFamily="34" charset="0"/>
                        </a:rPr>
                        <a:t> и да вид течност да попада върху батерията или нейните компоненти.</a:t>
                      </a:r>
                      <a:endParaRPr lang="en-GB" sz="900" b="1" baseline="0"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900" dirty="0">
                          <a:latin typeface="Arial" pitchFamily="34" charset="0"/>
                          <a:cs typeface="Arial" pitchFamily="34" charset="0"/>
                        </a:rPr>
                        <a:t>По време на зареждането на батерията се получават експлозивни газове. Не зареждайте в близост до източници на топлина или възпламеними вещества. Зареждайте батерията САМО в добре проветриви помещения.</a:t>
                      </a:r>
                      <a:endParaRPr lang="en-GB" sz="900" dirty="0">
                        <a:latin typeface="Arial" pitchFamily="34" charset="0"/>
                        <a:cs typeface="Arial" pitchFamily="34" charset="0"/>
                      </a:endParaRPr>
                    </a:p>
                    <a:p>
                      <a:pPr marL="0" indent="0" algn="just">
                        <a:buFont typeface="Arial" panose="020B0604020202020204" pitchFamily="34" charset="0"/>
                        <a:buChar char="•"/>
                        <a:tabLst/>
                      </a:pPr>
                      <a:r>
                        <a:rPr lang="bg-BG" sz="900" dirty="0">
                          <a:latin typeface="Arial" pitchFamily="34" charset="0"/>
                          <a:cs typeface="Arial" pitchFamily="34" charset="0"/>
                        </a:rPr>
                        <a:t>Никога не вдигайте батерията за жиците или зарядното. Може да възникне повреда по батерията и това да доведе до пожар. Вдигайте батерията </a:t>
                      </a:r>
                      <a:r>
                        <a:rPr lang="bg-BG" sz="900" b="1" dirty="0">
                          <a:latin typeface="Arial" pitchFamily="34" charset="0"/>
                          <a:cs typeface="Arial" pitchFamily="34" charset="0"/>
                        </a:rPr>
                        <a:t>САМО</a:t>
                      </a:r>
                      <a:r>
                        <a:rPr lang="bg-BG" sz="900" dirty="0">
                          <a:latin typeface="Arial" pitchFamily="34" charset="0"/>
                          <a:cs typeface="Arial" pitchFamily="34" charset="0"/>
                        </a:rPr>
                        <a:t> за кутията.</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900" b="0" dirty="0">
                          <a:latin typeface="Arial" pitchFamily="34" charset="0"/>
                          <a:cs typeface="Arial" pitchFamily="34" charset="0"/>
                        </a:rPr>
                        <a:t>Зареждайте</a:t>
                      </a:r>
                      <a:r>
                        <a:rPr lang="bg-BG" sz="900" b="0" baseline="0" dirty="0">
                          <a:latin typeface="Arial" pitchFamily="34" charset="0"/>
                          <a:cs typeface="Arial" pitchFamily="34" charset="0"/>
                        </a:rPr>
                        <a:t> батерията само в сухи зони.</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900" b="0" baseline="0" dirty="0">
                          <a:latin typeface="Arial" pitchFamily="34" charset="0"/>
                          <a:cs typeface="Arial" pitchFamily="34" charset="0"/>
                        </a:rPr>
                        <a:t>Клемите на батериите, терминалите и свързаните с тях части съдържат олово и оловни компоненти, химикали, които могат да причинят ракови заболявания и репродуктивни увреждания. </a:t>
                      </a:r>
                      <a:r>
                        <a:rPr lang="bg-BG" sz="900" b="1" baseline="0" dirty="0">
                          <a:latin typeface="Arial" pitchFamily="34" charset="0"/>
                          <a:cs typeface="Arial" pitchFamily="34" charset="0"/>
                        </a:rPr>
                        <a:t>Винаги мийте ръцете си след работа с батерията.</a:t>
                      </a:r>
                      <a:endParaRPr lang="en-GB" sz="900" b="1" baseline="0"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900" b="0" baseline="0" dirty="0">
                          <a:latin typeface="Arial" pitchFamily="34" charset="0"/>
                          <a:cs typeface="Arial" pitchFamily="34" charset="0"/>
                        </a:rPr>
                        <a:t>Не отваряйте батерията. Батерията съдържа оловна киселина и други материали, които са токсични и корозивни.</a:t>
                      </a:r>
                      <a:endParaRPr lang="en-GB" sz="900" b="0" baseline="0" dirty="0">
                        <a:latin typeface="Arial" pitchFamily="34" charset="0"/>
                        <a:cs typeface="Arial" pitchFamily="34" charset="0"/>
                      </a:endParaRPr>
                    </a:p>
                    <a:p>
                      <a:pPr marL="0" indent="0" algn="just">
                        <a:buFont typeface="Arial" panose="020B0604020202020204" pitchFamily="34" charset="0"/>
                        <a:buChar char="•"/>
                        <a:tabLst/>
                      </a:pPr>
                      <a:r>
                        <a:rPr lang="bg-BG" sz="900" b="0" baseline="0" dirty="0">
                          <a:latin typeface="Arial" pitchFamily="34" charset="0"/>
                          <a:cs typeface="Arial" pitchFamily="34" charset="0"/>
                        </a:rPr>
                        <a:t>Не отваряйте зарядното! Откритите жици и електрически компоненти кутията на зарядното може да предизвикат електрически удар.</a:t>
                      </a:r>
                    </a:p>
                    <a:p>
                      <a:pPr marL="0" marR="0" indent="0" algn="just" defTabSz="914400" rtl="0" eaLnBrk="1" fontAlgn="auto" latinLnBrk="0" hangingPunct="1">
                        <a:lnSpc>
                          <a:spcPct val="100000"/>
                        </a:lnSpc>
                        <a:spcBef>
                          <a:spcPts val="0"/>
                        </a:spcBef>
                        <a:spcAft>
                          <a:spcPts val="0"/>
                        </a:spcAft>
                        <a:buClrTx/>
                        <a:buSzTx/>
                        <a:buFont typeface="+mj-lt"/>
                        <a:buAutoNum type="arabicPeriod" startAt="2"/>
                        <a:tabLst/>
                        <a:defRPr/>
                      </a:pPr>
                      <a:r>
                        <a:rPr lang="bg-BG" sz="900" b="0" baseline="0" dirty="0">
                          <a:latin typeface="Arial" pitchFamily="34" charset="0"/>
                          <a:cs typeface="Arial" pitchFamily="34" charset="0"/>
                        </a:rPr>
                        <a:t>Само възрастен може да борави или зарежда батерията. </a:t>
                      </a:r>
                      <a:r>
                        <a:rPr lang="bg-BG" sz="900" b="1" baseline="0" dirty="0">
                          <a:latin typeface="Arial" pitchFamily="34" charset="0"/>
                          <a:cs typeface="Arial" pitchFamily="34" charset="0"/>
                        </a:rPr>
                        <a:t>НИКОГА</a:t>
                      </a:r>
                      <a:r>
                        <a:rPr lang="bg-BG" sz="900" b="0" baseline="0" dirty="0">
                          <a:latin typeface="Arial" pitchFamily="34" charset="0"/>
                          <a:cs typeface="Arial" pitchFamily="34" charset="0"/>
                        </a:rPr>
                        <a:t> не позволявайте децата да работят с или да зареждат батерията. Батерията е тежка и съдържа оловна киселина (електролит).</a:t>
                      </a:r>
                    </a:p>
                    <a:p>
                      <a:pPr marL="0" marR="0" indent="0" algn="just" defTabSz="914400" rtl="0" eaLnBrk="1" fontAlgn="auto" latinLnBrk="0" hangingPunct="1">
                        <a:lnSpc>
                          <a:spcPct val="100000"/>
                        </a:lnSpc>
                        <a:spcBef>
                          <a:spcPts val="0"/>
                        </a:spcBef>
                        <a:spcAft>
                          <a:spcPts val="0"/>
                        </a:spcAft>
                        <a:buClrTx/>
                        <a:buSzTx/>
                        <a:buFont typeface="+mj-lt"/>
                        <a:buAutoNum type="arabicPeriod" startAt="2"/>
                        <a:tabLst/>
                        <a:defRPr/>
                      </a:pPr>
                      <a:r>
                        <a:rPr lang="bg-BG" sz="900" b="0" baseline="0" dirty="0">
                          <a:latin typeface="Arial" pitchFamily="34" charset="0"/>
                          <a:cs typeface="Arial" pitchFamily="34" charset="0"/>
                        </a:rPr>
                        <a:t>Не изпускайте батерията. Това може да доведе до трайно увреждане на батерията или да се стигне до сериозни наранявания.</a:t>
                      </a:r>
                    </a:p>
                    <a:p>
                      <a:pPr marL="0" marR="0" indent="0" algn="just" defTabSz="914400" rtl="0" eaLnBrk="1" fontAlgn="auto" latinLnBrk="0" hangingPunct="1">
                        <a:lnSpc>
                          <a:spcPct val="100000"/>
                        </a:lnSpc>
                        <a:spcBef>
                          <a:spcPts val="0"/>
                        </a:spcBef>
                        <a:spcAft>
                          <a:spcPts val="0"/>
                        </a:spcAft>
                        <a:buClrTx/>
                        <a:buSzTx/>
                        <a:buFont typeface="+mj-lt"/>
                        <a:buAutoNum type="arabicPeriod" startAt="2"/>
                        <a:tabLst/>
                        <a:defRPr/>
                      </a:pPr>
                      <a:r>
                        <a:rPr lang="bg-BG" sz="900" dirty="0">
                          <a:latin typeface="Arial" pitchFamily="34" charset="0"/>
                          <a:cs typeface="Arial" pitchFamily="34" charset="0"/>
                        </a:rPr>
                        <a:t>Преди да започнете да зареждате продукта трябва да проверите дали зарядното, батерията и кабелите са в добро състояние. Ако има някаква повреда по някоя от тези части, трябва да преустановите употребата им, докато се отстрани неизправността.</a:t>
                      </a:r>
                      <a:endParaRPr lang="en-GB" sz="900" dirty="0">
                        <a:latin typeface="Arial" pitchFamily="34" charset="0"/>
                        <a:cs typeface="Arial" pitchFamily="34" charset="0"/>
                      </a:endParaRPr>
                    </a:p>
                  </a:txBody>
                  <a:tcPr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9000" y="2433902"/>
            <a:ext cx="5760000" cy="180000"/>
          </a:xfrm>
          <a:prstGeom prst="rect">
            <a:avLst/>
          </a:prstGeom>
          <a:solidFill>
            <a:schemeClr val="tx1">
              <a:lumMod val="65000"/>
              <a:lumOff val="35000"/>
            </a:schemeClr>
          </a:solidFill>
        </p:spPr>
        <p:txBody>
          <a:bodyPr wrap="square" rtlCol="0" anchor="ctr">
            <a:spAutoFit/>
          </a:bodyPr>
          <a:lstStyle/>
          <a:p>
            <a:r>
              <a:rPr lang="bg-BG" sz="1000" b="1" dirty="0">
                <a:solidFill>
                  <a:schemeClr val="bg1"/>
                </a:solidFill>
                <a:latin typeface="Arial" pitchFamily="34" charset="0"/>
                <a:cs typeface="Arial" pitchFamily="34" charset="0"/>
              </a:rPr>
              <a:t>ОТСТРАНЯВАНЕ НА ИЗТОЩЕНАТА БАТЕРИЯ</a:t>
            </a:r>
          </a:p>
        </p:txBody>
      </p:sp>
      <p:pic>
        <p:nvPicPr>
          <p:cNvPr id="9" name="Picture 8" descr="РЕЦИКЛИРАНЕ.jpg"/>
          <p:cNvPicPr>
            <a:picLocks noChangeAspect="1"/>
          </p:cNvPicPr>
          <p:nvPr/>
        </p:nvPicPr>
        <p:blipFill>
          <a:blip r:embed="rId2" cstate="print"/>
          <a:stretch>
            <a:fillRect/>
          </a:stretch>
        </p:blipFill>
        <p:spPr>
          <a:xfrm>
            <a:off x="189000" y="2339752"/>
            <a:ext cx="673099" cy="368300"/>
          </a:xfrm>
          <a:prstGeom prst="rect">
            <a:avLst/>
          </a:prstGeom>
        </p:spPr>
      </p:pic>
      <p:sp>
        <p:nvSpPr>
          <p:cNvPr id="11" name="TextBox 10"/>
          <p:cNvSpPr txBox="1"/>
          <p:nvPr/>
        </p:nvSpPr>
        <p:spPr>
          <a:xfrm>
            <a:off x="6400800" y="8892480"/>
            <a:ext cx="360000" cy="183600"/>
          </a:xfrm>
          <a:prstGeom prst="rect">
            <a:avLst/>
          </a:prstGeom>
          <a:noFill/>
          <a:ln w="19050">
            <a:solidFill>
              <a:schemeClr val="tx1"/>
            </a:solidFill>
          </a:ln>
        </p:spPr>
        <p:txBody>
          <a:bodyPr wrap="square" rtlCol="0" anchor="ctr">
            <a:spAutoFit/>
          </a:bodyPr>
          <a:lstStyle/>
          <a:p>
            <a:pPr algn="ctr"/>
            <a:r>
              <a:rPr lang="bg-BG" sz="1000" b="1" dirty="0">
                <a:latin typeface="Arial" pitchFamily="34" charset="0"/>
                <a:cs typeface="Arial" pitchFamily="34" charset="0"/>
              </a:rPr>
              <a:t>8</a:t>
            </a:r>
          </a:p>
        </p:txBody>
      </p:sp>
      <p:sp>
        <p:nvSpPr>
          <p:cNvPr id="2" name="TextBox 1">
            <a:extLst>
              <a:ext uri="{FF2B5EF4-FFF2-40B4-BE49-F238E27FC236}">
                <a16:creationId xmlns:a16="http://schemas.microsoft.com/office/drawing/2014/main" id="{FE66C57C-8D97-8424-C5AD-EC048DA20275}"/>
              </a:ext>
            </a:extLst>
          </p:cNvPr>
          <p:cNvSpPr txBox="1"/>
          <p:nvPr/>
        </p:nvSpPr>
        <p:spPr>
          <a:xfrm>
            <a:off x="189000" y="2693098"/>
            <a:ext cx="6480000" cy="2723823"/>
          </a:xfrm>
          <a:prstGeom prst="rect">
            <a:avLst/>
          </a:prstGeom>
          <a:noFill/>
        </p:spPr>
        <p:txBody>
          <a:bodyPr wrap="square" rtlCol="0">
            <a:spAutoFit/>
          </a:bodyPr>
          <a:lstStyle/>
          <a:p>
            <a:pPr algn="just"/>
            <a:r>
              <a:rPr lang="bg-BG" sz="900" dirty="0">
                <a:latin typeface="Arial" pitchFamily="34" charset="0"/>
                <a:cs typeface="Arial" pitchFamily="34" charset="0"/>
              </a:rPr>
              <a:t>Вашата батерия в един момент ще загуби способността си да задържа заряд. В зависимост от количеството на употреба и вариращите условия, батерията би трябвало да може да се използва от една до три години. За да подмените батерията и да отстраните изтощената, следвайте следните стъпки:</a:t>
            </a:r>
          </a:p>
          <a:p>
            <a:pPr algn="just"/>
            <a:r>
              <a:rPr lang="en-GB" sz="900" b="1" dirty="0">
                <a:latin typeface="Arial" pitchFamily="34" charset="0"/>
                <a:cs typeface="Arial" pitchFamily="34" charset="0"/>
              </a:rPr>
              <a:t>1.</a:t>
            </a:r>
            <a:r>
              <a:rPr lang="bg-BG" sz="900" dirty="0">
                <a:latin typeface="Arial" pitchFamily="34" charset="0"/>
                <a:cs typeface="Arial" pitchFamily="34" charset="0"/>
              </a:rPr>
              <a:t>Свалете</a:t>
            </a:r>
            <a:r>
              <a:rPr lang="en-GB" sz="900" dirty="0">
                <a:latin typeface="Arial" pitchFamily="34" charset="0"/>
                <a:cs typeface="Arial" pitchFamily="34" charset="0"/>
              </a:rPr>
              <a:t> </a:t>
            </a:r>
            <a:r>
              <a:rPr lang="bg-BG" sz="900" dirty="0">
                <a:latin typeface="Arial" pitchFamily="34" charset="0"/>
                <a:cs typeface="Arial" pitchFamily="34" charset="0"/>
              </a:rPr>
              <a:t>седалката, разположена над отделението за батерията.</a:t>
            </a:r>
            <a:r>
              <a:rPr lang="en-GB" sz="900" dirty="0">
                <a:latin typeface="Arial" pitchFamily="34" charset="0"/>
                <a:cs typeface="Arial" pitchFamily="34" charset="0"/>
              </a:rPr>
              <a:t> </a:t>
            </a:r>
          </a:p>
          <a:p>
            <a:pPr algn="just"/>
            <a:r>
              <a:rPr lang="en-GB" sz="900" b="1" dirty="0">
                <a:latin typeface="Arial" pitchFamily="34" charset="0"/>
                <a:cs typeface="Arial" pitchFamily="34" charset="0"/>
              </a:rPr>
              <a:t>2.</a:t>
            </a:r>
            <a:r>
              <a:rPr lang="bg-BG" sz="900" dirty="0">
                <a:latin typeface="Arial" pitchFamily="34" charset="0"/>
                <a:cs typeface="Arial" pitchFamily="34" charset="0"/>
              </a:rPr>
              <a:t>Разкачете кабелите от батерията.</a:t>
            </a:r>
            <a:r>
              <a:rPr lang="en-GB" sz="900" dirty="0">
                <a:latin typeface="Arial" pitchFamily="34" charset="0"/>
                <a:cs typeface="Arial" pitchFamily="34" charset="0"/>
              </a:rPr>
              <a:t> </a:t>
            </a:r>
          </a:p>
          <a:p>
            <a:pPr algn="just"/>
            <a:r>
              <a:rPr lang="en-GB" sz="900" b="1" dirty="0">
                <a:latin typeface="Arial" pitchFamily="34" charset="0"/>
                <a:cs typeface="Arial" pitchFamily="34" charset="0"/>
              </a:rPr>
              <a:t>3.</a:t>
            </a:r>
            <a:r>
              <a:rPr lang="bg-BG" sz="900" dirty="0">
                <a:latin typeface="Arial" pitchFamily="34" charset="0"/>
                <a:cs typeface="Arial" pitchFamily="34" charset="0"/>
              </a:rPr>
              <a:t>Свалете металната скоба, предпазваща батерията от падане, ако има такава.</a:t>
            </a:r>
            <a:endParaRPr lang="en-GB" sz="900" dirty="0">
              <a:latin typeface="Arial" pitchFamily="34" charset="0"/>
              <a:cs typeface="Arial" pitchFamily="34" charset="0"/>
            </a:endParaRPr>
          </a:p>
          <a:p>
            <a:pPr algn="just"/>
            <a:r>
              <a:rPr lang="en-GB" sz="900" b="1" dirty="0">
                <a:latin typeface="Arial" pitchFamily="34" charset="0"/>
                <a:cs typeface="Arial" pitchFamily="34" charset="0"/>
              </a:rPr>
              <a:t>4.</a:t>
            </a:r>
            <a:r>
              <a:rPr lang="bg-BG" sz="900" dirty="0">
                <a:latin typeface="Arial" pitchFamily="34" charset="0"/>
                <a:cs typeface="Arial" pitchFamily="34" charset="0"/>
              </a:rPr>
              <a:t>Внимателно вдигнете батерията. В зависимост от състоянието на батерията (напр. протичане) е препоръчително да носите предпазни ръкавици преди да свалите батерията. Не вдигайте батерията за нейните клеми или кабели.</a:t>
            </a:r>
            <a:r>
              <a:rPr lang="en-GB" sz="900" dirty="0">
                <a:latin typeface="Arial" pitchFamily="34" charset="0"/>
                <a:cs typeface="Arial" pitchFamily="34" charset="0"/>
              </a:rPr>
              <a:t> </a:t>
            </a:r>
          </a:p>
          <a:p>
            <a:pPr algn="just"/>
            <a:r>
              <a:rPr lang="en-GB" sz="900" b="1" dirty="0">
                <a:latin typeface="Arial" pitchFamily="34" charset="0"/>
                <a:cs typeface="Arial" pitchFamily="34" charset="0"/>
              </a:rPr>
              <a:t>5.</a:t>
            </a:r>
            <a:r>
              <a:rPr lang="bg-BG" sz="900" dirty="0">
                <a:latin typeface="Arial" pitchFamily="34" charset="0"/>
                <a:cs typeface="Arial" pitchFamily="34" charset="0"/>
              </a:rPr>
              <a:t>Поставете изтощената батерия в найлонова опаковка.</a:t>
            </a:r>
            <a:r>
              <a:rPr lang="en-GB" sz="900" dirty="0">
                <a:latin typeface="Arial" pitchFamily="34" charset="0"/>
                <a:cs typeface="Arial" pitchFamily="34" charset="0"/>
              </a:rPr>
              <a:t> </a:t>
            </a:r>
          </a:p>
          <a:p>
            <a:pPr algn="just"/>
            <a:r>
              <a:rPr lang="bg-BG" sz="900" b="1" dirty="0">
                <a:latin typeface="Arial" pitchFamily="34" charset="0"/>
                <a:cs typeface="Arial" pitchFamily="34" charset="0"/>
              </a:rPr>
              <a:t>Важно! </a:t>
            </a:r>
            <a:r>
              <a:rPr lang="bg-BG" sz="900" dirty="0">
                <a:latin typeface="Arial" pitchFamily="34" charset="0"/>
                <a:cs typeface="Arial" pitchFamily="34" charset="0"/>
              </a:rPr>
              <a:t>Запечатана оловно-киселинна батерия трябва да се рециклира или изхвърли по екологосъобразен начин с цел опазване на околната среда от замърсяване. Батерията съдържа оловна киселина (електролит) и трябва да се отстранява по екологосъобразен начин и според нормативните изисквания. НЕ изхвърляйте акумулаторната батерия в огън, тъй като тя може да експлодира или да протече. НЕ изхвърляйте оловно-киселинната батерия</a:t>
            </a:r>
            <a:r>
              <a:rPr lang="en-US" sz="900" dirty="0">
                <a:latin typeface="Arial" pitchFamily="34" charset="0"/>
                <a:cs typeface="Arial" pitchFamily="34" charset="0"/>
              </a:rPr>
              <a:t> </a:t>
            </a:r>
            <a:r>
              <a:rPr lang="bg-BG" sz="900" dirty="0">
                <a:latin typeface="Arial" pitchFamily="34" charset="0"/>
                <a:cs typeface="Arial" pitchFamily="34" charset="0"/>
              </a:rPr>
              <a:t>в кофите за битов отпадък.</a:t>
            </a:r>
            <a:r>
              <a:rPr lang="en-GB" sz="900" dirty="0">
                <a:latin typeface="Arial" pitchFamily="34" charset="0"/>
                <a:cs typeface="Arial" pitchFamily="34" charset="0"/>
              </a:rPr>
              <a:t> </a:t>
            </a:r>
            <a:r>
              <a:rPr lang="bg-BG" sz="900" dirty="0">
                <a:latin typeface="Arial" pitchFamily="34" charset="0"/>
                <a:cs typeface="Arial" pitchFamily="34" charset="0"/>
              </a:rPr>
              <a:t>Инсинерацията (изгарянето), депонирането или смесването на запечатаните оловно-киселинни батерии с битовия отпадък е забранено от закона. Изтощената акумулаторна батерия може да се занесе за рециклиране в местния център по рециклиране или в център за продажба на такива батерии. </a:t>
            </a:r>
            <a:endParaRPr lang="en-GB" sz="900" dirty="0">
              <a:latin typeface="Arial" pitchFamily="34" charset="0"/>
              <a:cs typeface="Arial" pitchFamily="34" charset="0"/>
            </a:endParaRPr>
          </a:p>
          <a:p>
            <a:pPr algn="just"/>
            <a:r>
              <a:rPr lang="en-GB" sz="900" b="1" dirty="0">
                <a:latin typeface="Arial" pitchFamily="34" charset="0"/>
                <a:cs typeface="Arial" pitchFamily="34" charset="0"/>
              </a:rPr>
              <a:t>6.</a:t>
            </a:r>
            <a:r>
              <a:rPr lang="bg-BG" sz="900" dirty="0">
                <a:latin typeface="Arial" pitchFamily="34" charset="0"/>
                <a:cs typeface="Arial" pitchFamily="34" charset="0"/>
              </a:rPr>
              <a:t>Подменете батерията с нова и свържете всички кабели и букси отново.</a:t>
            </a:r>
            <a:r>
              <a:rPr lang="en-GB" sz="900" dirty="0">
                <a:latin typeface="Arial" pitchFamily="34" charset="0"/>
                <a:cs typeface="Arial" pitchFamily="34" charset="0"/>
              </a:rPr>
              <a:t> </a:t>
            </a:r>
          </a:p>
          <a:p>
            <a:pPr algn="just"/>
            <a:r>
              <a:rPr lang="en-GB" sz="900" b="1" dirty="0">
                <a:latin typeface="Arial" pitchFamily="34" charset="0"/>
                <a:cs typeface="Arial" pitchFamily="34" charset="0"/>
              </a:rPr>
              <a:t>7.</a:t>
            </a:r>
            <a:r>
              <a:rPr lang="bg-BG" sz="900" dirty="0">
                <a:latin typeface="Arial" pitchFamily="34" charset="0"/>
                <a:cs typeface="Arial" pitchFamily="34" charset="0"/>
              </a:rPr>
              <a:t>Поставете обратно металната скоба, предпазваща батерията от обръщане или изпадане.</a:t>
            </a:r>
            <a:r>
              <a:rPr lang="en-GB" sz="900" dirty="0">
                <a:latin typeface="Arial" pitchFamily="34" charset="0"/>
                <a:cs typeface="Arial" pitchFamily="34" charset="0"/>
              </a:rPr>
              <a:t> </a:t>
            </a:r>
            <a:endParaRPr lang="bg-BG" sz="900" dirty="0">
              <a:latin typeface="Arial" pitchFamily="34" charset="0"/>
              <a:cs typeface="Arial" pitchFamily="34" charset="0"/>
            </a:endParaRPr>
          </a:p>
          <a:p>
            <a:pPr algn="just"/>
            <a:r>
              <a:rPr lang="en-GB" sz="900" b="1" dirty="0">
                <a:latin typeface="Arial" pitchFamily="34" charset="0"/>
                <a:cs typeface="Arial" pitchFamily="34" charset="0"/>
              </a:rPr>
              <a:t>8.</a:t>
            </a:r>
            <a:r>
              <a:rPr lang="bg-BG" sz="900" dirty="0">
                <a:latin typeface="Arial" pitchFamily="34" charset="0"/>
                <a:cs typeface="Arial" pitchFamily="34" charset="0"/>
              </a:rPr>
              <a:t>Поставете обратно седалката над отделението за батерията.</a:t>
            </a:r>
          </a:p>
        </p:txBody>
      </p:sp>
      <p:graphicFrame>
        <p:nvGraphicFramePr>
          <p:cNvPr id="3" name="Table 2">
            <a:extLst>
              <a:ext uri="{FF2B5EF4-FFF2-40B4-BE49-F238E27FC236}">
                <a16:creationId xmlns:a16="http://schemas.microsoft.com/office/drawing/2014/main" id="{6CF2E6D5-30DF-43D0-7F42-B5F6305742A9}"/>
              </a:ext>
            </a:extLst>
          </p:cNvPr>
          <p:cNvGraphicFramePr>
            <a:graphicFrameLocks noGrp="1"/>
          </p:cNvGraphicFramePr>
          <p:nvPr>
            <p:extLst>
              <p:ext uri="{D42A27DB-BD31-4B8C-83A1-F6EECF244321}">
                <p14:modId xmlns:p14="http://schemas.microsoft.com/office/powerpoint/2010/main" val="2256165628"/>
              </p:ext>
            </p:extLst>
          </p:nvPr>
        </p:nvGraphicFramePr>
        <p:xfrm>
          <a:off x="189000" y="107504"/>
          <a:ext cx="6480000" cy="2171917"/>
        </p:xfrm>
        <a:graphic>
          <a:graphicData uri="http://schemas.openxmlformats.org/drawingml/2006/table">
            <a:tbl>
              <a:tblPr firstRow="1" bandRow="1">
                <a:tableStyleId>{7E9639D4-E3E2-4D34-9284-5A2195B3D0D7}</a:tableStyleId>
              </a:tblPr>
              <a:tblGrid>
                <a:gridCol w="6480000">
                  <a:extLst>
                    <a:ext uri="{9D8B030D-6E8A-4147-A177-3AD203B41FA5}">
                      <a16:colId xmlns:a16="http://schemas.microsoft.com/office/drawing/2014/main" val="20000"/>
                    </a:ext>
                  </a:extLst>
                </a:gridCol>
              </a:tblGrid>
              <a:tr h="247403">
                <a:tc>
                  <a:txBody>
                    <a:bodyPr/>
                    <a:lstStyle/>
                    <a:p>
                      <a:pPr algn="ctr"/>
                      <a:r>
                        <a:rPr lang="bg-BG" sz="1100" dirty="0">
                          <a:latin typeface="Arial" pitchFamily="34" charset="0"/>
                          <a:cs typeface="Arial" pitchFamily="34" charset="0"/>
                        </a:rPr>
                        <a:t>ВНИМАНИЕ!!!</a:t>
                      </a:r>
                    </a:p>
                  </a:txBody>
                  <a:tcPr/>
                </a:tc>
                <a:extLst>
                  <a:ext uri="{0D108BD9-81ED-4DB2-BD59-A6C34878D82A}">
                    <a16:rowId xmlns:a16="http://schemas.microsoft.com/office/drawing/2014/main" val="10000"/>
                  </a:ext>
                </a:extLst>
              </a:tr>
              <a:tr h="1912837">
                <a:tc>
                  <a:txBody>
                    <a:bodyPr/>
                    <a:lstStyle/>
                    <a:p>
                      <a:pPr marL="0" marR="0" lvl="0" indent="0" algn="just" defTabSz="914400" rtl="0" eaLnBrk="1" fontAlgn="auto" latinLnBrk="0" hangingPunct="1">
                        <a:lnSpc>
                          <a:spcPct val="100000"/>
                        </a:lnSpc>
                        <a:spcBef>
                          <a:spcPts val="0"/>
                        </a:spcBef>
                        <a:spcAft>
                          <a:spcPts val="0"/>
                        </a:spcAft>
                        <a:buClrTx/>
                        <a:buSzTx/>
                        <a:buFont typeface="+mj-lt"/>
                        <a:buAutoNum type="arabicPeriod" startAt="5"/>
                        <a:tabLst/>
                        <a:defRPr/>
                      </a:pPr>
                      <a:r>
                        <a:rPr lang="bg-BG" sz="900" dirty="0">
                          <a:latin typeface="Arial" pitchFamily="34" charset="0"/>
                          <a:cs typeface="Arial" pitchFamily="34" charset="0"/>
                        </a:rPr>
                        <a:t>Не позволявайте батерията да се изтощи напълно. Трябва да я презареждате след всяка употреба или веднъж месечно, ако не я използвате редовно</a:t>
                      </a:r>
                      <a:r>
                        <a:rPr lang="en-GB" sz="900" dirty="0">
                          <a:latin typeface="Arial" pitchFamily="34" charset="0"/>
                          <a:cs typeface="Arial" pitchFamily="34" charset="0"/>
                        </a:rPr>
                        <a:t>.</a:t>
                      </a:r>
                      <a:endParaRPr lang="bg-BG" sz="900" dirty="0">
                        <a:latin typeface="Arial" pitchFamily="34" charset="0"/>
                        <a:cs typeface="Arial" pitchFamily="34" charset="0"/>
                      </a:endParaRPr>
                    </a:p>
                    <a:p>
                      <a:pPr marL="0" indent="0" algn="just">
                        <a:buFont typeface="+mj-lt"/>
                        <a:buAutoNum type="arabicPeriod" startAt="5"/>
                      </a:pPr>
                      <a:r>
                        <a:rPr lang="bg-BG" sz="900" dirty="0">
                          <a:latin typeface="Arial" pitchFamily="34" charset="0"/>
                          <a:cs typeface="Arial" pitchFamily="34" charset="0"/>
                        </a:rPr>
                        <a:t>При зареждане не обръщайте батерията наобратно.</a:t>
                      </a:r>
                    </a:p>
                    <a:p>
                      <a:pPr marL="0" indent="0" algn="just">
                        <a:buFont typeface="+mj-lt"/>
                        <a:buAutoNum type="arabicPeriod" startAt="5"/>
                      </a:pPr>
                      <a:r>
                        <a:rPr lang="bg-BG" sz="900" dirty="0">
                          <a:latin typeface="Arial" pitchFamily="34" charset="0"/>
                          <a:cs typeface="Arial" pitchFamily="34" charset="0"/>
                        </a:rPr>
                        <a:t>Винаги обезопасявайте и застопорявайте акумулаторната батерия с помощта на скобата. В противен случай батерията може да изпадне и да нарани детето, ако акумулаторния мотор</a:t>
                      </a:r>
                      <a:r>
                        <a:rPr lang="bg-BG" sz="900" baseline="0" dirty="0">
                          <a:latin typeface="Arial" pitchFamily="34" charset="0"/>
                          <a:cs typeface="Arial" pitchFamily="34" charset="0"/>
                        </a:rPr>
                        <a:t> </a:t>
                      </a:r>
                      <a:r>
                        <a:rPr lang="bg-BG" sz="900" dirty="0">
                          <a:latin typeface="Arial" pitchFamily="34" charset="0"/>
                          <a:cs typeface="Arial" pitchFamily="34" charset="0"/>
                        </a:rPr>
                        <a:t>се преобърне.</a:t>
                      </a:r>
                      <a:endParaRPr lang="en-US" sz="900" dirty="0">
                        <a:latin typeface="Arial" pitchFamily="34" charset="0"/>
                        <a:cs typeface="Arial" pitchFamily="34" charset="0"/>
                      </a:endParaRPr>
                    </a:p>
                    <a:p>
                      <a:pPr marL="0" indent="0" algn="just">
                        <a:buFont typeface="+mj-lt"/>
                        <a:buAutoNum type="arabicPeriod" startAt="5"/>
                      </a:pPr>
                      <a:r>
                        <a:rPr lang="bg-BG" sz="900" dirty="0">
                          <a:latin typeface="Arial" pitchFamily="34" charset="0"/>
                          <a:cs typeface="Arial" pitchFamily="34" charset="0"/>
                        </a:rPr>
                        <a:t>Съвсем нормално е зарядното да се затопли по време на зареждане, но ако зарядното е много горещо, трябва да преустановите зареждането и да проверите адаптера и батерията.</a:t>
                      </a:r>
                    </a:p>
                    <a:p>
                      <a:pPr marL="0" indent="0" algn="just">
                        <a:buFont typeface="+mj-lt"/>
                        <a:buAutoNum type="arabicPeriod" startAt="5"/>
                      </a:pPr>
                      <a:r>
                        <a:rPr lang="bg-BG" sz="900" dirty="0">
                          <a:latin typeface="Arial" pitchFamily="34" charset="0"/>
                          <a:cs typeface="Arial" pitchFamily="34" charset="0"/>
                        </a:rPr>
                        <a:t>Преди да приберете акумулаторния мотор за съхранение, трябва да</a:t>
                      </a:r>
                      <a:r>
                        <a:rPr lang="bg-BG" sz="900" baseline="0" dirty="0">
                          <a:latin typeface="Arial" pitchFamily="34" charset="0"/>
                          <a:cs typeface="Arial" pitchFamily="34" charset="0"/>
                        </a:rPr>
                        <a:t> </a:t>
                      </a:r>
                      <a:r>
                        <a:rPr lang="bg-BG" sz="900" dirty="0">
                          <a:latin typeface="Arial" pitchFamily="34" charset="0"/>
                          <a:cs typeface="Arial" pitchFamily="34" charset="0"/>
                        </a:rPr>
                        <a:t>заредите батерията му напълно. След това на</a:t>
                      </a:r>
                    </a:p>
                    <a:p>
                      <a:pPr marL="0" indent="0" algn="just">
                        <a:buFont typeface="+mj-lt"/>
                        <a:buAutoNum type="arabicPeriod" startAt="5"/>
                      </a:pPr>
                      <a:r>
                        <a:rPr lang="bg-BG" sz="900" dirty="0">
                          <a:latin typeface="Arial" pitchFamily="34" charset="0"/>
                          <a:cs typeface="Arial" pitchFamily="34" charset="0"/>
                        </a:rPr>
                        <a:t>При зареждането колата е неизползваема, тъй като се спира тока по електрическата система.</a:t>
                      </a:r>
                      <a:endParaRPr lang="en-US" sz="900" dirty="0">
                        <a:latin typeface="Arial" pitchFamily="34" charset="0"/>
                        <a:cs typeface="Arial" pitchFamily="34" charset="0"/>
                      </a:endParaRPr>
                    </a:p>
                    <a:p>
                      <a:pPr marL="0" indent="0" algn="just">
                        <a:buFont typeface="+mj-lt"/>
                        <a:buAutoNum type="arabicPeriod" startAt="5"/>
                      </a:pPr>
                      <a:r>
                        <a:rPr lang="bg-BG" sz="900" dirty="0">
                          <a:latin typeface="Arial" pitchFamily="34" charset="0"/>
                          <a:cs typeface="Arial" pitchFamily="34" charset="0"/>
                        </a:rPr>
                        <a:t>Поставете </a:t>
                      </a:r>
                      <a:r>
                        <a:rPr lang="bg-BG" sz="900" b="1" dirty="0">
                          <a:latin typeface="Arial" pitchFamily="34" charset="0"/>
                          <a:cs typeface="Arial" pitchFamily="34" charset="0"/>
                        </a:rPr>
                        <a:t>БУТОНА ЗА ЗАХРАНВАНЕ </a:t>
                      </a:r>
                      <a:r>
                        <a:rPr lang="bg-BG" sz="900" dirty="0">
                          <a:latin typeface="Arial" pitchFamily="34" charset="0"/>
                          <a:cs typeface="Arial" pitchFamily="34" charset="0"/>
                        </a:rPr>
                        <a:t>в позиция </a:t>
                      </a:r>
                      <a:r>
                        <a:rPr lang="en-US" sz="900" b="1" dirty="0">
                          <a:latin typeface="Arial" pitchFamily="34" charset="0"/>
                          <a:cs typeface="Arial" pitchFamily="34" charset="0"/>
                        </a:rPr>
                        <a:t>OFF</a:t>
                      </a:r>
                      <a:r>
                        <a:rPr lang="bg-BG" sz="900" b="1" dirty="0">
                          <a:latin typeface="Arial" pitchFamily="34" charset="0"/>
                          <a:cs typeface="Arial" pitchFamily="34" charset="0"/>
                        </a:rPr>
                        <a:t> (О)</a:t>
                      </a:r>
                      <a:r>
                        <a:rPr lang="en-US" sz="900" dirty="0">
                          <a:latin typeface="Arial" pitchFamily="34" charset="0"/>
                          <a:cs typeface="Arial" pitchFamily="34" charset="0"/>
                        </a:rPr>
                        <a:t> </a:t>
                      </a:r>
                      <a:r>
                        <a:rPr lang="bg-BG" sz="900" dirty="0">
                          <a:latin typeface="Arial" pitchFamily="34" charset="0"/>
                          <a:cs typeface="Arial" pitchFamily="34" charset="0"/>
                        </a:rPr>
                        <a:t>по време на зареждане.</a:t>
                      </a:r>
                    </a:p>
                    <a:p>
                      <a:pPr marL="0" marR="0" indent="0" algn="just" defTabSz="914400" rtl="0" eaLnBrk="1" fontAlgn="auto" latinLnBrk="0" hangingPunct="1">
                        <a:lnSpc>
                          <a:spcPct val="100000"/>
                        </a:lnSpc>
                        <a:spcBef>
                          <a:spcPts val="0"/>
                        </a:spcBef>
                        <a:spcAft>
                          <a:spcPts val="0"/>
                        </a:spcAft>
                        <a:buClrTx/>
                        <a:buSzTx/>
                        <a:buFont typeface="+mj-lt"/>
                        <a:buAutoNum type="arabicPeriod" startAt="5"/>
                        <a:tabLst/>
                        <a:defRPr/>
                      </a:pPr>
                      <a:r>
                        <a:rPr lang="bg-BG" sz="900" dirty="0">
                          <a:latin typeface="Arial" pitchFamily="34" charset="0"/>
                          <a:cs typeface="Arial" pitchFamily="34" charset="0"/>
                        </a:rPr>
                        <a:t>На децата не е позволено да боравят със зарядното. С него трябва да борави само възрастен. След зареждане винаги го прибирайте на място, недостъпно за деца. Зарядното не се счита за играчка. </a:t>
                      </a:r>
                    </a:p>
                  </a:txBody>
                  <a:tcPr/>
                </a:tc>
                <a:extLst>
                  <a:ext uri="{0D108BD9-81ED-4DB2-BD59-A6C34878D82A}">
                    <a16:rowId xmlns:a16="http://schemas.microsoft.com/office/drawing/2014/main" val="10001"/>
                  </a:ext>
                </a:extLst>
              </a:tr>
            </a:tbl>
          </a:graphicData>
        </a:graphic>
      </p:graphicFrame>
      <p:sp>
        <p:nvSpPr>
          <p:cNvPr id="10" name="TextBox 9">
            <a:extLst>
              <a:ext uri="{FF2B5EF4-FFF2-40B4-BE49-F238E27FC236}">
                <a16:creationId xmlns:a16="http://schemas.microsoft.com/office/drawing/2014/main" id="{DE960C43-F774-92E5-ECAA-8E4081DCD6ED}"/>
              </a:ext>
            </a:extLst>
          </p:cNvPr>
          <p:cNvSpPr txBox="1"/>
          <p:nvPr/>
        </p:nvSpPr>
        <p:spPr>
          <a:xfrm>
            <a:off x="189000" y="5400112"/>
            <a:ext cx="6480000" cy="180000"/>
          </a:xfrm>
          <a:prstGeom prst="rect">
            <a:avLst/>
          </a:prstGeom>
          <a:solidFill>
            <a:schemeClr val="tx1">
              <a:lumMod val="65000"/>
              <a:lumOff val="35000"/>
            </a:schemeClr>
          </a:solidFill>
        </p:spPr>
        <p:txBody>
          <a:bodyPr wrap="square" rtlCol="0" anchor="ctr">
            <a:spAutoFit/>
          </a:bodyPr>
          <a:lstStyle/>
          <a:p>
            <a:r>
              <a:rPr lang="bg-BG" sz="1000" b="1" dirty="0">
                <a:solidFill>
                  <a:schemeClr val="bg1"/>
                </a:solidFill>
                <a:latin typeface="Arial" pitchFamily="34" charset="0"/>
                <a:cs typeface="Arial" pitchFamily="34" charset="0"/>
              </a:rPr>
              <a:t>ПОЧИСТВАНЕ И ПОДДРЪЖКА НА ПРОДУКТА</a:t>
            </a:r>
          </a:p>
        </p:txBody>
      </p:sp>
      <p:sp>
        <p:nvSpPr>
          <p:cNvPr id="13" name="TextBox 12">
            <a:extLst>
              <a:ext uri="{FF2B5EF4-FFF2-40B4-BE49-F238E27FC236}">
                <a16:creationId xmlns:a16="http://schemas.microsoft.com/office/drawing/2014/main" id="{E37A1727-E13D-72C8-B27A-B567C3A72E78}"/>
              </a:ext>
            </a:extLst>
          </p:cNvPr>
          <p:cNvSpPr txBox="1"/>
          <p:nvPr/>
        </p:nvSpPr>
        <p:spPr>
          <a:xfrm>
            <a:off x="189000" y="5580112"/>
            <a:ext cx="6480000" cy="3204000"/>
          </a:xfrm>
          <a:prstGeom prst="rect">
            <a:avLst/>
          </a:prstGeom>
          <a:noFill/>
        </p:spPr>
        <p:txBody>
          <a:bodyPr wrap="square" rtlCol="0">
            <a:spAutoFit/>
          </a:bodyPr>
          <a:lstStyle/>
          <a:p>
            <a:pPr marL="171450" indent="-171450" algn="just">
              <a:buFont typeface="Wingdings" panose="05000000000000000000" pitchFamily="2" charset="2"/>
              <a:buChar char="v"/>
            </a:pPr>
            <a:r>
              <a:rPr lang="bg-BG" sz="900" b="1" u="sng" dirty="0">
                <a:latin typeface="Arial" pitchFamily="34" charset="0"/>
                <a:cs typeface="Arial" pitchFamily="34" charset="0"/>
              </a:rPr>
              <a:t>Почистване: </a:t>
            </a:r>
          </a:p>
          <a:p>
            <a:pPr algn="just">
              <a:buFontTx/>
              <a:buAutoNum type="arabicPeriod"/>
            </a:pPr>
            <a:r>
              <a:rPr lang="bg-BG" sz="900" dirty="0">
                <a:latin typeface="Arial" pitchFamily="34" charset="0"/>
                <a:cs typeface="Arial" pitchFamily="34" charset="0"/>
              </a:rPr>
              <a:t>Не почиствайте продукта с маркуч. Не го мийте с вода и сапун. Не използвайте продукта, когато вали дъжд или сняг. Водата може да повреди мотора, електрическата система и батерията.</a:t>
            </a:r>
          </a:p>
          <a:p>
            <a:pPr algn="just">
              <a:buFontTx/>
              <a:buAutoNum type="arabicPeriod"/>
            </a:pPr>
            <a:r>
              <a:rPr lang="bg-BG" sz="900" dirty="0">
                <a:latin typeface="Arial" pitchFamily="34" charset="0"/>
                <a:cs typeface="Arial" pitchFamily="34" charset="0"/>
              </a:rPr>
              <a:t> Почиствайте акумулаторното моторче само със мека суха кърпа. За да възстановите блясъка на пластмасовите части, използвайте полиращ препарат за мебели, който </a:t>
            </a:r>
            <a:r>
              <a:rPr lang="bg-BG" sz="900" b="1" dirty="0">
                <a:latin typeface="Arial" pitchFamily="34" charset="0"/>
                <a:cs typeface="Arial" pitchFamily="34" charset="0"/>
              </a:rPr>
              <a:t>НЕ СЪДЪРЖА </a:t>
            </a:r>
            <a:r>
              <a:rPr lang="bg-BG" sz="900" dirty="0">
                <a:latin typeface="Arial" pitchFamily="34" charset="0"/>
                <a:cs typeface="Arial" pitchFamily="34" charset="0"/>
              </a:rPr>
              <a:t>восък. Не използвайте силни абразивни почистващи препарати.</a:t>
            </a:r>
            <a:endParaRPr lang="en-GB" sz="900" dirty="0">
              <a:latin typeface="Arial" pitchFamily="34" charset="0"/>
              <a:cs typeface="Arial" pitchFamily="34" charset="0"/>
            </a:endParaRPr>
          </a:p>
          <a:p>
            <a:pPr marL="171450" indent="-171450" algn="just">
              <a:buFont typeface="Wingdings" panose="05000000000000000000" pitchFamily="2" charset="2"/>
              <a:buChar char="v"/>
            </a:pPr>
            <a:r>
              <a:rPr lang="bg-BG" sz="900" b="1" u="sng" dirty="0">
                <a:latin typeface="Arial" pitchFamily="34" charset="0"/>
                <a:cs typeface="Arial" pitchFamily="34" charset="0"/>
              </a:rPr>
              <a:t>Поддръжка и съхранение:</a:t>
            </a:r>
            <a:endParaRPr lang="en-US" sz="900" b="1" u="sng" dirty="0">
              <a:latin typeface="Arial" pitchFamily="34" charset="0"/>
              <a:cs typeface="Arial" pitchFamily="34" charset="0"/>
            </a:endParaRPr>
          </a:p>
          <a:p>
            <a:pPr algn="just">
              <a:buFontTx/>
              <a:buAutoNum type="arabicPeriod"/>
            </a:pPr>
            <a:r>
              <a:rPr lang="bg-BG" sz="900" dirty="0">
                <a:latin typeface="Arial" pitchFamily="34" charset="0"/>
                <a:cs typeface="Arial" pitchFamily="34" charset="0"/>
              </a:rPr>
              <a:t>Отговорността е изцяло на родителите/ възрастен да провери главните части на играчката преди употреба. Редовно проверявайте за потенциален риск от повреда/ нараняване – батерията, зарядното, електрически кабели или жици, букси, винтове, корпус, задвижващи системи, колела, затягащи елементи – дали са в добро състояние или не, дали има някакви повреди, счупени или отчупени части. Ако откриете такива, преустановете употребата на продукта, докато се отстрани повредата. За консултация се свържете с търговския обект, от който сте закупили продукта или с вносителя.</a:t>
            </a:r>
          </a:p>
          <a:p>
            <a:pPr algn="just">
              <a:buFontTx/>
              <a:buAutoNum type="arabicPeriod"/>
            </a:pPr>
            <a:r>
              <a:rPr lang="bg-BG" sz="900" dirty="0">
                <a:latin typeface="Arial" pitchFamily="34" charset="0"/>
                <a:cs typeface="Arial" pitchFamily="34" charset="0"/>
              </a:rPr>
              <a:t>Уверете се, че пластмасовите части на играчката не са пукнати или счупени, преди всяка употреба.</a:t>
            </a:r>
          </a:p>
          <a:p>
            <a:pPr algn="just">
              <a:buFontTx/>
              <a:buAutoNum type="arabicPeriod"/>
            </a:pPr>
            <a:r>
              <a:rPr lang="bg-BG" sz="900" dirty="0">
                <a:latin typeface="Arial" pitchFamily="34" charset="0"/>
                <a:cs typeface="Arial" pitchFamily="34" charset="0"/>
              </a:rPr>
              <a:t>От време на време използвайте смазочно масло, за да смажете движещите части като например колела и задвижващи връзки. Трябва да нанасяте много тънък слой от маслото и да внимавате при нанасянето му.</a:t>
            </a:r>
          </a:p>
          <a:p>
            <a:pPr algn="just">
              <a:buFontTx/>
              <a:buAutoNum type="arabicPeriod"/>
            </a:pPr>
            <a:r>
              <a:rPr lang="bg-BG" sz="900" dirty="0">
                <a:latin typeface="Arial" pitchFamily="34" charset="0"/>
                <a:cs typeface="Arial" pitchFamily="34" charset="0"/>
              </a:rPr>
              <a:t>Съхранявайте акумулаторния мотор само в изправено състояние, не го обръщайте наобратно и не го накланяйте. Паркирайте продукта в затворено сухо помещение или го покрийте с брезент, за да го предпазите от мокро време.</a:t>
            </a:r>
          </a:p>
          <a:p>
            <a:pPr algn="just"/>
            <a:r>
              <a:rPr lang="bg-BG" sz="900" dirty="0">
                <a:latin typeface="Arial" pitchFamily="34" charset="0"/>
                <a:cs typeface="Arial" pitchFamily="34" charset="0"/>
              </a:rPr>
              <a:t>Когато не използвате продукта, трябва да го съхранявате на сухо, хладно и проветриво място. Не съхранявайте продукта в близост до източници на топлина – открит огън, отоплителни уреди или готварски печки, а също и на влажни места.</a:t>
            </a:r>
            <a:endParaRPr lang="bg-BG" sz="900" b="1" dirty="0">
              <a:latin typeface="Arial" pitchFamily="34" charset="0"/>
              <a:cs typeface="Arial" pitchFamily="34" charset="0"/>
            </a:endParaRPr>
          </a:p>
          <a:p>
            <a:pPr algn="just"/>
            <a:r>
              <a:rPr lang="en-GB" sz="900" b="1" dirty="0">
                <a:latin typeface="Arial" pitchFamily="34" charset="0"/>
                <a:cs typeface="Arial" pitchFamily="34" charset="0"/>
              </a:rPr>
              <a:t>6.</a:t>
            </a:r>
            <a:r>
              <a:rPr lang="bg-BG" sz="900" b="1" dirty="0">
                <a:latin typeface="Arial" pitchFamily="34" charset="0"/>
                <a:cs typeface="Arial" pitchFamily="34" charset="0"/>
              </a:rPr>
              <a:t>САМО ЗА ВЪЗРАСТНИ: </a:t>
            </a:r>
            <a:r>
              <a:rPr lang="bg-BG" sz="900" dirty="0">
                <a:latin typeface="Arial" pitchFamily="34" charset="0"/>
                <a:cs typeface="Arial" pitchFamily="34" charset="0"/>
              </a:rPr>
              <a:t>презареждайте батерията след всяка употреба. Презареждайте батерията поне веднъж месечно, когато не използвате акумулаторния мотор.</a:t>
            </a:r>
            <a:endParaRPr lang="en-GB" sz="9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16818</TotalTime>
  <Words>9514</Words>
  <Application>Microsoft Office PowerPoint</Application>
  <PresentationFormat>On-screen Show (4:3)</PresentationFormat>
  <Paragraphs>441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Mo ni</cp:lastModifiedBy>
  <cp:revision>1475</cp:revision>
  <cp:lastPrinted>2024-01-05T11:28:41Z</cp:lastPrinted>
  <dcterms:created xsi:type="dcterms:W3CDTF">2006-08-16T00:00:00Z</dcterms:created>
  <dcterms:modified xsi:type="dcterms:W3CDTF">2024-01-05T11:28:50Z</dcterms:modified>
</cp:coreProperties>
</file>