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3"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279" autoAdjust="0"/>
  </p:normalViewPr>
  <p:slideViewPr>
    <p:cSldViewPr snapToGrid="0">
      <p:cViewPr varScale="1">
        <p:scale>
          <a:sx n="83" d="100"/>
          <a:sy n="83" d="100"/>
        </p:scale>
        <p:origin x="7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DAEE7-B0FC-4BF6-8D5D-123C5DF0BC0B}" type="datetimeFigureOut">
              <a:rPr lang="en-US" smtClean="0"/>
              <a:t>1/31/2020</a:t>
            </a:fld>
            <a:endParaRPr lang="en-US"/>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BDDE5-4CFE-4E86-9AD1-629326E6D6B8}" type="slidenum">
              <a:rPr lang="en-US" smtClean="0"/>
              <a:t>‹#›</a:t>
            </a:fld>
            <a:endParaRPr lang="en-US"/>
          </a:p>
        </p:txBody>
      </p:sp>
    </p:spTree>
    <p:extLst>
      <p:ext uri="{BB962C8B-B14F-4D97-AF65-F5344CB8AC3E}">
        <p14:creationId xmlns:p14="http://schemas.microsoft.com/office/powerpoint/2010/main" val="44343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C380F7-6E8A-427A-B6BB-2831C5E6191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127315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380F7-6E8A-427A-B6BB-2831C5E6191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279145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380F7-6E8A-427A-B6BB-2831C5E6191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5126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380F7-6E8A-427A-B6BB-2831C5E6191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282465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C380F7-6E8A-427A-B6BB-2831C5E6191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298670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C380F7-6E8A-427A-B6BB-2831C5E6191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331444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C380F7-6E8A-427A-B6BB-2831C5E61914}"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322946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380F7-6E8A-427A-B6BB-2831C5E61914}"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245994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380F7-6E8A-427A-B6BB-2831C5E61914}"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31964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C380F7-6E8A-427A-B6BB-2831C5E6191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25335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C380F7-6E8A-427A-B6BB-2831C5E6191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4615-C59D-4FA3-8D7B-8F4D7B59BA50}" type="slidenum">
              <a:rPr lang="en-US" smtClean="0"/>
              <a:t>‹#›</a:t>
            </a:fld>
            <a:endParaRPr lang="en-US"/>
          </a:p>
        </p:txBody>
      </p:sp>
    </p:spTree>
    <p:extLst>
      <p:ext uri="{BB962C8B-B14F-4D97-AF65-F5344CB8AC3E}">
        <p14:creationId xmlns:p14="http://schemas.microsoft.com/office/powerpoint/2010/main" val="352759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380F7-6E8A-427A-B6BB-2831C5E61914}" type="datetimeFigureOut">
              <a:rPr lang="en-US" smtClean="0"/>
              <a:t>1/31/2020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F4615-C59D-4FA3-8D7B-8F4D7B59BA50}" type="slidenum">
              <a:rPr lang="en-US" smtClean="0"/>
              <a:t>‹#›</a:t>
            </a:fld>
            <a:endParaRPr lang="en-US"/>
          </a:p>
        </p:txBody>
      </p:sp>
    </p:spTree>
    <p:extLst>
      <p:ext uri="{BB962C8B-B14F-4D97-AF65-F5344CB8AC3E}">
        <p14:creationId xmlns:p14="http://schemas.microsoft.com/office/powerpoint/2010/main" val="314469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8.jpeg"/><Relationship Id="rId3" Type="http://schemas.openxmlformats.org/officeDocument/2006/relationships/image" Target="../media/image57.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4.png"/><Relationship Id="rId5" Type="http://schemas.openxmlformats.org/officeDocument/2006/relationships/image" Target="../media/image59.png"/><Relationship Id="rId10" Type="http://schemas.openxmlformats.org/officeDocument/2006/relationships/image" Target="../media/image2.png"/><Relationship Id="rId4" Type="http://schemas.openxmlformats.org/officeDocument/2006/relationships/image" Target="../media/image58.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19.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62.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64.png"/><Relationship Id="rId10" Type="http://schemas.openxmlformats.org/officeDocument/2006/relationships/image" Target="../media/image37.png"/><Relationship Id="rId4" Type="http://schemas.openxmlformats.org/officeDocument/2006/relationships/image" Target="../media/image63.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3.png"/><Relationship Id="rId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4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4.png"/><Relationship Id="rId7"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2.png"/><Relationship Id="rId7" Type="http://schemas.openxmlformats.org/officeDocument/2006/relationships/image" Target="../media/image53.jpeg"/><Relationship Id="rId12" Type="http://schemas.openxmlformats.org/officeDocument/2006/relationships/image" Target="../media/image21.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0.png"/><Relationship Id="rId10" Type="http://schemas.openxmlformats.org/officeDocument/2006/relationships/image" Target="../media/image65.jpe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0.png"/><Relationship Id="rId10" Type="http://schemas.openxmlformats.org/officeDocument/2006/relationships/image" Target="../media/image8.jpeg"/><Relationship Id="rId4" Type="http://schemas.openxmlformats.org/officeDocument/2006/relationships/image" Target="../media/image5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image" Target="../media/image56.png"/><Relationship Id="rId12"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9.png"/><Relationship Id="rId5" Type="http://schemas.openxmlformats.org/officeDocument/2006/relationships/image" Target="../media/image13.png"/><Relationship Id="rId10" Type="http://schemas.openxmlformats.org/officeDocument/2006/relationships/image" Target="../media/image60.png"/><Relationship Id="rId4" Type="http://schemas.openxmlformats.org/officeDocument/2006/relationships/image" Target="../media/image12.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6.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65.jpeg"/><Relationship Id="rId5" Type="http://schemas.openxmlformats.org/officeDocument/2006/relationships/image" Target="../media/image53.jpeg"/><Relationship Id="rId10"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0.png"/><Relationship Id="rId5" Type="http://schemas.openxmlformats.org/officeDocument/2006/relationships/image" Target="../media/image67.jpeg"/><Relationship Id="rId10" Type="http://schemas.openxmlformats.org/officeDocument/2006/relationships/image" Target="../media/image69.png"/><Relationship Id="rId4" Type="http://schemas.openxmlformats.org/officeDocument/2006/relationships/image" Target="../media/image31.jpe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0.png"/><Relationship Id="rId7"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71.png"/><Relationship Id="rId4" Type="http://schemas.openxmlformats.org/officeDocument/2006/relationships/image" Target="../media/image41.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2.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50.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31.jpe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12" Type="http://schemas.openxmlformats.org/officeDocument/2006/relationships/image" Target="../media/image6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65.jpeg"/><Relationship Id="rId4" Type="http://schemas.openxmlformats.org/officeDocument/2006/relationships/image" Target="../media/image9.png"/><Relationship Id="rId9"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0.png"/><Relationship Id="rId10" Type="http://schemas.openxmlformats.org/officeDocument/2006/relationships/image" Target="../media/image8.jpeg"/><Relationship Id="rId4" Type="http://schemas.openxmlformats.org/officeDocument/2006/relationships/image" Target="../media/image5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3.png"/><Relationship Id="rId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46.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4.png"/><Relationship Id="rId7"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2.png"/><Relationship Id="rId7" Type="http://schemas.openxmlformats.org/officeDocument/2006/relationships/image" Target="../media/image53.jpeg"/><Relationship Id="rId12" Type="http://schemas.openxmlformats.org/officeDocument/2006/relationships/image" Target="../media/image21.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0.png"/><Relationship Id="rId10" Type="http://schemas.openxmlformats.org/officeDocument/2006/relationships/image" Target="../media/image30.jpe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4754" y="3090139"/>
            <a:ext cx="1143000" cy="738664"/>
          </a:xfrm>
          <a:prstGeom prst="rect">
            <a:avLst/>
          </a:prstGeom>
          <a:noFill/>
        </p:spPr>
        <p:txBody>
          <a:bodyPr wrap="square" rtlCol="0">
            <a:spAutoFit/>
          </a:bodyPr>
          <a:lstStyle/>
          <a:p>
            <a:pPr algn="ctr"/>
            <a:r>
              <a:rPr lang="bg-BG" sz="1050" b="1" i="1" dirty="0" smtClean="0"/>
              <a:t>Група </a:t>
            </a:r>
            <a:r>
              <a:rPr lang="en-US" sz="1050" b="1" i="1" dirty="0" smtClean="0"/>
              <a:t>0+, 1, 2, 3</a:t>
            </a:r>
            <a:endParaRPr lang="bg-BG" sz="1050" b="1" i="1" dirty="0" smtClean="0"/>
          </a:p>
          <a:p>
            <a:pPr algn="ctr"/>
            <a:r>
              <a:rPr lang="en-US" sz="1050" b="1" i="1" dirty="0" smtClean="0"/>
              <a:t>0-36 </a:t>
            </a:r>
            <a:r>
              <a:rPr lang="bg-BG" sz="1050" b="1" i="1" dirty="0" smtClean="0"/>
              <a:t>кг</a:t>
            </a:r>
          </a:p>
          <a:p>
            <a:pPr algn="ctr"/>
            <a:r>
              <a:rPr lang="en-US" sz="1050" b="1" i="1" dirty="0" smtClean="0"/>
              <a:t>Group 0+, 1, 2, 3</a:t>
            </a:r>
          </a:p>
          <a:p>
            <a:pPr algn="ctr"/>
            <a:r>
              <a:rPr lang="en-US" sz="1050" b="1" i="1" dirty="0" smtClean="0"/>
              <a:t>0-36kgs</a:t>
            </a:r>
          </a:p>
        </p:txBody>
      </p:sp>
      <p:sp>
        <p:nvSpPr>
          <p:cNvPr id="6" name="Rectangle 5"/>
          <p:cNvSpPr/>
          <p:nvPr/>
        </p:nvSpPr>
        <p:spPr>
          <a:xfrm>
            <a:off x="7662442" y="11575"/>
            <a:ext cx="4363655" cy="1615827"/>
          </a:xfrm>
          <a:prstGeom prst="rect">
            <a:avLst/>
          </a:prstGeom>
        </p:spPr>
        <p:txBody>
          <a:bodyPr wrap="square">
            <a:spAutoFit/>
          </a:bodyPr>
          <a:lstStyle/>
          <a:p>
            <a:pPr lvl="0" algn="ctr" eaLnBrk="0" fontAlgn="base" hangingPunct="0">
              <a:spcBef>
                <a:spcPct val="0"/>
              </a:spcBef>
              <a:spcAft>
                <a:spcPct val="0"/>
              </a:spcAft>
              <a:tabLst>
                <a:tab pos="685800" algn="l"/>
                <a:tab pos="5972175" algn="r"/>
              </a:tabLst>
            </a:pPr>
            <a:r>
              <a:rPr lang="bg-BG" sz="900" b="1" dirty="0" smtClean="0"/>
              <a:t>Инструкция за употреба</a:t>
            </a:r>
            <a:r>
              <a:rPr lang="en-US" sz="900" b="1" dirty="0" smtClean="0"/>
              <a:t> </a:t>
            </a:r>
            <a:r>
              <a:rPr lang="bg-BG" sz="900" b="1" dirty="0" smtClean="0"/>
              <a:t>на детско столче</a:t>
            </a:r>
            <a:r>
              <a:rPr lang="en-US" sz="900" b="1" dirty="0" smtClean="0"/>
              <a:t> </a:t>
            </a:r>
            <a:r>
              <a:rPr lang="bg-BG" sz="900" b="1" dirty="0" smtClean="0"/>
              <a:t>за кола</a:t>
            </a:r>
            <a:r>
              <a:rPr lang="en-US" sz="900" b="1" dirty="0" smtClean="0"/>
              <a:t> MARSHAL Premium </a:t>
            </a:r>
            <a:r>
              <a:rPr lang="bg-BG" sz="900" b="1" dirty="0" smtClean="0"/>
              <a:t>Артикулен номер</a:t>
            </a:r>
            <a:r>
              <a:rPr lang="en-US" sz="900" b="1" dirty="0"/>
              <a:t> </a:t>
            </a:r>
            <a:r>
              <a:rPr lang="en-US" sz="900" b="1" dirty="0" smtClean="0"/>
              <a:t>LM315</a:t>
            </a:r>
          </a:p>
          <a:p>
            <a:pPr lvl="0" algn="ctr" eaLnBrk="0" fontAlgn="base" hangingPunct="0">
              <a:spcBef>
                <a:spcPct val="0"/>
              </a:spcBef>
              <a:spcAft>
                <a:spcPct val="0"/>
              </a:spcAft>
              <a:tabLst>
                <a:tab pos="685800" algn="l"/>
                <a:tab pos="5972175" algn="r"/>
              </a:tabLst>
            </a:pPr>
            <a:r>
              <a:rPr lang="en-US" sz="900" b="1" dirty="0" smtClean="0"/>
              <a:t>Instruction manual for  baby car seat </a:t>
            </a:r>
            <a:r>
              <a:rPr lang="en-US" sz="900" b="1" dirty="0"/>
              <a:t>MARSHAL </a:t>
            </a:r>
            <a:r>
              <a:rPr lang="en-US" sz="900" b="1" dirty="0" smtClean="0"/>
              <a:t>Premium</a:t>
            </a:r>
            <a:r>
              <a:rPr lang="en-US" sz="900" b="1" dirty="0" smtClean="0">
                <a:solidFill>
                  <a:srgbClr val="FF0000"/>
                </a:solidFill>
              </a:rPr>
              <a:t> </a:t>
            </a:r>
            <a:r>
              <a:rPr lang="en-US" sz="900" b="1" dirty="0" smtClean="0"/>
              <a:t>Item No. </a:t>
            </a:r>
            <a:r>
              <a:rPr lang="en-US" sz="900" b="1" dirty="0"/>
              <a:t>LM315</a:t>
            </a:r>
          </a:p>
          <a:p>
            <a:pPr lvl="0" algn="ctr" eaLnBrk="0" fontAlgn="base" hangingPunct="0">
              <a:spcBef>
                <a:spcPct val="0"/>
              </a:spcBef>
              <a:spcAft>
                <a:spcPct val="0"/>
              </a:spcAft>
              <a:tabLst>
                <a:tab pos="685800" algn="l"/>
                <a:tab pos="5972175" algn="r"/>
              </a:tabLst>
            </a:pPr>
            <a:r>
              <a:rPr lang="de-DE" sz="900" b="1" dirty="0" smtClean="0"/>
              <a:t>Bedienungsanleitung für Autokindersitz </a:t>
            </a:r>
            <a:r>
              <a:rPr lang="de-DE" sz="900" b="1" dirty="0"/>
              <a:t>MARSHAL </a:t>
            </a:r>
            <a:r>
              <a:rPr lang="de-DE" sz="900" b="1" dirty="0" smtClean="0"/>
              <a:t>Premium Artikelnummer </a:t>
            </a:r>
            <a:r>
              <a:rPr lang="en-US" sz="900" b="1" dirty="0"/>
              <a:t>LM315</a:t>
            </a:r>
            <a:endParaRPr lang="en-US" sz="900" b="1" dirty="0" smtClean="0"/>
          </a:p>
          <a:p>
            <a:pPr lvl="0" algn="ctr" eaLnBrk="0" fontAlgn="base" hangingPunct="0">
              <a:spcBef>
                <a:spcPct val="0"/>
              </a:spcBef>
              <a:spcAft>
                <a:spcPct val="0"/>
              </a:spcAft>
              <a:tabLst>
                <a:tab pos="685800" algn="l"/>
                <a:tab pos="5972175" algn="r"/>
              </a:tabLst>
            </a:pPr>
            <a:r>
              <a:rPr lang="en-US" sz="900" b="1" dirty="0"/>
              <a:t>Manual de </a:t>
            </a:r>
            <a:r>
              <a:rPr lang="en-US" sz="900" b="1" dirty="0" err="1"/>
              <a:t>instrucciones</a:t>
            </a:r>
            <a:r>
              <a:rPr lang="en-US" sz="900" b="1" dirty="0"/>
              <a:t> para el </a:t>
            </a:r>
            <a:r>
              <a:rPr lang="en-US" sz="900" b="1" dirty="0" err="1"/>
              <a:t>asiento</a:t>
            </a:r>
            <a:r>
              <a:rPr lang="en-US" sz="900" b="1" dirty="0"/>
              <a:t> de </a:t>
            </a:r>
            <a:r>
              <a:rPr lang="en-US" sz="900" b="1" dirty="0" err="1"/>
              <a:t>bebé</a:t>
            </a:r>
            <a:r>
              <a:rPr lang="en-US" sz="900" b="1" dirty="0"/>
              <a:t> para </a:t>
            </a:r>
            <a:r>
              <a:rPr lang="en-US" sz="900" b="1" dirty="0" err="1"/>
              <a:t>automóvil</a:t>
            </a:r>
            <a:r>
              <a:rPr lang="en-US" sz="900" b="1" dirty="0"/>
              <a:t> MARSHAL Premium </a:t>
            </a:r>
            <a:r>
              <a:rPr lang="en-US" sz="900" b="1" dirty="0" err="1"/>
              <a:t>Artículo</a:t>
            </a:r>
            <a:r>
              <a:rPr lang="en-US" sz="900" b="1" dirty="0"/>
              <a:t> No. LM315</a:t>
            </a:r>
            <a:endParaRPr lang="en-US" sz="900" b="1" dirty="0" smtClean="0"/>
          </a:p>
          <a:p>
            <a:pPr lvl="0" algn="ctr" eaLnBrk="0" fontAlgn="base" hangingPunct="0">
              <a:spcBef>
                <a:spcPct val="0"/>
              </a:spcBef>
              <a:spcAft>
                <a:spcPct val="0"/>
              </a:spcAft>
              <a:tabLst>
                <a:tab pos="685800" algn="l"/>
                <a:tab pos="5972175" algn="r"/>
              </a:tabLst>
            </a:pPr>
            <a:r>
              <a:rPr lang="it-IT" sz="900" b="1" dirty="0"/>
              <a:t>Manuale di istruzioni per seggiolino auto MARSHAL Premium Articolo n. LM315</a:t>
            </a:r>
            <a:endParaRPr lang="it-IT" sz="900" b="1" dirty="0" smtClean="0"/>
          </a:p>
          <a:p>
            <a:pPr lvl="0" algn="ctr" eaLnBrk="0" fontAlgn="base" hangingPunct="0">
              <a:spcBef>
                <a:spcPct val="0"/>
              </a:spcBef>
              <a:spcAft>
                <a:spcPct val="0"/>
              </a:spcAft>
              <a:tabLst>
                <a:tab pos="685800" algn="l"/>
                <a:tab pos="5972175" algn="r"/>
              </a:tabLst>
            </a:pPr>
            <a:r>
              <a:rPr lang="en-US" sz="900" b="1" dirty="0"/>
              <a:t>Manual de </a:t>
            </a:r>
            <a:r>
              <a:rPr lang="en-US" sz="900" b="1" dirty="0" err="1"/>
              <a:t>instrucțiuni</a:t>
            </a:r>
            <a:r>
              <a:rPr lang="en-US" sz="900" b="1" dirty="0"/>
              <a:t> </a:t>
            </a:r>
            <a:r>
              <a:rPr lang="en-US" sz="900" b="1" dirty="0" err="1"/>
              <a:t>pentru</a:t>
            </a:r>
            <a:r>
              <a:rPr lang="en-US" sz="900" b="1" dirty="0"/>
              <a:t> </a:t>
            </a:r>
            <a:r>
              <a:rPr lang="en-US" sz="900" b="1" dirty="0" err="1"/>
              <a:t>scaunul</a:t>
            </a:r>
            <a:r>
              <a:rPr lang="en-US" sz="900" b="1" dirty="0"/>
              <a:t> auto </a:t>
            </a:r>
            <a:r>
              <a:rPr lang="en-US" sz="900" b="1" dirty="0" err="1"/>
              <a:t>pentru</a:t>
            </a:r>
            <a:r>
              <a:rPr lang="en-US" sz="900" b="1" dirty="0"/>
              <a:t> </a:t>
            </a:r>
            <a:r>
              <a:rPr lang="en-US" sz="900" b="1" dirty="0" err="1"/>
              <a:t>copii</a:t>
            </a:r>
            <a:r>
              <a:rPr lang="en-US" sz="900" b="1" dirty="0"/>
              <a:t> MARSHAL Premium </a:t>
            </a:r>
            <a:r>
              <a:rPr lang="en-US" sz="900" b="1" dirty="0" err="1"/>
              <a:t>Nr</a:t>
            </a:r>
            <a:r>
              <a:rPr lang="en-US" sz="900" b="1" dirty="0"/>
              <a:t>. </a:t>
            </a:r>
            <a:r>
              <a:rPr lang="en-US" sz="900" b="1" dirty="0" err="1"/>
              <a:t>Articol</a:t>
            </a:r>
            <a:r>
              <a:rPr lang="en-US" sz="900" b="1" dirty="0"/>
              <a:t> LM315</a:t>
            </a:r>
            <a:endParaRPr lang="en-US" sz="900" b="1" dirty="0" smtClean="0"/>
          </a:p>
          <a:p>
            <a:pPr lvl="0" algn="ctr" eaLnBrk="0" fontAlgn="base" hangingPunct="0">
              <a:spcBef>
                <a:spcPct val="0"/>
              </a:spcBef>
              <a:spcAft>
                <a:spcPct val="0"/>
              </a:spcAft>
              <a:tabLst>
                <a:tab pos="685800" algn="l"/>
                <a:tab pos="5972175" algn="r"/>
              </a:tabLst>
            </a:pPr>
            <a:r>
              <a:rPr lang="el-GR" sz="900" b="1" dirty="0"/>
              <a:t>Εγχειρίδιο οδηγιών για το κάθισμα αυτοκινήτου για παιδιά </a:t>
            </a:r>
            <a:r>
              <a:rPr lang="en-US" sz="900" b="1" dirty="0"/>
              <a:t>MARSHAL</a:t>
            </a:r>
            <a:r>
              <a:rPr lang="el-GR" sz="900" b="1" dirty="0" smtClean="0"/>
              <a:t> </a:t>
            </a:r>
            <a:r>
              <a:rPr lang="el-GR" sz="900" b="1" dirty="0"/>
              <a:t>Premium Στοιχείο αριθ. </a:t>
            </a:r>
            <a:r>
              <a:rPr lang="en-US" sz="900" b="1" dirty="0"/>
              <a:t>LM315</a:t>
            </a:r>
          </a:p>
        </p:txBody>
      </p:sp>
      <p:sp>
        <p:nvSpPr>
          <p:cNvPr id="7" name="Rectangle 6"/>
          <p:cNvSpPr/>
          <p:nvPr/>
        </p:nvSpPr>
        <p:spPr>
          <a:xfrm>
            <a:off x="7668545" y="3904749"/>
            <a:ext cx="4523455" cy="3108543"/>
          </a:xfrm>
          <a:prstGeom prst="rect">
            <a:avLst/>
          </a:prstGeom>
        </p:spPr>
        <p:txBody>
          <a:bodyPr wrap="square">
            <a:spAutoFit/>
          </a:bodyPr>
          <a:lstStyle/>
          <a:p>
            <a:pPr algn="just"/>
            <a:r>
              <a:rPr lang="bg-BG" sz="700" dirty="0"/>
              <a:t>П</a:t>
            </a:r>
            <a:r>
              <a:rPr lang="bg-BG" sz="700" dirty="0" smtClean="0"/>
              <a:t>рочетете внимателно тази инструкция преди употребата на продукта, за да осигурите правилното използване на количката и я запазете за бъдеща справка.</a:t>
            </a:r>
            <a:endParaRPr lang="en-US" sz="700" dirty="0"/>
          </a:p>
          <a:p>
            <a:pPr algn="just"/>
            <a:r>
              <a:rPr lang="en-US" sz="700" b="1" dirty="0" smtClean="0"/>
              <a:t>Read this instruction carefully before using the product in order to ensure the correct use of the stroller and keep it for future reference.</a:t>
            </a:r>
            <a:r>
              <a:rPr lang="ru-RU" sz="700" b="1" dirty="0" smtClean="0"/>
              <a:t> </a:t>
            </a:r>
            <a:endParaRPr lang="en-US" sz="700" b="1" dirty="0" smtClean="0"/>
          </a:p>
          <a:p>
            <a:pPr algn="just"/>
            <a:r>
              <a:rPr lang="de-DE" sz="700" dirty="0"/>
              <a:t>D</a:t>
            </a:r>
            <a:r>
              <a:rPr lang="de-DE" sz="700" dirty="0" smtClean="0"/>
              <a:t>ie Bedienungsanleitung sorgfältig lesen, um den sicheren Gebrauch des Produkts zu gewährleisten und bewahren Sie diese für zukünftige Referenz.</a:t>
            </a:r>
          </a:p>
          <a:p>
            <a:pPr algn="just"/>
            <a:r>
              <a:rPr lang="es-ES" sz="700" dirty="0"/>
              <a:t>Lea estas instrucciones detenidamente antes de usar el producto para garantizar el uso correcto de la carriola y guárdela para futuras referencias</a:t>
            </a:r>
            <a:r>
              <a:rPr lang="es-ES" sz="700" dirty="0" smtClean="0"/>
              <a:t>.</a:t>
            </a:r>
          </a:p>
          <a:p>
            <a:pPr algn="just"/>
            <a:r>
              <a:rPr lang="it-IT" sz="700" dirty="0"/>
              <a:t>Leggere attentamente queste istruzioni prima di utilizzare il prodotto per garantire l'uso corretto del passeggino e conservarlo per riferimenti futuri</a:t>
            </a:r>
            <a:r>
              <a:rPr lang="it-IT" sz="700" dirty="0" smtClean="0"/>
              <a:t>.</a:t>
            </a:r>
          </a:p>
          <a:p>
            <a:pPr algn="just"/>
            <a:r>
              <a:rPr lang="it-IT" sz="700" dirty="0"/>
              <a:t>Citiți cu atenție această instrucțiune înainte de a utiliza produsul pentru a asigura utilizarea corectă a căruciorului și păstrați-o pentru referințe viitoare</a:t>
            </a:r>
            <a:r>
              <a:rPr lang="it-IT" sz="700" dirty="0" smtClean="0"/>
              <a:t>.</a:t>
            </a:r>
          </a:p>
          <a:p>
            <a:pPr algn="just"/>
            <a:r>
              <a:rPr lang="el-GR" sz="700" dirty="0"/>
              <a:t>Διαβάστε προσεκτικά αυτές τις οδηγίες πριν χρησιμοποιήσετε το προϊόν για να διασφαλίσετε τη σωστή χρήση του καροτσιού και να το φυλάξετε για μελλοντική αναφορά</a:t>
            </a:r>
            <a:r>
              <a:rPr lang="el-GR" sz="700" dirty="0" smtClean="0"/>
              <a:t>.</a:t>
            </a:r>
            <a:endParaRPr lang="en-US" sz="700" dirty="0" smtClean="0"/>
          </a:p>
          <a:p>
            <a:pPr algn="just"/>
            <a:r>
              <a:rPr lang="ru-RU" sz="700" dirty="0" smtClean="0"/>
              <a:t>Внимание: Не поставяйте на седалка с въздушна възглавница, по</a:t>
            </a:r>
            <a:r>
              <a:rPr lang="en-US" sz="700" dirty="0" smtClean="0"/>
              <a:t> </a:t>
            </a:r>
            <a:r>
              <a:rPr lang="ru-RU" sz="700" dirty="0" smtClean="0"/>
              <a:t>посока, обратна на посоката на движението. Това може да доведе</a:t>
            </a:r>
            <a:r>
              <a:rPr lang="en-US" sz="700" dirty="0" smtClean="0"/>
              <a:t> </a:t>
            </a:r>
            <a:r>
              <a:rPr lang="ru-RU" sz="700" dirty="0" smtClean="0"/>
              <a:t>до СМЪРТ ИЛИ СЕРИОЗНО НАРАНЯВАНЕ.</a:t>
            </a:r>
            <a:endParaRPr lang="en-US" sz="700" dirty="0" smtClean="0"/>
          </a:p>
          <a:p>
            <a:pPr algn="just"/>
            <a:r>
              <a:rPr lang="en-US" sz="700" b="1" dirty="0" smtClean="0"/>
              <a:t>Warning: Do not place on seat with air bag in forward-facing position. This could lead to serious injuries or fatalities.</a:t>
            </a:r>
          </a:p>
          <a:p>
            <a:pPr algn="just"/>
            <a:r>
              <a:rPr lang="de-DE" sz="700" dirty="0" smtClean="0"/>
              <a:t>Achtung: Der Kindersitz nicht auf einem Autositz mit Airbag entegegen der Fahrrichtung einbauen. Das kann zur Verletzung oder zum Tod führen.</a:t>
            </a:r>
          </a:p>
          <a:p>
            <a:pPr algn="just"/>
            <a:r>
              <a:rPr lang="es-ES" sz="700" dirty="0"/>
              <a:t>Advertencia: No lo coloque en el asiento con bolsa de aire en posición orientada hacia adelante. Esto podría provocar lesiones graves o la muerte</a:t>
            </a:r>
            <a:r>
              <a:rPr lang="es-ES" sz="700" dirty="0" smtClean="0"/>
              <a:t>.</a:t>
            </a:r>
          </a:p>
          <a:p>
            <a:pPr algn="just"/>
            <a:r>
              <a:rPr lang="it-IT" sz="700" dirty="0"/>
              <a:t>Avvertenza: non collocare sul sedile con l'airbag in posizione rivolta in avanti. Ciò potrebbe causare lesioni gravi o mortali</a:t>
            </a:r>
            <a:r>
              <a:rPr lang="it-IT" sz="700" dirty="0" smtClean="0"/>
              <a:t>.</a:t>
            </a:r>
            <a:endParaRPr lang="en-US" sz="700" dirty="0"/>
          </a:p>
          <a:p>
            <a:pPr algn="just"/>
            <a:r>
              <a:rPr lang="en-US" sz="700" dirty="0" err="1"/>
              <a:t>Avertisment</a:t>
            </a:r>
            <a:r>
              <a:rPr lang="en-US" sz="700" dirty="0"/>
              <a:t>: Nu </a:t>
            </a:r>
            <a:r>
              <a:rPr lang="en-US" sz="700" dirty="0" err="1"/>
              <a:t>așezați-vă</a:t>
            </a:r>
            <a:r>
              <a:rPr lang="en-US" sz="700" dirty="0"/>
              <a:t> </a:t>
            </a:r>
            <a:r>
              <a:rPr lang="en-US" sz="700" dirty="0" err="1"/>
              <a:t>pe</a:t>
            </a:r>
            <a:r>
              <a:rPr lang="en-US" sz="700" dirty="0"/>
              <a:t> </a:t>
            </a:r>
            <a:r>
              <a:rPr lang="en-US" sz="700" dirty="0" err="1"/>
              <a:t>scaun</a:t>
            </a:r>
            <a:r>
              <a:rPr lang="en-US" sz="700" dirty="0"/>
              <a:t> cu airbag-</a:t>
            </a:r>
            <a:r>
              <a:rPr lang="en-US" sz="700" dirty="0" err="1"/>
              <a:t>ul</a:t>
            </a:r>
            <a:r>
              <a:rPr lang="en-US" sz="700" dirty="0"/>
              <a:t> </a:t>
            </a:r>
            <a:r>
              <a:rPr lang="en-US" sz="700" dirty="0" err="1"/>
              <a:t>în</a:t>
            </a:r>
            <a:r>
              <a:rPr lang="en-US" sz="700" dirty="0"/>
              <a:t> </a:t>
            </a:r>
            <a:r>
              <a:rPr lang="en-US" sz="700" dirty="0" err="1"/>
              <a:t>poziție</a:t>
            </a:r>
            <a:r>
              <a:rPr lang="en-US" sz="700" dirty="0"/>
              <a:t> </a:t>
            </a:r>
            <a:r>
              <a:rPr lang="en-US" sz="700" dirty="0" err="1"/>
              <a:t>orientată</a:t>
            </a:r>
            <a:r>
              <a:rPr lang="en-US" sz="700" dirty="0"/>
              <a:t> </a:t>
            </a:r>
            <a:r>
              <a:rPr lang="en-US" sz="700" dirty="0" err="1"/>
              <a:t>înainte</a:t>
            </a:r>
            <a:r>
              <a:rPr lang="en-US" sz="700" dirty="0"/>
              <a:t>. </a:t>
            </a:r>
            <a:r>
              <a:rPr lang="en-US" sz="700" dirty="0" err="1"/>
              <a:t>Acest</a:t>
            </a:r>
            <a:r>
              <a:rPr lang="en-US" sz="700" dirty="0"/>
              <a:t> </a:t>
            </a:r>
            <a:r>
              <a:rPr lang="en-US" sz="700" dirty="0" err="1"/>
              <a:t>lucru</a:t>
            </a:r>
            <a:r>
              <a:rPr lang="en-US" sz="700" dirty="0"/>
              <a:t> </a:t>
            </a:r>
            <a:r>
              <a:rPr lang="en-US" sz="700" dirty="0" err="1"/>
              <a:t>ar</a:t>
            </a:r>
            <a:r>
              <a:rPr lang="en-US" sz="700" dirty="0"/>
              <a:t> </a:t>
            </a:r>
            <a:r>
              <a:rPr lang="en-US" sz="700" dirty="0" err="1"/>
              <a:t>putea</a:t>
            </a:r>
            <a:r>
              <a:rPr lang="en-US" sz="700" dirty="0"/>
              <a:t> duce la </a:t>
            </a:r>
            <a:r>
              <a:rPr lang="en-US" sz="700" dirty="0" err="1"/>
              <a:t>răni</a:t>
            </a:r>
            <a:r>
              <a:rPr lang="en-US" sz="700" dirty="0"/>
              <a:t> grave </a:t>
            </a:r>
            <a:r>
              <a:rPr lang="en-US" sz="700" dirty="0" err="1"/>
              <a:t>sau</a:t>
            </a:r>
            <a:r>
              <a:rPr lang="en-US" sz="700" dirty="0"/>
              <a:t> </a:t>
            </a:r>
            <a:r>
              <a:rPr lang="en-US" sz="700" dirty="0" err="1"/>
              <a:t>victime</a:t>
            </a:r>
            <a:r>
              <a:rPr lang="en-US" sz="700" dirty="0" smtClean="0"/>
              <a:t>.</a:t>
            </a:r>
          </a:p>
          <a:p>
            <a:pPr algn="just"/>
            <a:r>
              <a:rPr lang="el-GR" sz="700" dirty="0"/>
              <a:t>Προειδοποίηση: Μην τοποθετείτε το κάθισμα με τον αερόσακο σε θέση προς τα εμπρός. Αυτό μπορεί να οδηγήσει σε σοβαρούς τραυματισμούς ή θανάτους.</a:t>
            </a:r>
            <a:endParaRPr lang="bg-BG" sz="7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9" y="55756"/>
            <a:ext cx="1729717" cy="11911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29" y="42532"/>
            <a:ext cx="1490950" cy="10369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1" y="1556292"/>
            <a:ext cx="2063813" cy="953008"/>
          </a:xfrm>
          <a:prstGeom prst="rect">
            <a:avLst/>
          </a:prstGeom>
        </p:spPr>
      </p:pic>
      <p:sp>
        <p:nvSpPr>
          <p:cNvPr id="11" name="Rectangle 10"/>
          <p:cNvSpPr/>
          <p:nvPr/>
        </p:nvSpPr>
        <p:spPr>
          <a:xfrm>
            <a:off x="1771790" y="202245"/>
            <a:ext cx="1159506" cy="584775"/>
          </a:xfrm>
          <a:prstGeom prst="rect">
            <a:avLst/>
          </a:prstGeom>
        </p:spPr>
        <p:txBody>
          <a:bodyPr wrap="square">
            <a:spAutoFit/>
          </a:bodyPr>
          <a:lstStyle/>
          <a:p>
            <a:pPr algn="just"/>
            <a:r>
              <a:rPr lang="it-IT" sz="800" b="1" dirty="0"/>
              <a:t>Pasul 4: </a:t>
            </a:r>
            <a:r>
              <a:rPr lang="it-IT" sz="800" dirty="0"/>
              <a:t>Asezati scaunul auto in pozitie cu unghi cel mai mare de inclinare.</a:t>
            </a:r>
            <a:endParaRPr lang="en-US" sz="800" dirty="0"/>
          </a:p>
        </p:txBody>
      </p:sp>
      <p:sp>
        <p:nvSpPr>
          <p:cNvPr id="12" name="Rectangle 11"/>
          <p:cNvSpPr/>
          <p:nvPr/>
        </p:nvSpPr>
        <p:spPr>
          <a:xfrm>
            <a:off x="1443376" y="1018672"/>
            <a:ext cx="3353305" cy="584775"/>
          </a:xfrm>
          <a:prstGeom prst="rect">
            <a:avLst/>
          </a:prstGeom>
        </p:spPr>
        <p:txBody>
          <a:bodyPr wrap="square">
            <a:spAutoFit/>
          </a:bodyPr>
          <a:lstStyle/>
          <a:p>
            <a:pPr algn="just"/>
            <a:r>
              <a:rPr lang="en-US" sz="800" b="1" dirty="0" err="1"/>
              <a:t>Pasul</a:t>
            </a:r>
            <a:r>
              <a:rPr lang="en-US" sz="800" b="1" dirty="0"/>
              <a:t> 5: </a:t>
            </a:r>
            <a:r>
              <a:rPr lang="en-US" sz="800" dirty="0"/>
              <a:t>In </a:t>
            </a:r>
            <a:r>
              <a:rPr lang="en-US" sz="800" dirty="0" err="1"/>
              <a:t>partea</a:t>
            </a:r>
            <a:r>
              <a:rPr lang="en-US" sz="800" dirty="0"/>
              <a:t> din spate a </a:t>
            </a:r>
            <a:r>
              <a:rPr lang="en-US" sz="800" dirty="0" err="1"/>
              <a:t>scaunului</a:t>
            </a:r>
            <a:r>
              <a:rPr lang="en-US" sz="800" dirty="0"/>
              <a:t> </a:t>
            </a:r>
            <a:r>
              <a:rPr lang="en-US" sz="800" dirty="0" err="1"/>
              <a:t>exista</a:t>
            </a:r>
            <a:r>
              <a:rPr lang="en-US" sz="800" dirty="0"/>
              <a:t> un </a:t>
            </a:r>
            <a:r>
              <a:rPr lang="en-US" sz="800" dirty="0" err="1"/>
              <a:t>inel</a:t>
            </a:r>
            <a:r>
              <a:rPr lang="en-US" sz="800" dirty="0"/>
              <a:t> de </a:t>
            </a:r>
            <a:r>
              <a:rPr lang="en-US" sz="800" dirty="0" err="1"/>
              <a:t>blocare</a:t>
            </a:r>
            <a:r>
              <a:rPr lang="en-US" sz="800" dirty="0"/>
              <a:t>. </a:t>
            </a:r>
            <a:r>
              <a:rPr lang="en-US" sz="800" dirty="0" err="1"/>
              <a:t>Rotiti</a:t>
            </a:r>
            <a:r>
              <a:rPr lang="en-US" sz="800" dirty="0"/>
              <a:t> </a:t>
            </a:r>
            <a:r>
              <a:rPr lang="en-US" sz="800" dirty="0" err="1"/>
              <a:t>prin</a:t>
            </a:r>
            <a:r>
              <a:rPr lang="en-US" sz="800" dirty="0"/>
              <a:t> </a:t>
            </a:r>
            <a:r>
              <a:rPr lang="en-US" sz="800" dirty="0" err="1"/>
              <a:t>capatul</a:t>
            </a:r>
            <a:r>
              <a:rPr lang="en-US" sz="800" dirty="0"/>
              <a:t> </a:t>
            </a:r>
            <a:r>
              <a:rPr lang="en-US" sz="800" dirty="0" err="1"/>
              <a:t>cel</a:t>
            </a:r>
            <a:r>
              <a:rPr lang="en-US" sz="800" dirty="0"/>
              <a:t> </a:t>
            </a:r>
            <a:r>
              <a:rPr lang="en-US" sz="800" dirty="0" err="1"/>
              <a:t>mai</a:t>
            </a:r>
            <a:r>
              <a:rPr lang="en-US" sz="800" dirty="0"/>
              <a:t> </a:t>
            </a:r>
            <a:r>
              <a:rPr lang="en-US" sz="800" dirty="0" err="1"/>
              <a:t>ingust</a:t>
            </a:r>
            <a:r>
              <a:rPr lang="en-US" sz="800" dirty="0"/>
              <a:t>. </a:t>
            </a:r>
            <a:r>
              <a:rPr lang="en-US" sz="800" dirty="0" err="1"/>
              <a:t>Introduceti</a:t>
            </a:r>
            <a:r>
              <a:rPr lang="en-US" sz="800" dirty="0"/>
              <a:t> </a:t>
            </a:r>
            <a:r>
              <a:rPr lang="en-US" sz="800" dirty="0" err="1"/>
              <a:t>prin</a:t>
            </a:r>
            <a:r>
              <a:rPr lang="en-US" sz="800" dirty="0"/>
              <a:t> </a:t>
            </a:r>
            <a:r>
              <a:rPr lang="en-US" sz="800" dirty="0" err="1"/>
              <a:t>orificiul</a:t>
            </a:r>
            <a:r>
              <a:rPr lang="en-US" sz="800" dirty="0"/>
              <a:t> din </a:t>
            </a:r>
            <a:r>
              <a:rPr lang="en-US" sz="800" dirty="0" err="1"/>
              <a:t>partea</a:t>
            </a:r>
            <a:r>
              <a:rPr lang="en-US" sz="800" dirty="0"/>
              <a:t> </a:t>
            </a:r>
            <a:r>
              <a:rPr lang="en-US" sz="800" dirty="0" err="1"/>
              <a:t>inferioara</a:t>
            </a:r>
            <a:r>
              <a:rPr lang="en-US" sz="800" dirty="0"/>
              <a:t> a </a:t>
            </a:r>
            <a:r>
              <a:rPr lang="en-US" sz="800" dirty="0" err="1"/>
              <a:t>scaunului</a:t>
            </a:r>
            <a:r>
              <a:rPr lang="en-US" sz="800" dirty="0"/>
              <a:t> auto, </a:t>
            </a:r>
            <a:r>
              <a:rPr lang="en-US" sz="800" dirty="0" err="1"/>
              <a:t>astfel</a:t>
            </a:r>
            <a:r>
              <a:rPr lang="en-US" sz="800" dirty="0"/>
              <a:t> </a:t>
            </a:r>
            <a:r>
              <a:rPr lang="en-US" sz="800" dirty="0" err="1"/>
              <a:t>incat</a:t>
            </a:r>
            <a:r>
              <a:rPr lang="en-US" sz="800" dirty="0"/>
              <a:t> </a:t>
            </a:r>
            <a:r>
              <a:rPr lang="en-US" sz="800" dirty="0" err="1"/>
              <a:t>husa</a:t>
            </a:r>
            <a:r>
              <a:rPr lang="en-US" sz="800" dirty="0"/>
              <a:t>, </a:t>
            </a:r>
            <a:r>
              <a:rPr lang="en-US" sz="800" dirty="0" err="1"/>
              <a:t>catarama</a:t>
            </a:r>
            <a:r>
              <a:rPr lang="en-US" sz="800" dirty="0"/>
              <a:t> </a:t>
            </a:r>
            <a:r>
              <a:rPr lang="en-US" sz="800" dirty="0" err="1"/>
              <a:t>si</a:t>
            </a:r>
            <a:r>
              <a:rPr lang="en-US" sz="800" dirty="0"/>
              <a:t> </a:t>
            </a:r>
            <a:r>
              <a:rPr lang="en-US" sz="800" dirty="0" err="1"/>
              <a:t>curelele</a:t>
            </a:r>
            <a:r>
              <a:rPr lang="en-US" sz="800" dirty="0"/>
              <a:t> </a:t>
            </a:r>
            <a:r>
              <a:rPr lang="en-US" sz="800" dirty="0" err="1"/>
              <a:t>pentru</a:t>
            </a:r>
            <a:r>
              <a:rPr lang="en-US" sz="800" dirty="0"/>
              <a:t> </a:t>
            </a:r>
            <a:r>
              <a:rPr lang="en-US" sz="800" dirty="0" err="1"/>
              <a:t>umeri</a:t>
            </a:r>
            <a:r>
              <a:rPr lang="en-US" sz="800" dirty="0"/>
              <a:t> </a:t>
            </a:r>
            <a:r>
              <a:rPr lang="en-US" sz="800" dirty="0" err="1"/>
              <a:t>sa</a:t>
            </a:r>
            <a:r>
              <a:rPr lang="en-US" sz="800" dirty="0"/>
              <a:t> </a:t>
            </a:r>
            <a:r>
              <a:rPr lang="en-US" sz="800" dirty="0" err="1"/>
              <a:t>poata</a:t>
            </a:r>
            <a:r>
              <a:rPr lang="en-US" sz="800" dirty="0"/>
              <a:t> fi </a:t>
            </a:r>
            <a:r>
              <a:rPr lang="en-US" sz="800" dirty="0" err="1"/>
              <a:t>indepartate</a:t>
            </a:r>
            <a:r>
              <a:rPr lang="en-US" sz="800" dirty="0"/>
              <a:t>.</a:t>
            </a:r>
          </a:p>
        </p:txBody>
      </p:sp>
      <p:sp>
        <p:nvSpPr>
          <p:cNvPr id="13" name="Rectangle 12"/>
          <p:cNvSpPr/>
          <p:nvPr/>
        </p:nvSpPr>
        <p:spPr>
          <a:xfrm>
            <a:off x="2072519" y="1655520"/>
            <a:ext cx="2538460" cy="338554"/>
          </a:xfrm>
          <a:prstGeom prst="rect">
            <a:avLst/>
          </a:prstGeom>
        </p:spPr>
        <p:txBody>
          <a:bodyPr wrap="square">
            <a:spAutoFit/>
          </a:bodyPr>
          <a:lstStyle/>
          <a:p>
            <a:pPr algn="just"/>
            <a:r>
              <a:rPr lang="it-IT" sz="800" b="1" dirty="0"/>
              <a:t>Pasul 6: </a:t>
            </a:r>
            <a:r>
              <a:rPr lang="it-IT" sz="800" dirty="0"/>
              <a:t>Pastrati foarte bine husa si accesoriile indepartate.</a:t>
            </a:r>
            <a:endParaRPr lang="en-US" sz="8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168" y="2536313"/>
            <a:ext cx="2746493" cy="1197046"/>
          </a:xfrm>
          <a:prstGeom prst="rect">
            <a:avLst/>
          </a:prstGeom>
        </p:spPr>
      </p:pic>
      <p:sp>
        <p:nvSpPr>
          <p:cNvPr id="15" name="Rectangle 14"/>
          <p:cNvSpPr/>
          <p:nvPr/>
        </p:nvSpPr>
        <p:spPr>
          <a:xfrm>
            <a:off x="47988" y="2872329"/>
            <a:ext cx="872423" cy="461665"/>
          </a:xfrm>
          <a:prstGeom prst="rect">
            <a:avLst/>
          </a:prstGeom>
        </p:spPr>
        <p:txBody>
          <a:bodyPr wrap="square">
            <a:spAutoFit/>
          </a:bodyPr>
          <a:lstStyle/>
          <a:p>
            <a:r>
              <a:rPr lang="en-US" sz="800" b="1" dirty="0" err="1"/>
              <a:t>Pasul</a:t>
            </a:r>
            <a:r>
              <a:rPr lang="en-US" sz="800" b="1" dirty="0"/>
              <a:t> 7: </a:t>
            </a:r>
            <a:r>
              <a:rPr lang="en-US" sz="800" dirty="0" err="1"/>
              <a:t>Inlaturati</a:t>
            </a:r>
            <a:r>
              <a:rPr lang="en-US" sz="800" dirty="0"/>
              <a:t> </a:t>
            </a:r>
            <a:r>
              <a:rPr lang="en-US" sz="800" dirty="0" err="1"/>
              <a:t>centura</a:t>
            </a:r>
            <a:r>
              <a:rPr lang="en-US" sz="800" dirty="0"/>
              <a:t>.</a:t>
            </a:r>
          </a:p>
        </p:txBody>
      </p:sp>
      <p:sp>
        <p:nvSpPr>
          <p:cNvPr id="16" name="Rectangle 15"/>
          <p:cNvSpPr/>
          <p:nvPr/>
        </p:nvSpPr>
        <p:spPr>
          <a:xfrm>
            <a:off x="3596034" y="2684810"/>
            <a:ext cx="1138952" cy="461665"/>
          </a:xfrm>
          <a:prstGeom prst="rect">
            <a:avLst/>
          </a:prstGeom>
        </p:spPr>
        <p:txBody>
          <a:bodyPr wrap="square">
            <a:spAutoFit/>
          </a:bodyPr>
          <a:lstStyle/>
          <a:p>
            <a:r>
              <a:rPr lang="en-US" sz="800" b="1" dirty="0" err="1"/>
              <a:t>Pasul</a:t>
            </a:r>
            <a:r>
              <a:rPr lang="en-US" sz="800" b="1" dirty="0"/>
              <a:t> 8: </a:t>
            </a:r>
            <a:r>
              <a:rPr lang="en-US" sz="800" dirty="0" err="1"/>
              <a:t>Inlaturati</a:t>
            </a:r>
            <a:r>
              <a:rPr lang="en-US" sz="800" dirty="0"/>
              <a:t> </a:t>
            </a:r>
            <a:r>
              <a:rPr lang="en-US" sz="800" dirty="0" err="1"/>
              <a:t>husa</a:t>
            </a:r>
            <a:r>
              <a:rPr lang="en-US" sz="800" dirty="0"/>
              <a:t> </a:t>
            </a:r>
            <a:r>
              <a:rPr lang="en-US" sz="800" dirty="0" err="1"/>
              <a:t>urmand</a:t>
            </a:r>
            <a:r>
              <a:rPr lang="en-US" sz="800" dirty="0"/>
              <a:t> </a:t>
            </a:r>
            <a:r>
              <a:rPr lang="en-US" sz="800" dirty="0" err="1"/>
              <a:t>directia</a:t>
            </a:r>
            <a:r>
              <a:rPr lang="en-US" sz="800" dirty="0"/>
              <a:t> </a:t>
            </a:r>
            <a:r>
              <a:rPr lang="en-US" sz="800" dirty="0" err="1"/>
              <a:t>sagetilor</a:t>
            </a:r>
            <a:r>
              <a:rPr lang="en-US" sz="800" dirty="0"/>
              <a:t> </a:t>
            </a:r>
            <a:r>
              <a:rPr lang="en-US" sz="800" dirty="0" err="1"/>
              <a:t>rosii</a:t>
            </a:r>
            <a:r>
              <a:rPr lang="en-US" sz="800" dirty="0"/>
              <a:t>.</a:t>
            </a:r>
          </a:p>
        </p:txBody>
      </p:sp>
      <p:sp>
        <p:nvSpPr>
          <p:cNvPr id="17" name="Rectangle 16"/>
          <p:cNvSpPr/>
          <p:nvPr/>
        </p:nvSpPr>
        <p:spPr>
          <a:xfrm>
            <a:off x="58697" y="3747662"/>
            <a:ext cx="4603898" cy="215444"/>
          </a:xfrm>
          <a:prstGeom prst="rect">
            <a:avLst/>
          </a:prstGeom>
        </p:spPr>
        <p:txBody>
          <a:bodyPr wrap="square">
            <a:spAutoFit/>
          </a:bodyPr>
          <a:lstStyle/>
          <a:p>
            <a:pPr marL="171450" indent="-171450" algn="just">
              <a:buFont typeface="Arial" panose="020B0604020202020204" pitchFamily="34" charset="0"/>
              <a:buChar char="•"/>
            </a:pPr>
            <a:r>
              <a:rPr lang="it-IT" sz="800" dirty="0"/>
              <a:t>Pentru a pozitiona inapoi husa, urmati pasii in sens invers.</a:t>
            </a:r>
            <a:endParaRPr lang="en-US" sz="800" dirty="0"/>
          </a:p>
        </p:txBody>
      </p:sp>
      <p:sp>
        <p:nvSpPr>
          <p:cNvPr id="18" name="TextBox 10"/>
          <p:cNvSpPr txBox="1"/>
          <p:nvPr/>
        </p:nvSpPr>
        <p:spPr>
          <a:xfrm>
            <a:off x="76050" y="3930875"/>
            <a:ext cx="4602273" cy="261610"/>
          </a:xfrm>
          <a:prstGeom prst="rect">
            <a:avLst/>
          </a:prstGeom>
          <a:solidFill>
            <a:schemeClr val="tx1">
              <a:lumMod val="65000"/>
              <a:lumOff val="35000"/>
            </a:schemeClr>
          </a:solidFill>
        </p:spPr>
        <p:txBody>
          <a:bodyPr wrap="square" rtlCol="0">
            <a:spAutoFit/>
          </a:bodyPr>
          <a:lstStyle/>
          <a:p>
            <a:r>
              <a:rPr lang="en-US" sz="1050" b="1" dirty="0">
                <a:solidFill>
                  <a:schemeClr val="bg1"/>
                </a:solidFill>
                <a:latin typeface="Arial" pitchFamily="34" charset="0"/>
                <a:cs typeface="Arial" pitchFamily="34" charset="0"/>
              </a:rPr>
              <a:t>15. </a:t>
            </a:r>
            <a:r>
              <a:rPr lang="en-US" sz="1050" b="1" dirty="0" err="1">
                <a:solidFill>
                  <a:schemeClr val="bg1"/>
                </a:solidFill>
                <a:latin typeface="Arial" pitchFamily="34" charset="0"/>
                <a:cs typeface="Arial" pitchFamily="34" charset="0"/>
              </a:rPr>
              <a:t>Curatare</a:t>
            </a:r>
            <a:r>
              <a:rPr lang="en-US" sz="1050" b="1" dirty="0">
                <a:solidFill>
                  <a:schemeClr val="bg1"/>
                </a:solidFill>
                <a:latin typeface="Arial" pitchFamily="34" charset="0"/>
                <a:cs typeface="Arial" pitchFamily="34" charset="0"/>
              </a:rPr>
              <a:t> </a:t>
            </a:r>
            <a:r>
              <a:rPr lang="en-US" sz="1050" b="1" dirty="0" err="1">
                <a:solidFill>
                  <a:schemeClr val="bg1"/>
                </a:solidFill>
                <a:latin typeface="Arial" pitchFamily="34" charset="0"/>
                <a:cs typeface="Arial" pitchFamily="34" charset="0"/>
              </a:rPr>
              <a:t>si</a:t>
            </a:r>
            <a:r>
              <a:rPr lang="en-US" sz="1050" b="1" dirty="0">
                <a:solidFill>
                  <a:schemeClr val="bg1"/>
                </a:solidFill>
                <a:latin typeface="Arial" pitchFamily="34" charset="0"/>
                <a:cs typeface="Arial" pitchFamily="34" charset="0"/>
              </a:rPr>
              <a:t> </a:t>
            </a:r>
            <a:r>
              <a:rPr lang="en-US" sz="1050" b="1" dirty="0" err="1">
                <a:solidFill>
                  <a:schemeClr val="bg1"/>
                </a:solidFill>
                <a:latin typeface="Arial" pitchFamily="34" charset="0"/>
                <a:cs typeface="Arial" pitchFamily="34" charset="0"/>
              </a:rPr>
              <a:t>intretinere</a:t>
            </a:r>
            <a:endParaRPr lang="ru-RU" sz="1050" b="1" dirty="0">
              <a:solidFill>
                <a:schemeClr val="bg1"/>
              </a:solidFill>
              <a:latin typeface="Arial" pitchFamily="34" charset="0"/>
              <a:cs typeface="Arial" pitchFamily="34" charset="0"/>
            </a:endParaRPr>
          </a:p>
        </p:txBody>
      </p:sp>
      <p:sp>
        <p:nvSpPr>
          <p:cNvPr id="19" name="Rectangle 18"/>
          <p:cNvSpPr/>
          <p:nvPr/>
        </p:nvSpPr>
        <p:spPr>
          <a:xfrm>
            <a:off x="-31899" y="4146319"/>
            <a:ext cx="4766885" cy="1569660"/>
          </a:xfrm>
          <a:prstGeom prst="rect">
            <a:avLst/>
          </a:prstGeom>
        </p:spPr>
        <p:txBody>
          <a:bodyPr wrap="square">
            <a:spAutoFit/>
          </a:bodyPr>
          <a:lstStyle/>
          <a:p>
            <a:pPr algn="just"/>
            <a:r>
              <a:rPr lang="en-US" sz="800" b="1" dirty="0"/>
              <a:t>15.1. </a:t>
            </a:r>
            <a:r>
              <a:rPr lang="en-US" sz="800" b="1" dirty="0" err="1"/>
              <a:t>Intretinere</a:t>
            </a:r>
            <a:r>
              <a:rPr lang="en-US" sz="800" b="1" dirty="0"/>
              <a:t> </a:t>
            </a:r>
            <a:r>
              <a:rPr lang="en-US" sz="800" b="1" dirty="0" err="1"/>
              <a:t>zilnica</a:t>
            </a:r>
            <a:endParaRPr lang="en-US" sz="800" b="1" dirty="0"/>
          </a:p>
          <a:p>
            <a:pPr algn="just"/>
            <a:r>
              <a:rPr lang="en-US" sz="800" dirty="0"/>
              <a:t>1. La </a:t>
            </a:r>
            <a:r>
              <a:rPr lang="en-US" sz="800" dirty="0" err="1"/>
              <a:t>utilizarea</a:t>
            </a:r>
            <a:r>
              <a:rPr lang="en-US" sz="800" dirty="0"/>
              <a:t> </a:t>
            </a:r>
            <a:r>
              <a:rPr lang="en-US" sz="800" dirty="0" err="1"/>
              <a:t>zilnica</a:t>
            </a:r>
            <a:r>
              <a:rPr lang="en-US" sz="800" dirty="0"/>
              <a:t>, </a:t>
            </a:r>
            <a:r>
              <a:rPr lang="en-US" sz="800" dirty="0" err="1"/>
              <a:t>verificati</a:t>
            </a:r>
            <a:r>
              <a:rPr lang="en-US" sz="800" dirty="0"/>
              <a:t> in mod periodic </a:t>
            </a:r>
            <a:r>
              <a:rPr lang="en-US" sz="800" dirty="0" err="1"/>
              <a:t>scaunul</a:t>
            </a:r>
            <a:r>
              <a:rPr lang="en-US" sz="800" dirty="0"/>
              <a:t> auto. </a:t>
            </a:r>
            <a:r>
              <a:rPr lang="en-US" sz="800" dirty="0" err="1"/>
              <a:t>Scaunul</a:t>
            </a:r>
            <a:r>
              <a:rPr lang="en-US" sz="800" dirty="0"/>
              <a:t> auto </a:t>
            </a:r>
            <a:r>
              <a:rPr lang="en-US" sz="800" dirty="0" err="1"/>
              <a:t>trebuie</a:t>
            </a:r>
            <a:r>
              <a:rPr lang="en-US" sz="800" dirty="0"/>
              <a:t> </a:t>
            </a:r>
            <a:r>
              <a:rPr lang="en-US" sz="800" dirty="0" err="1"/>
              <a:t>sa</a:t>
            </a:r>
            <a:r>
              <a:rPr lang="en-US" sz="800" dirty="0"/>
              <a:t> fie </a:t>
            </a:r>
            <a:r>
              <a:rPr lang="en-US" sz="800" dirty="0" err="1"/>
              <a:t>schimbat</a:t>
            </a:r>
            <a:r>
              <a:rPr lang="en-US" sz="800" dirty="0"/>
              <a:t> in </a:t>
            </a:r>
            <a:r>
              <a:rPr lang="en-US" sz="800" dirty="0" err="1"/>
              <a:t>cazul</a:t>
            </a:r>
            <a:r>
              <a:rPr lang="en-US" sz="800" dirty="0"/>
              <a:t> </a:t>
            </a:r>
            <a:r>
              <a:rPr lang="en-US" sz="800" dirty="0" err="1"/>
              <a:t>unui</a:t>
            </a:r>
            <a:r>
              <a:rPr lang="en-US" sz="800" dirty="0"/>
              <a:t> accident </a:t>
            </a:r>
            <a:r>
              <a:rPr lang="en-US" sz="800" dirty="0" err="1"/>
              <a:t>rutier</a:t>
            </a:r>
            <a:r>
              <a:rPr lang="en-US" sz="800" dirty="0"/>
              <a:t>.</a:t>
            </a:r>
          </a:p>
          <a:p>
            <a:pPr algn="just"/>
            <a:r>
              <a:rPr lang="en-US" sz="800" dirty="0"/>
              <a:t>2. </a:t>
            </a:r>
            <a:r>
              <a:rPr lang="en-US" sz="800" dirty="0" err="1"/>
              <a:t>Pastrati</a:t>
            </a:r>
            <a:r>
              <a:rPr lang="en-US" sz="800" dirty="0"/>
              <a:t> </a:t>
            </a:r>
            <a:r>
              <a:rPr lang="en-US" sz="800" dirty="0" err="1"/>
              <a:t>scaunul</a:t>
            </a:r>
            <a:r>
              <a:rPr lang="en-US" sz="800" dirty="0"/>
              <a:t> auto </a:t>
            </a:r>
            <a:r>
              <a:rPr lang="en-US" sz="800" dirty="0" err="1"/>
              <a:t>intr</a:t>
            </a:r>
            <a:r>
              <a:rPr lang="en-US" sz="800" dirty="0"/>
              <a:t>-un </a:t>
            </a:r>
            <a:r>
              <a:rPr lang="en-US" sz="800" dirty="0" err="1"/>
              <a:t>loc</a:t>
            </a:r>
            <a:r>
              <a:rPr lang="en-US" sz="800" dirty="0"/>
              <a:t> </a:t>
            </a:r>
            <a:r>
              <a:rPr lang="en-US" sz="800" dirty="0" err="1"/>
              <a:t>uscat</a:t>
            </a:r>
            <a:r>
              <a:rPr lang="en-US" sz="800" dirty="0"/>
              <a:t> </a:t>
            </a:r>
            <a:r>
              <a:rPr lang="en-US" sz="800" dirty="0" err="1"/>
              <a:t>si</a:t>
            </a:r>
            <a:r>
              <a:rPr lang="en-US" sz="800" dirty="0"/>
              <a:t> bine </a:t>
            </a:r>
            <a:r>
              <a:rPr lang="en-US" sz="800" dirty="0" err="1"/>
              <a:t>ventilat</a:t>
            </a:r>
            <a:r>
              <a:rPr lang="en-US" sz="800" dirty="0"/>
              <a:t>, </a:t>
            </a:r>
            <a:r>
              <a:rPr lang="en-US" sz="800" dirty="0" err="1"/>
              <a:t>pentru</a:t>
            </a:r>
            <a:r>
              <a:rPr lang="en-US" sz="800" dirty="0"/>
              <a:t> a </a:t>
            </a:r>
            <a:r>
              <a:rPr lang="en-US" sz="800" dirty="0" err="1"/>
              <a:t>evita</a:t>
            </a:r>
            <a:r>
              <a:rPr lang="en-US" sz="800" dirty="0"/>
              <a:t> </a:t>
            </a:r>
            <a:r>
              <a:rPr lang="en-US" sz="800" dirty="0" err="1"/>
              <a:t>umezeala</a:t>
            </a:r>
            <a:r>
              <a:rPr lang="en-US" sz="800" dirty="0"/>
              <a:t> </a:t>
            </a:r>
            <a:r>
              <a:rPr lang="en-US" sz="800" dirty="0" err="1"/>
              <a:t>si</a:t>
            </a:r>
            <a:r>
              <a:rPr lang="en-US" sz="800" dirty="0"/>
              <a:t> </a:t>
            </a:r>
            <a:r>
              <a:rPr lang="en-US" sz="800" dirty="0" err="1"/>
              <a:t>mucegaiul</a:t>
            </a:r>
            <a:r>
              <a:rPr lang="en-US" sz="800" dirty="0"/>
              <a:t>.</a:t>
            </a:r>
          </a:p>
          <a:p>
            <a:pPr algn="just"/>
            <a:r>
              <a:rPr lang="en-US" sz="800" dirty="0"/>
              <a:t>3. In </a:t>
            </a:r>
            <a:r>
              <a:rPr lang="en-US" sz="800" dirty="0" err="1"/>
              <a:t>cazul</a:t>
            </a:r>
            <a:r>
              <a:rPr lang="en-US" sz="800" dirty="0"/>
              <a:t> in care </a:t>
            </a:r>
            <a:r>
              <a:rPr lang="en-US" sz="800" dirty="0" err="1"/>
              <a:t>pe</a:t>
            </a:r>
            <a:r>
              <a:rPr lang="en-US" sz="800" dirty="0"/>
              <a:t> </a:t>
            </a:r>
            <a:r>
              <a:rPr lang="en-US" sz="800" dirty="0" err="1"/>
              <a:t>scaunul</a:t>
            </a:r>
            <a:r>
              <a:rPr lang="en-US" sz="800" dirty="0"/>
              <a:t> auto </a:t>
            </a:r>
            <a:r>
              <a:rPr lang="en-US" sz="800" dirty="0" err="1"/>
              <a:t>sunt</a:t>
            </a:r>
            <a:r>
              <a:rPr lang="en-US" sz="800" dirty="0"/>
              <a:t> </a:t>
            </a:r>
            <a:r>
              <a:rPr lang="en-US" sz="800" dirty="0" err="1"/>
              <a:t>depuneri</a:t>
            </a:r>
            <a:r>
              <a:rPr lang="en-US" sz="800" dirty="0"/>
              <a:t> de </a:t>
            </a:r>
            <a:r>
              <a:rPr lang="en-US" sz="800" dirty="0" err="1"/>
              <a:t>praf</a:t>
            </a:r>
            <a:r>
              <a:rPr lang="en-US" sz="800" dirty="0"/>
              <a:t>, </a:t>
            </a:r>
            <a:r>
              <a:rPr lang="en-US" sz="800" dirty="0" err="1"/>
              <a:t>curatati</a:t>
            </a:r>
            <a:r>
              <a:rPr lang="en-US" sz="800" dirty="0"/>
              <a:t> </a:t>
            </a:r>
            <a:r>
              <a:rPr lang="en-US" sz="800" dirty="0" err="1"/>
              <a:t>centura</a:t>
            </a:r>
            <a:r>
              <a:rPr lang="en-US" sz="800" dirty="0"/>
              <a:t> de </a:t>
            </a:r>
            <a:r>
              <a:rPr lang="en-US" sz="800" dirty="0" err="1"/>
              <a:t>siguranta</a:t>
            </a:r>
            <a:r>
              <a:rPr lang="en-US" sz="800" dirty="0"/>
              <a:t> </a:t>
            </a:r>
            <a:r>
              <a:rPr lang="en-US" sz="800" dirty="0" err="1"/>
              <a:t>si</a:t>
            </a:r>
            <a:r>
              <a:rPr lang="en-US" sz="800" dirty="0"/>
              <a:t> </a:t>
            </a:r>
            <a:r>
              <a:rPr lang="en-US" sz="800" dirty="0" err="1"/>
              <a:t>piesele</a:t>
            </a:r>
            <a:r>
              <a:rPr lang="en-US" sz="800" dirty="0"/>
              <a:t> de plastic, </a:t>
            </a:r>
            <a:r>
              <a:rPr lang="en-US" sz="800" dirty="0" err="1"/>
              <a:t>stergeti</a:t>
            </a:r>
            <a:r>
              <a:rPr lang="en-US" sz="800" dirty="0"/>
              <a:t> cu un </a:t>
            </a:r>
            <a:r>
              <a:rPr lang="en-US" sz="800" dirty="0" err="1"/>
              <a:t>burete</a:t>
            </a:r>
            <a:r>
              <a:rPr lang="en-US" sz="800" dirty="0"/>
              <a:t> </a:t>
            </a:r>
            <a:r>
              <a:rPr lang="en-US" sz="800" dirty="0" err="1"/>
              <a:t>umed</a:t>
            </a:r>
            <a:r>
              <a:rPr lang="en-US" sz="800" dirty="0"/>
              <a:t> </a:t>
            </a:r>
            <a:r>
              <a:rPr lang="en-US" sz="800" dirty="0" err="1"/>
              <a:t>si</a:t>
            </a:r>
            <a:r>
              <a:rPr lang="en-US" sz="800" dirty="0"/>
              <a:t> </a:t>
            </a:r>
            <a:r>
              <a:rPr lang="en-US" sz="800" dirty="0" err="1"/>
              <a:t>lasati</a:t>
            </a:r>
            <a:r>
              <a:rPr lang="en-US" sz="800" dirty="0"/>
              <a:t> </a:t>
            </a:r>
            <a:r>
              <a:rPr lang="en-US" sz="800" dirty="0" err="1"/>
              <a:t>sa</a:t>
            </a:r>
            <a:r>
              <a:rPr lang="en-US" sz="800" dirty="0"/>
              <a:t> se </a:t>
            </a:r>
            <a:r>
              <a:rPr lang="en-US" sz="800" dirty="0" err="1"/>
              <a:t>usuce</a:t>
            </a:r>
            <a:r>
              <a:rPr lang="en-US" sz="800" dirty="0"/>
              <a:t>.</a:t>
            </a:r>
          </a:p>
          <a:p>
            <a:pPr algn="just"/>
            <a:r>
              <a:rPr lang="en-US" sz="800" dirty="0"/>
              <a:t>4. In </a:t>
            </a:r>
            <a:r>
              <a:rPr lang="en-US" sz="800" dirty="0" err="1"/>
              <a:t>cazul</a:t>
            </a:r>
            <a:r>
              <a:rPr lang="en-US" sz="800" dirty="0"/>
              <a:t> in care </a:t>
            </a:r>
            <a:r>
              <a:rPr lang="en-US" sz="800" dirty="0" err="1"/>
              <a:t>alimente</a:t>
            </a:r>
            <a:r>
              <a:rPr lang="en-US" sz="800" dirty="0"/>
              <a:t> </a:t>
            </a:r>
            <a:r>
              <a:rPr lang="en-US" sz="800" dirty="0" err="1"/>
              <a:t>sau</a:t>
            </a:r>
            <a:r>
              <a:rPr lang="en-US" sz="800" dirty="0"/>
              <a:t> </a:t>
            </a:r>
            <a:r>
              <a:rPr lang="en-US" sz="800" dirty="0" err="1"/>
              <a:t>bauturi</a:t>
            </a:r>
            <a:r>
              <a:rPr lang="en-US" sz="800" dirty="0"/>
              <a:t> intra in contact accidental cu </a:t>
            </a:r>
            <a:r>
              <a:rPr lang="en-US" sz="800" dirty="0" err="1"/>
              <a:t>catarama</a:t>
            </a:r>
            <a:r>
              <a:rPr lang="en-US" sz="800" dirty="0"/>
              <a:t>, </a:t>
            </a:r>
            <a:r>
              <a:rPr lang="en-US" sz="800" dirty="0" err="1"/>
              <a:t>demontati</a:t>
            </a:r>
            <a:r>
              <a:rPr lang="en-US" sz="800" dirty="0"/>
              <a:t> </a:t>
            </a:r>
            <a:r>
              <a:rPr lang="en-US" sz="800" dirty="0" err="1"/>
              <a:t>centura</a:t>
            </a:r>
            <a:r>
              <a:rPr lang="en-US" sz="800" dirty="0"/>
              <a:t> de </a:t>
            </a:r>
            <a:r>
              <a:rPr lang="en-US" sz="800" dirty="0" err="1"/>
              <a:t>siguranta</a:t>
            </a:r>
            <a:r>
              <a:rPr lang="en-US" sz="800" dirty="0"/>
              <a:t> a </a:t>
            </a:r>
            <a:r>
              <a:rPr lang="en-US" sz="800" dirty="0" err="1"/>
              <a:t>scaunului</a:t>
            </a:r>
            <a:r>
              <a:rPr lang="en-US" sz="800" dirty="0"/>
              <a:t> auto </a:t>
            </a:r>
            <a:r>
              <a:rPr lang="en-US" sz="800" dirty="0" err="1"/>
              <a:t>si</a:t>
            </a:r>
            <a:r>
              <a:rPr lang="en-US" sz="800" dirty="0"/>
              <a:t> </a:t>
            </a:r>
            <a:r>
              <a:rPr lang="en-US" sz="800" dirty="0" err="1"/>
              <a:t>clatiti</a:t>
            </a:r>
            <a:r>
              <a:rPr lang="en-US" sz="800" dirty="0"/>
              <a:t> </a:t>
            </a:r>
            <a:r>
              <a:rPr lang="en-US" sz="800" dirty="0" err="1"/>
              <a:t>foarte</a:t>
            </a:r>
            <a:r>
              <a:rPr lang="en-US" sz="800" dirty="0"/>
              <a:t> bine cu </a:t>
            </a:r>
            <a:r>
              <a:rPr lang="en-US" sz="800" dirty="0" err="1"/>
              <a:t>apa</a:t>
            </a:r>
            <a:r>
              <a:rPr lang="en-US" sz="800" dirty="0"/>
              <a:t> </a:t>
            </a:r>
            <a:r>
              <a:rPr lang="en-US" sz="800" dirty="0" err="1"/>
              <a:t>calda</a:t>
            </a:r>
            <a:r>
              <a:rPr lang="en-US" sz="800" dirty="0"/>
              <a:t>. </a:t>
            </a:r>
            <a:r>
              <a:rPr lang="en-US" sz="800" dirty="0" err="1"/>
              <a:t>Lasati</a:t>
            </a:r>
            <a:r>
              <a:rPr lang="en-US" sz="800" dirty="0"/>
              <a:t> </a:t>
            </a:r>
            <a:r>
              <a:rPr lang="en-US" sz="800" dirty="0" err="1"/>
              <a:t>sa</a:t>
            </a:r>
            <a:r>
              <a:rPr lang="en-US" sz="800" dirty="0"/>
              <a:t> se </a:t>
            </a:r>
            <a:r>
              <a:rPr lang="en-US" sz="800" dirty="0" err="1"/>
              <a:t>usuce</a:t>
            </a:r>
            <a:r>
              <a:rPr lang="en-US" sz="800" dirty="0"/>
              <a:t>.</a:t>
            </a:r>
          </a:p>
          <a:p>
            <a:pPr algn="just"/>
            <a:r>
              <a:rPr lang="en-US" sz="800" dirty="0"/>
              <a:t>5. </a:t>
            </a:r>
            <a:r>
              <a:rPr lang="en-US" sz="800" dirty="0" err="1"/>
              <a:t>Pentru</a:t>
            </a:r>
            <a:r>
              <a:rPr lang="en-US" sz="800" dirty="0"/>
              <a:t> a </a:t>
            </a:r>
            <a:r>
              <a:rPr lang="en-US" sz="800" dirty="0" err="1"/>
              <a:t>curata</a:t>
            </a:r>
            <a:r>
              <a:rPr lang="en-US" sz="800" dirty="0"/>
              <a:t> </a:t>
            </a:r>
            <a:r>
              <a:rPr lang="en-US" sz="800" dirty="0" err="1"/>
              <a:t>intreaga</a:t>
            </a:r>
            <a:r>
              <a:rPr lang="en-US" sz="800" dirty="0"/>
              <a:t> </a:t>
            </a:r>
            <a:r>
              <a:rPr lang="en-US" sz="800" dirty="0" err="1"/>
              <a:t>husa</a:t>
            </a:r>
            <a:r>
              <a:rPr lang="en-US" sz="800" dirty="0"/>
              <a:t> a </a:t>
            </a:r>
            <a:r>
              <a:rPr lang="en-US" sz="800" dirty="0" err="1"/>
              <a:t>scaunului</a:t>
            </a:r>
            <a:r>
              <a:rPr lang="en-US" sz="800" dirty="0"/>
              <a:t> auto, </a:t>
            </a:r>
            <a:r>
              <a:rPr lang="en-US" sz="800" dirty="0" err="1"/>
              <a:t>consultati</a:t>
            </a:r>
            <a:r>
              <a:rPr lang="en-US" sz="800" dirty="0"/>
              <a:t> </a:t>
            </a:r>
            <a:r>
              <a:rPr lang="en-US" sz="800" dirty="0" err="1"/>
              <a:t>instructiunile</a:t>
            </a:r>
            <a:r>
              <a:rPr lang="en-US" sz="800" dirty="0"/>
              <a:t> de </a:t>
            </a:r>
            <a:r>
              <a:rPr lang="en-US" sz="800" dirty="0" err="1" smtClean="0"/>
              <a:t>spalare</a:t>
            </a:r>
            <a:r>
              <a:rPr lang="en-US" sz="800" dirty="0" smtClean="0"/>
              <a:t>.</a:t>
            </a:r>
          </a:p>
          <a:p>
            <a:pPr algn="just"/>
            <a:endParaRPr lang="en-US" sz="800" dirty="0"/>
          </a:p>
          <a:p>
            <a:pPr algn="just"/>
            <a:r>
              <a:rPr lang="en-US" sz="800" b="1" dirty="0"/>
              <a:t>15.2. </a:t>
            </a:r>
            <a:r>
              <a:rPr lang="en-US" sz="800" b="1" dirty="0" err="1"/>
              <a:t>Instructiuni</a:t>
            </a:r>
            <a:r>
              <a:rPr lang="en-US" sz="800" b="1" dirty="0"/>
              <a:t> de </a:t>
            </a:r>
            <a:r>
              <a:rPr lang="en-US" sz="800" b="1" dirty="0" err="1"/>
              <a:t>curatare</a:t>
            </a:r>
            <a:r>
              <a:rPr lang="en-US" sz="800" b="1" dirty="0"/>
              <a:t> </a:t>
            </a:r>
            <a:endParaRPr lang="en-US" sz="800" b="1" dirty="0" smtClean="0"/>
          </a:p>
          <a:p>
            <a:pPr algn="just"/>
            <a:r>
              <a:rPr lang="en-US" sz="800" dirty="0" smtClean="0"/>
              <a:t>Nu </a:t>
            </a:r>
            <a:r>
              <a:rPr lang="en-US" sz="800" dirty="0" err="1"/>
              <a:t>folositi</a:t>
            </a:r>
            <a:r>
              <a:rPr lang="en-US" sz="800" dirty="0"/>
              <a:t> </a:t>
            </a:r>
            <a:r>
              <a:rPr lang="en-US" sz="800" dirty="0" err="1"/>
              <a:t>niciodata</a:t>
            </a:r>
            <a:r>
              <a:rPr lang="en-US" sz="800" dirty="0"/>
              <a:t> solvent, </a:t>
            </a:r>
            <a:r>
              <a:rPr lang="en-US" sz="800" dirty="0" err="1"/>
              <a:t>substante</a:t>
            </a:r>
            <a:r>
              <a:rPr lang="en-US" sz="800" dirty="0"/>
              <a:t> </a:t>
            </a:r>
            <a:r>
              <a:rPr lang="en-US" sz="800" dirty="0" err="1"/>
              <a:t>abrazive</a:t>
            </a:r>
            <a:r>
              <a:rPr lang="en-US" sz="800" dirty="0"/>
              <a:t> </a:t>
            </a:r>
            <a:r>
              <a:rPr lang="en-US" sz="800" dirty="0" err="1"/>
              <a:t>sau</a:t>
            </a:r>
            <a:r>
              <a:rPr lang="en-US" sz="800" dirty="0"/>
              <a:t> </a:t>
            </a:r>
            <a:r>
              <a:rPr lang="en-US" sz="800" dirty="0" err="1"/>
              <a:t>lubrifiant</a:t>
            </a:r>
            <a:r>
              <a:rPr lang="en-US" sz="800" dirty="0"/>
              <a:t> </a:t>
            </a:r>
            <a:r>
              <a:rPr lang="en-US" sz="800" dirty="0" err="1"/>
              <a:t>pentru</a:t>
            </a:r>
            <a:r>
              <a:rPr lang="en-US" sz="800" dirty="0"/>
              <a:t> </a:t>
            </a:r>
            <a:r>
              <a:rPr lang="en-US" sz="800" dirty="0" err="1"/>
              <a:t>nici</a:t>
            </a:r>
            <a:r>
              <a:rPr lang="en-US" sz="800" dirty="0"/>
              <a:t> </a:t>
            </a:r>
            <a:r>
              <a:rPr lang="en-US" sz="800" dirty="0" err="1"/>
              <a:t>una</a:t>
            </a:r>
            <a:r>
              <a:rPr lang="en-US" sz="800" dirty="0"/>
              <a:t> din </a:t>
            </a:r>
            <a:r>
              <a:rPr lang="en-US" sz="800" dirty="0" err="1"/>
              <a:t>partile</a:t>
            </a:r>
            <a:r>
              <a:rPr lang="en-US" sz="800" dirty="0"/>
              <a:t> </a:t>
            </a:r>
            <a:r>
              <a:rPr lang="en-US" sz="800" dirty="0" err="1"/>
              <a:t>scaunului</a:t>
            </a:r>
            <a:r>
              <a:rPr lang="en-US" sz="800" dirty="0"/>
              <a:t> auto</a:t>
            </a:r>
            <a:r>
              <a:rPr lang="en-US" sz="800" dirty="0" smtClean="0"/>
              <a:t>.</a:t>
            </a:r>
            <a:r>
              <a:rPr lang="el-GR" sz="800" dirty="0" smtClean="0"/>
              <a:t> </a:t>
            </a:r>
            <a:endParaRPr lang="el-GR" sz="800" dirty="0"/>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0588" y="5700924"/>
            <a:ext cx="3092566" cy="348458"/>
          </a:xfrm>
          <a:prstGeom prst="rect">
            <a:avLst/>
          </a:prstGeom>
        </p:spPr>
      </p:pic>
      <p:sp>
        <p:nvSpPr>
          <p:cNvPr id="24" name="TextBox 23"/>
          <p:cNvSpPr txBox="1"/>
          <p:nvPr/>
        </p:nvSpPr>
        <p:spPr>
          <a:xfrm>
            <a:off x="0" y="6049382"/>
            <a:ext cx="2668772" cy="707886"/>
          </a:xfrm>
          <a:prstGeom prst="rect">
            <a:avLst/>
          </a:prstGeom>
          <a:noFill/>
        </p:spPr>
        <p:txBody>
          <a:bodyPr wrap="square" rtlCol="0">
            <a:spAutoFit/>
          </a:bodyPr>
          <a:lstStyle/>
          <a:p>
            <a:r>
              <a:rPr lang="ro-RO" sz="800" b="1" dirty="0" smtClean="0"/>
              <a:t>FABRICAT PENTRU </a:t>
            </a:r>
            <a:r>
              <a:rPr lang="en-US" sz="800" b="1" dirty="0" smtClean="0"/>
              <a:t>MONI</a:t>
            </a:r>
            <a:endParaRPr lang="bg-BG" sz="800" b="1" dirty="0" smtClean="0"/>
          </a:p>
          <a:p>
            <a:r>
              <a:rPr lang="ro-RO" sz="800" b="1" dirty="0" smtClean="0"/>
              <a:t>Importator: Moni trade SRL  </a:t>
            </a:r>
            <a:endParaRPr lang="bg-BG" sz="800" b="1" dirty="0" smtClean="0"/>
          </a:p>
          <a:p>
            <a:r>
              <a:rPr lang="ro-RO" sz="800" b="1" dirty="0" smtClean="0"/>
              <a:t>Adresă: Stopanski dvor (Curtea industrială) – Trebich, </a:t>
            </a:r>
            <a:endParaRPr lang="en-GB" sz="800" b="1" dirty="0" smtClean="0"/>
          </a:p>
          <a:p>
            <a:r>
              <a:rPr lang="ro-RO" sz="800" b="1" dirty="0" smtClean="0"/>
              <a:t>Sofia, Bulgaria </a:t>
            </a:r>
            <a:endParaRPr lang="bg-BG" sz="800" b="1" dirty="0" smtClean="0"/>
          </a:p>
          <a:p>
            <a:r>
              <a:rPr lang="ro-RO" sz="800" b="1" dirty="0" smtClean="0"/>
              <a:t>Tel.: +359 2/ 936 07 90; +359 2/ 838 04 59 </a:t>
            </a:r>
            <a:endParaRPr lang="bg-BG" sz="800" b="1" dirty="0"/>
          </a:p>
        </p:txBody>
      </p:sp>
      <p:pic>
        <p:nvPicPr>
          <p:cNvPr id="2" name="Picture 1"/>
          <p:cNvPicPr>
            <a:picLocks noChangeAspect="1"/>
          </p:cNvPicPr>
          <p:nvPr/>
        </p:nvPicPr>
        <p:blipFill>
          <a:blip r:embed="rId7"/>
          <a:stretch>
            <a:fillRect/>
          </a:stretch>
        </p:blipFill>
        <p:spPr>
          <a:xfrm>
            <a:off x="8436383" y="1736647"/>
            <a:ext cx="1037618" cy="1274668"/>
          </a:xfrm>
          <a:prstGeom prst="rect">
            <a:avLst/>
          </a:prstGeom>
        </p:spPr>
      </p:pic>
      <p:pic>
        <p:nvPicPr>
          <p:cNvPr id="4" name="Picture 3"/>
          <p:cNvPicPr>
            <a:picLocks noChangeAspect="1"/>
          </p:cNvPicPr>
          <p:nvPr/>
        </p:nvPicPr>
        <p:blipFill>
          <a:blip r:embed="rId8"/>
          <a:stretch>
            <a:fillRect/>
          </a:stretch>
        </p:blipFill>
        <p:spPr>
          <a:xfrm>
            <a:off x="9769696" y="1787986"/>
            <a:ext cx="1980895" cy="2182130"/>
          </a:xfrm>
          <a:prstGeom prst="rect">
            <a:avLst/>
          </a:prstGeom>
        </p:spPr>
      </p:pic>
      <p:pic>
        <p:nvPicPr>
          <p:cNvPr id="26" name="Picture 2" descr="C:\Users\user\Desktop\black moni version_2015.jpg"/>
          <p:cNvPicPr>
            <a:picLocks noChangeAspect="1" noChangeArrowheads="1"/>
          </p:cNvPicPr>
          <p:nvPr/>
        </p:nvPicPr>
        <p:blipFill>
          <a:blip r:embed="rId9" cstate="print"/>
          <a:srcRect/>
          <a:stretch>
            <a:fillRect/>
          </a:stretch>
        </p:blipFill>
        <p:spPr bwMode="auto">
          <a:xfrm>
            <a:off x="3196631" y="6119239"/>
            <a:ext cx="738761" cy="738761"/>
          </a:xfrm>
          <a:prstGeom prst="rect">
            <a:avLst/>
          </a:prstGeom>
          <a:noFill/>
        </p:spPr>
      </p:pic>
    </p:spTree>
    <p:extLst>
      <p:ext uri="{BB962C8B-B14F-4D97-AF65-F5344CB8AC3E}">
        <p14:creationId xmlns:p14="http://schemas.microsoft.com/office/powerpoint/2010/main" val="10556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10</a:t>
            </a:r>
            <a:endParaRPr lang="bg-BG" sz="800" b="1" dirty="0">
              <a:cs typeface="Arial" pitchFamily="34" charset="0"/>
            </a:endParaRPr>
          </a:p>
        </p:txBody>
      </p:sp>
      <p:sp>
        <p:nvSpPr>
          <p:cNvPr id="3" name="TextBox 10"/>
          <p:cNvSpPr txBox="1"/>
          <p:nvPr/>
        </p:nvSpPr>
        <p:spPr>
          <a:xfrm>
            <a:off x="107949" y="31899"/>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14. Премахване на подложката</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0" y="313867"/>
            <a:ext cx="1445848" cy="1328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823" y="320033"/>
            <a:ext cx="1276650" cy="13225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459" y="320033"/>
            <a:ext cx="1803456" cy="1322534"/>
          </a:xfrm>
          <a:prstGeom prst="rect">
            <a:avLst/>
          </a:prstGeom>
        </p:spPr>
      </p:pic>
      <p:sp>
        <p:nvSpPr>
          <p:cNvPr id="7" name="Rectangle 6"/>
          <p:cNvSpPr/>
          <p:nvPr/>
        </p:nvSpPr>
        <p:spPr>
          <a:xfrm>
            <a:off x="43319" y="1627100"/>
            <a:ext cx="1499190" cy="338554"/>
          </a:xfrm>
          <a:prstGeom prst="rect">
            <a:avLst/>
          </a:prstGeom>
        </p:spPr>
        <p:txBody>
          <a:bodyPr wrap="square">
            <a:spAutoFit/>
          </a:bodyPr>
          <a:lstStyle/>
          <a:p>
            <a:pPr algn="ctr"/>
            <a:r>
              <a:rPr lang="ru-RU" sz="800" b="1" dirty="0"/>
              <a:t>Стъпка </a:t>
            </a:r>
            <a:r>
              <a:rPr lang="en-US" sz="800" b="1" dirty="0" smtClean="0"/>
              <a:t>1:</a:t>
            </a:r>
            <a:r>
              <a:rPr lang="ru-RU" sz="800" b="1" dirty="0" smtClean="0"/>
              <a:t> </a:t>
            </a:r>
            <a:r>
              <a:rPr lang="ru-RU" sz="800" dirty="0"/>
              <a:t>Разхлабете раменните колани.</a:t>
            </a:r>
            <a:endParaRPr lang="en-US" sz="800" dirty="0"/>
          </a:p>
        </p:txBody>
      </p:sp>
      <p:sp>
        <p:nvSpPr>
          <p:cNvPr id="8" name="Rectangle 7"/>
          <p:cNvSpPr/>
          <p:nvPr/>
        </p:nvSpPr>
        <p:spPr>
          <a:xfrm>
            <a:off x="1447408" y="1696197"/>
            <a:ext cx="1659775" cy="215444"/>
          </a:xfrm>
          <a:prstGeom prst="rect">
            <a:avLst/>
          </a:prstGeom>
        </p:spPr>
        <p:txBody>
          <a:bodyPr wrap="square">
            <a:spAutoFit/>
          </a:bodyPr>
          <a:lstStyle/>
          <a:p>
            <a:pPr algn="just"/>
            <a:r>
              <a:rPr lang="bg-BG" sz="800" b="1" dirty="0"/>
              <a:t>Стъпка 2: </a:t>
            </a:r>
            <a:r>
              <a:rPr lang="bg-BG" sz="800" dirty="0" smtClean="0"/>
              <a:t>Откопчайте </a:t>
            </a:r>
            <a:r>
              <a:rPr lang="bg-BG" sz="800" dirty="0"/>
              <a:t>катарамата.</a:t>
            </a:r>
            <a:endParaRPr lang="en-US" sz="800" dirty="0"/>
          </a:p>
        </p:txBody>
      </p:sp>
      <p:sp>
        <p:nvSpPr>
          <p:cNvPr id="9" name="Rectangle 8"/>
          <p:cNvSpPr/>
          <p:nvPr/>
        </p:nvSpPr>
        <p:spPr>
          <a:xfrm>
            <a:off x="3002458" y="1627100"/>
            <a:ext cx="1707764" cy="461665"/>
          </a:xfrm>
          <a:prstGeom prst="rect">
            <a:avLst/>
          </a:prstGeom>
        </p:spPr>
        <p:txBody>
          <a:bodyPr wrap="square">
            <a:spAutoFit/>
          </a:bodyPr>
          <a:lstStyle/>
          <a:p>
            <a:pPr algn="ctr"/>
            <a:r>
              <a:rPr lang="ru-RU" sz="800" b="1" dirty="0"/>
              <a:t>Стъпка 3: </a:t>
            </a:r>
            <a:r>
              <a:rPr lang="ru-RU" sz="800" dirty="0"/>
              <a:t>Извадете двете ленти за коланите от металната свързваща част.</a:t>
            </a:r>
            <a:endParaRPr lang="en-US" sz="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90" y="1916872"/>
            <a:ext cx="2042397" cy="140652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3564" y="2087621"/>
            <a:ext cx="2062715" cy="143460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49" y="3763831"/>
            <a:ext cx="2063813" cy="953008"/>
          </a:xfrm>
          <a:prstGeom prst="rect">
            <a:avLst/>
          </a:prstGeom>
        </p:spPr>
      </p:pic>
      <p:sp>
        <p:nvSpPr>
          <p:cNvPr id="14" name="Rectangle 13"/>
          <p:cNvSpPr/>
          <p:nvPr/>
        </p:nvSpPr>
        <p:spPr>
          <a:xfrm>
            <a:off x="-20606" y="3352953"/>
            <a:ext cx="1785611" cy="338554"/>
          </a:xfrm>
          <a:prstGeom prst="rect">
            <a:avLst/>
          </a:prstGeom>
        </p:spPr>
        <p:txBody>
          <a:bodyPr wrap="square">
            <a:spAutoFit/>
          </a:bodyPr>
          <a:lstStyle/>
          <a:p>
            <a:pPr algn="just"/>
            <a:r>
              <a:rPr lang="ru-RU" sz="800" b="1" dirty="0"/>
              <a:t>Стъпка 4: </a:t>
            </a:r>
            <a:r>
              <a:rPr lang="ru-RU" sz="800" dirty="0"/>
              <a:t>Поставете столчето за кола в позицията с най-голям ъгъл.</a:t>
            </a:r>
            <a:endParaRPr lang="en-US" sz="800" dirty="0"/>
          </a:p>
        </p:txBody>
      </p:sp>
      <p:sp>
        <p:nvSpPr>
          <p:cNvPr id="15" name="Rectangle 14"/>
          <p:cNvSpPr/>
          <p:nvPr/>
        </p:nvSpPr>
        <p:spPr>
          <a:xfrm>
            <a:off x="2205343" y="3522230"/>
            <a:ext cx="2538460" cy="707886"/>
          </a:xfrm>
          <a:prstGeom prst="rect">
            <a:avLst/>
          </a:prstGeom>
        </p:spPr>
        <p:txBody>
          <a:bodyPr wrap="square">
            <a:spAutoFit/>
          </a:bodyPr>
          <a:lstStyle/>
          <a:p>
            <a:pPr algn="just"/>
            <a:r>
              <a:rPr lang="ru-RU" sz="800" b="1" dirty="0"/>
              <a:t>Стъпка 5: </a:t>
            </a:r>
            <a:r>
              <a:rPr lang="ru-RU" sz="800" dirty="0"/>
              <a:t>На гърба на столчето има заключваща халка. Обърнете я през най-тесния й край. Промушете я през отвора в дъното на столчето за кола, така че подложката, катарамата и раменните колани да могат да бъдат премахнати.</a:t>
            </a:r>
            <a:endParaRPr lang="en-US" sz="800" dirty="0"/>
          </a:p>
        </p:txBody>
      </p:sp>
      <p:sp>
        <p:nvSpPr>
          <p:cNvPr id="16" name="Rectangle 15"/>
          <p:cNvSpPr/>
          <p:nvPr/>
        </p:nvSpPr>
        <p:spPr>
          <a:xfrm>
            <a:off x="2171762" y="4352548"/>
            <a:ext cx="2538460" cy="338554"/>
          </a:xfrm>
          <a:prstGeom prst="rect">
            <a:avLst/>
          </a:prstGeom>
        </p:spPr>
        <p:txBody>
          <a:bodyPr wrap="square">
            <a:spAutoFit/>
          </a:bodyPr>
          <a:lstStyle/>
          <a:p>
            <a:pPr algn="just"/>
            <a:r>
              <a:rPr lang="ru-RU" sz="800" b="1" dirty="0"/>
              <a:t>Стъпка 6: </a:t>
            </a:r>
            <a:r>
              <a:rPr lang="ru-RU" sz="800" dirty="0"/>
              <a:t>Съхранявайте добре премахнатата подложка и аксесоари.</a:t>
            </a:r>
            <a:endParaRPr lang="en-US" sz="800" dirty="0"/>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907" y="4751630"/>
            <a:ext cx="3268355" cy="1424497"/>
          </a:xfrm>
          <a:prstGeom prst="rect">
            <a:avLst/>
          </a:prstGeom>
        </p:spPr>
      </p:pic>
      <p:sp>
        <p:nvSpPr>
          <p:cNvPr id="18" name="Rectangle 17"/>
          <p:cNvSpPr/>
          <p:nvPr/>
        </p:nvSpPr>
        <p:spPr>
          <a:xfrm>
            <a:off x="800323" y="6246879"/>
            <a:ext cx="1495922" cy="215444"/>
          </a:xfrm>
          <a:prstGeom prst="rect">
            <a:avLst/>
          </a:prstGeom>
        </p:spPr>
        <p:txBody>
          <a:bodyPr wrap="none">
            <a:spAutoFit/>
          </a:bodyPr>
          <a:lstStyle/>
          <a:p>
            <a:r>
              <a:rPr lang="bg-BG" sz="800" b="1" dirty="0"/>
              <a:t>Стъпка 7: </a:t>
            </a:r>
            <a:r>
              <a:rPr lang="bg-BG" sz="800" dirty="0"/>
              <a:t>Премахнете колана.</a:t>
            </a:r>
            <a:endParaRPr lang="en-US" sz="800" dirty="0"/>
          </a:p>
        </p:txBody>
      </p:sp>
      <p:sp>
        <p:nvSpPr>
          <p:cNvPr id="19" name="Rectangle 18"/>
          <p:cNvSpPr/>
          <p:nvPr/>
        </p:nvSpPr>
        <p:spPr>
          <a:xfrm>
            <a:off x="2409085" y="6144564"/>
            <a:ext cx="1634178" cy="461665"/>
          </a:xfrm>
          <a:prstGeom prst="rect">
            <a:avLst/>
          </a:prstGeom>
        </p:spPr>
        <p:txBody>
          <a:bodyPr wrap="square">
            <a:spAutoFit/>
          </a:bodyPr>
          <a:lstStyle/>
          <a:p>
            <a:pPr algn="ctr"/>
            <a:r>
              <a:rPr lang="ru-RU" sz="800" b="1" dirty="0"/>
              <a:t>Стъпка 8</a:t>
            </a:r>
            <a:r>
              <a:rPr lang="ru-RU" sz="800" dirty="0"/>
              <a:t>: Махнете подложката като следвате посоката на червените стрелки.</a:t>
            </a:r>
            <a:endParaRPr lang="en-US" sz="800" dirty="0"/>
          </a:p>
        </p:txBody>
      </p:sp>
      <p:sp>
        <p:nvSpPr>
          <p:cNvPr id="20" name="Rectangle 19"/>
          <p:cNvSpPr/>
          <p:nvPr/>
        </p:nvSpPr>
        <p:spPr>
          <a:xfrm>
            <a:off x="700509" y="6585721"/>
            <a:ext cx="4603898" cy="215444"/>
          </a:xfrm>
          <a:prstGeom prst="rect">
            <a:avLst/>
          </a:prstGeom>
        </p:spPr>
        <p:txBody>
          <a:bodyPr wrap="square">
            <a:spAutoFit/>
          </a:bodyPr>
          <a:lstStyle/>
          <a:p>
            <a:pPr marL="171450" indent="-171450" algn="just">
              <a:buFont typeface="Arial" panose="020B0604020202020204" pitchFamily="34" charset="0"/>
              <a:buChar char="•"/>
            </a:pPr>
            <a:r>
              <a:rPr lang="ru-RU" sz="800" dirty="0"/>
              <a:t>За да поставите обратно подложката, следвайте стъпките наобратно.</a:t>
            </a:r>
            <a:endParaRPr lang="en-US" sz="800" dirty="0"/>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4323" y="54798"/>
            <a:ext cx="1729717" cy="1191193"/>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7043" y="41574"/>
            <a:ext cx="1490950" cy="1036949"/>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4295" y="1555334"/>
            <a:ext cx="2063813" cy="953008"/>
          </a:xfrm>
          <a:prstGeom prst="rect">
            <a:avLst/>
          </a:prstGeom>
        </p:spPr>
      </p:pic>
      <p:sp>
        <p:nvSpPr>
          <p:cNvPr id="48" name="Rectangle 47"/>
          <p:cNvSpPr/>
          <p:nvPr/>
        </p:nvSpPr>
        <p:spPr>
          <a:xfrm>
            <a:off x="9228804" y="201287"/>
            <a:ext cx="1159506" cy="584775"/>
          </a:xfrm>
          <a:prstGeom prst="rect">
            <a:avLst/>
          </a:prstGeom>
        </p:spPr>
        <p:txBody>
          <a:bodyPr wrap="square">
            <a:spAutoFit/>
          </a:bodyPr>
          <a:lstStyle/>
          <a:p>
            <a:pPr algn="just"/>
            <a:r>
              <a:rPr lang="el-GR" sz="800" b="1" dirty="0"/>
              <a:t>Βήμα 4: </a:t>
            </a:r>
            <a:r>
              <a:rPr lang="el-GR" sz="800" dirty="0"/>
              <a:t>Τοποθετήστε το κάθισμα αυτοκινήτου στη μεγαλύτερη γωνία. </a:t>
            </a:r>
            <a:endParaRPr lang="en-US" sz="800" dirty="0"/>
          </a:p>
        </p:txBody>
      </p:sp>
      <p:sp>
        <p:nvSpPr>
          <p:cNvPr id="49" name="Rectangle 48"/>
          <p:cNvSpPr/>
          <p:nvPr/>
        </p:nvSpPr>
        <p:spPr>
          <a:xfrm>
            <a:off x="8900390" y="1017714"/>
            <a:ext cx="3353305" cy="584775"/>
          </a:xfrm>
          <a:prstGeom prst="rect">
            <a:avLst/>
          </a:prstGeom>
        </p:spPr>
        <p:txBody>
          <a:bodyPr wrap="square">
            <a:spAutoFit/>
          </a:bodyPr>
          <a:lstStyle/>
          <a:p>
            <a:pPr algn="just"/>
            <a:r>
              <a:rPr lang="el-GR" sz="800" b="1" dirty="0"/>
              <a:t>Βήμα 5: </a:t>
            </a:r>
            <a:r>
              <a:rPr lang="el-GR" sz="800" dirty="0"/>
              <a:t>Υπάρχει ένα δακτύλιο ασφάλισης στο πίσω μέρος του καθίσματος. Γυρίστε το πάνω από το στενότερο άκρο του. Περάστε το μέσα από την τρύπα στο κάτω μέρος του καθίσματος αυτοκινήτου έτσι ώστε να μπορούν να αφαιρεθούν το μαξιλάρι, η πόρπη και οι ιμάντες των ώμων.</a:t>
            </a:r>
            <a:endParaRPr lang="en-US" sz="800" dirty="0"/>
          </a:p>
        </p:txBody>
      </p:sp>
      <p:sp>
        <p:nvSpPr>
          <p:cNvPr id="50" name="Rectangle 49"/>
          <p:cNvSpPr/>
          <p:nvPr/>
        </p:nvSpPr>
        <p:spPr>
          <a:xfrm>
            <a:off x="9529533" y="1654562"/>
            <a:ext cx="2538460" cy="338554"/>
          </a:xfrm>
          <a:prstGeom prst="rect">
            <a:avLst/>
          </a:prstGeom>
        </p:spPr>
        <p:txBody>
          <a:bodyPr wrap="square">
            <a:spAutoFit/>
          </a:bodyPr>
          <a:lstStyle/>
          <a:p>
            <a:pPr algn="just"/>
            <a:r>
              <a:rPr lang="el-GR" sz="800" b="1" dirty="0"/>
              <a:t>Βήμα 6: </a:t>
            </a:r>
            <a:r>
              <a:rPr lang="el-GR" sz="800" dirty="0"/>
              <a:t>Κρατήστε καλά το μαξιλάρι που αφαιρέσατε και τα αξεσουάρ.</a:t>
            </a:r>
            <a:endParaRPr lang="en-US" sz="800" dirty="0"/>
          </a:p>
        </p:txBody>
      </p:sp>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69182" y="2535355"/>
            <a:ext cx="2746493" cy="1197046"/>
          </a:xfrm>
          <a:prstGeom prst="rect">
            <a:avLst/>
          </a:prstGeom>
        </p:spPr>
      </p:pic>
      <p:sp>
        <p:nvSpPr>
          <p:cNvPr id="52" name="Rectangle 51"/>
          <p:cNvSpPr/>
          <p:nvPr/>
        </p:nvSpPr>
        <p:spPr>
          <a:xfrm>
            <a:off x="7505002" y="2871371"/>
            <a:ext cx="872423" cy="461665"/>
          </a:xfrm>
          <a:prstGeom prst="rect">
            <a:avLst/>
          </a:prstGeom>
        </p:spPr>
        <p:txBody>
          <a:bodyPr wrap="square">
            <a:spAutoFit/>
          </a:bodyPr>
          <a:lstStyle/>
          <a:p>
            <a:r>
              <a:rPr lang="el-GR" sz="800" b="1" dirty="0"/>
              <a:t>Βήμα 7: </a:t>
            </a:r>
            <a:r>
              <a:rPr lang="el-GR" sz="800" dirty="0"/>
              <a:t>Αφαιρέστε τη ζώνη.</a:t>
            </a:r>
            <a:endParaRPr lang="en-US" sz="800" dirty="0"/>
          </a:p>
        </p:txBody>
      </p:sp>
      <p:sp>
        <p:nvSpPr>
          <p:cNvPr id="53" name="Rectangle 52"/>
          <p:cNvSpPr/>
          <p:nvPr/>
        </p:nvSpPr>
        <p:spPr>
          <a:xfrm>
            <a:off x="11053048" y="2683852"/>
            <a:ext cx="1138952" cy="707886"/>
          </a:xfrm>
          <a:prstGeom prst="rect">
            <a:avLst/>
          </a:prstGeom>
        </p:spPr>
        <p:txBody>
          <a:bodyPr wrap="square">
            <a:spAutoFit/>
          </a:bodyPr>
          <a:lstStyle/>
          <a:p>
            <a:r>
              <a:rPr lang="el-GR" sz="800" b="1" dirty="0"/>
              <a:t>Βήμα 8: </a:t>
            </a:r>
            <a:r>
              <a:rPr lang="el-GR" sz="800" dirty="0"/>
              <a:t>Αφαιρέστε το μαξιλάρι και ακολουθήστε την κατεύθυνση των κόκκινων βελών.</a:t>
            </a:r>
            <a:endParaRPr lang="en-US" sz="800" dirty="0"/>
          </a:p>
        </p:txBody>
      </p:sp>
      <p:sp>
        <p:nvSpPr>
          <p:cNvPr id="54" name="Rectangle 53"/>
          <p:cNvSpPr/>
          <p:nvPr/>
        </p:nvSpPr>
        <p:spPr>
          <a:xfrm>
            <a:off x="7515711" y="3746704"/>
            <a:ext cx="4603898" cy="215444"/>
          </a:xfrm>
          <a:prstGeom prst="rect">
            <a:avLst/>
          </a:prstGeom>
        </p:spPr>
        <p:txBody>
          <a:bodyPr wrap="square">
            <a:spAutoFit/>
          </a:bodyPr>
          <a:lstStyle/>
          <a:p>
            <a:pPr marL="171450" indent="-171450" algn="just">
              <a:buFont typeface="Arial" panose="020B0604020202020204" pitchFamily="34" charset="0"/>
              <a:buChar char="•"/>
            </a:pPr>
            <a:r>
              <a:rPr lang="el-GR" sz="800" dirty="0"/>
              <a:t>Για να τοποθετήσετε ξανά το μαξιλάρι ακολουθήστε τα αντίθετα βήματα. </a:t>
            </a:r>
            <a:endParaRPr lang="en-US" sz="800" dirty="0"/>
          </a:p>
        </p:txBody>
      </p:sp>
      <p:sp>
        <p:nvSpPr>
          <p:cNvPr id="55" name="TextBox 10"/>
          <p:cNvSpPr txBox="1"/>
          <p:nvPr/>
        </p:nvSpPr>
        <p:spPr>
          <a:xfrm>
            <a:off x="7533064" y="3929917"/>
            <a:ext cx="4602273" cy="261610"/>
          </a:xfrm>
          <a:prstGeom prst="rect">
            <a:avLst/>
          </a:prstGeom>
          <a:solidFill>
            <a:schemeClr val="tx1">
              <a:lumMod val="65000"/>
              <a:lumOff val="35000"/>
            </a:schemeClr>
          </a:solidFill>
        </p:spPr>
        <p:txBody>
          <a:bodyPr wrap="square" rtlCol="0">
            <a:spAutoFit/>
          </a:bodyPr>
          <a:lstStyle/>
          <a:p>
            <a:r>
              <a:rPr lang="el-GR" sz="1050" b="1" dirty="0">
                <a:solidFill>
                  <a:schemeClr val="bg1"/>
                </a:solidFill>
                <a:latin typeface="Arial" pitchFamily="34" charset="0"/>
                <a:cs typeface="Arial" pitchFamily="34" charset="0"/>
              </a:rPr>
              <a:t>15. Καθαρισμός και συντήρηση</a:t>
            </a:r>
            <a:endParaRPr lang="ru-RU" sz="1050" b="1" dirty="0">
              <a:solidFill>
                <a:schemeClr val="bg1"/>
              </a:solidFill>
              <a:latin typeface="Arial" pitchFamily="34" charset="0"/>
              <a:cs typeface="Arial" pitchFamily="34" charset="0"/>
            </a:endParaRPr>
          </a:p>
        </p:txBody>
      </p:sp>
      <p:sp>
        <p:nvSpPr>
          <p:cNvPr id="56" name="Rectangle 55"/>
          <p:cNvSpPr/>
          <p:nvPr/>
        </p:nvSpPr>
        <p:spPr>
          <a:xfrm>
            <a:off x="7425115" y="4145361"/>
            <a:ext cx="4766885" cy="1692771"/>
          </a:xfrm>
          <a:prstGeom prst="rect">
            <a:avLst/>
          </a:prstGeom>
        </p:spPr>
        <p:txBody>
          <a:bodyPr wrap="square">
            <a:spAutoFit/>
          </a:bodyPr>
          <a:lstStyle/>
          <a:p>
            <a:pPr algn="just"/>
            <a:r>
              <a:rPr lang="el-GR" sz="800" b="1" dirty="0"/>
              <a:t>15.1. Καθημερινή συντήρηση </a:t>
            </a:r>
          </a:p>
          <a:p>
            <a:pPr algn="just"/>
            <a:r>
              <a:rPr lang="el-GR" sz="800" dirty="0"/>
              <a:t>1. Κατά την καθημερινή χρήση, ελέγχετε περιοδικά το κάθισμα αυτοκινήτου. Το κάθισμα του αυτοκινήτου πρέπει να αντικατασταθεί μετά από ένα ατύχημα.</a:t>
            </a:r>
          </a:p>
          <a:p>
            <a:pPr algn="just"/>
            <a:r>
              <a:rPr lang="el-GR" sz="800" dirty="0"/>
              <a:t>2. Κρατήστε το κάθισμα αυτοκινήτου σε στεγνό, καλά αεριζόμενο μέρος για να αποφύγετε την υγρασία και τη μούχλα. </a:t>
            </a:r>
          </a:p>
          <a:p>
            <a:pPr algn="just"/>
            <a:r>
              <a:rPr lang="el-GR" sz="800" dirty="0"/>
              <a:t>3. Εάν το κάθισμα αυτοκινήτου είναι σκονισμένο, καθαρίστε τη ζώνη ασφαλείας και τα πλαστικά τεμάχια σκουπίζοντάς τα με ένα υγρό σφουγγάρι και αφήνοντάς τα να στεγνώσουν.</a:t>
            </a:r>
          </a:p>
          <a:p>
            <a:pPr algn="just"/>
            <a:r>
              <a:rPr lang="el-GR" sz="800" dirty="0"/>
              <a:t>4. Εάν τρόφιμα ή ποτά πέσουν κατά λάθος στην πόρπη, αφαιρέστε τη ζώνη ασφαλείας από το κάθισμα αυτοκινήτου και ξεπλύνετέ την απαλά με ζεστό νερό. Αφήστε την να στεγνώσει. </a:t>
            </a:r>
          </a:p>
          <a:p>
            <a:pPr algn="just"/>
            <a:r>
              <a:rPr lang="el-GR" sz="800" dirty="0"/>
              <a:t>5. Για να καθαρίσετε ολόκληρο το μαξιλαράκι του καθίσματος αυτοκινήτου, συμβουλευτείτε με τις οδηγίες πλυσίματος.</a:t>
            </a:r>
          </a:p>
          <a:p>
            <a:pPr algn="just"/>
            <a:r>
              <a:rPr lang="el-GR" sz="800" b="1" dirty="0"/>
              <a:t>15.2 Οδηγίες πλυσίματος - </a:t>
            </a:r>
            <a:r>
              <a:rPr lang="el-GR" sz="800" dirty="0"/>
              <a:t>Ποτέ μην χρησιμοποιείτε διαλύτες, λειαντικά ή λιπαντικά για οποιοδήποτε μέρος του καθίσματος αυτοκινήτου. </a:t>
            </a:r>
          </a:p>
        </p:txBody>
      </p:sp>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47602" y="5699966"/>
            <a:ext cx="3092566" cy="348458"/>
          </a:xfrm>
          <a:prstGeom prst="rect">
            <a:avLst/>
          </a:prstGeom>
        </p:spPr>
      </p:pic>
      <p:sp>
        <p:nvSpPr>
          <p:cNvPr id="59" name="TextBox 33"/>
          <p:cNvSpPr txBox="1"/>
          <p:nvPr/>
        </p:nvSpPr>
        <p:spPr>
          <a:xfrm>
            <a:off x="11772900" y="6551239"/>
            <a:ext cx="33058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47</a:t>
            </a:r>
            <a:endParaRPr lang="bg-BG" sz="800" b="1" dirty="0">
              <a:cs typeface="Arial" pitchFamily="34" charset="0"/>
            </a:endParaRPr>
          </a:p>
        </p:txBody>
      </p:sp>
      <p:sp>
        <p:nvSpPr>
          <p:cNvPr id="60" name="Rectangle 59"/>
          <p:cNvSpPr/>
          <p:nvPr/>
        </p:nvSpPr>
        <p:spPr>
          <a:xfrm>
            <a:off x="7425115" y="6053828"/>
            <a:ext cx="2461835" cy="584775"/>
          </a:xfrm>
          <a:prstGeom prst="rect">
            <a:avLst/>
          </a:prstGeom>
        </p:spPr>
        <p:txBody>
          <a:bodyPr wrap="square">
            <a:spAutoFit/>
          </a:bodyPr>
          <a:lstStyle/>
          <a:p>
            <a:r>
              <a:rPr lang="el-GR" sz="800" b="1" dirty="0"/>
              <a:t>ΠΑΡΑΓΩΓΑ ΓΙΑ ΣΗΜΑΝΤΙΚΟ </a:t>
            </a:r>
            <a:r>
              <a:rPr lang="en-US" sz="800" b="1" dirty="0" smtClean="0"/>
              <a:t>MONI</a:t>
            </a:r>
            <a:endParaRPr lang="en-US" sz="800" b="1" dirty="0" smtClean="0"/>
          </a:p>
          <a:p>
            <a:r>
              <a:rPr lang="en-US" sz="800" b="1" dirty="0" smtClean="0"/>
              <a:t>Moni </a:t>
            </a:r>
            <a:r>
              <a:rPr lang="en-US" sz="800" b="1" dirty="0"/>
              <a:t>Trade Ltd. </a:t>
            </a:r>
            <a:r>
              <a:rPr lang="el-GR" sz="800" b="1" dirty="0"/>
              <a:t>Διεύθυνση: </a:t>
            </a:r>
            <a:r>
              <a:rPr lang="en-US" sz="800" b="1" dirty="0"/>
              <a:t>Trebich, 1, Dolo Street 1. </a:t>
            </a:r>
            <a:endParaRPr lang="en-US" sz="800" b="1" dirty="0" smtClean="0"/>
          </a:p>
          <a:p>
            <a:r>
              <a:rPr lang="el-GR" sz="800" b="1" dirty="0" smtClean="0"/>
              <a:t>Σόφια</a:t>
            </a:r>
            <a:r>
              <a:rPr lang="el-GR" sz="800" b="1" dirty="0"/>
              <a:t>, Βουλγαρία</a:t>
            </a:r>
          </a:p>
          <a:p>
            <a:r>
              <a:rPr lang="el-GR" sz="800" b="1" dirty="0"/>
              <a:t>Τηλ .: +359 2/838 04 59</a:t>
            </a:r>
            <a:endParaRPr lang="bg-BG" sz="800" b="1" dirty="0"/>
          </a:p>
        </p:txBody>
      </p:sp>
      <p:pic>
        <p:nvPicPr>
          <p:cNvPr id="36" name="Picture 2" descr="C:\Users\user\Desktop\black moni version_2015.jpg"/>
          <p:cNvPicPr>
            <a:picLocks noChangeAspect="1" noChangeArrowheads="1"/>
          </p:cNvPicPr>
          <p:nvPr/>
        </p:nvPicPr>
        <p:blipFill>
          <a:blip r:embed="rId13" cstate="print"/>
          <a:srcRect/>
          <a:stretch>
            <a:fillRect/>
          </a:stretch>
        </p:blipFill>
        <p:spPr bwMode="auto">
          <a:xfrm>
            <a:off x="10315062" y="6091189"/>
            <a:ext cx="646163" cy="646163"/>
          </a:xfrm>
          <a:prstGeom prst="rect">
            <a:avLst/>
          </a:prstGeom>
          <a:noFill/>
        </p:spPr>
      </p:pic>
    </p:spTree>
    <p:extLst>
      <p:ext uri="{BB962C8B-B14F-4D97-AF65-F5344CB8AC3E}">
        <p14:creationId xmlns:p14="http://schemas.microsoft.com/office/powerpoint/2010/main" val="102302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11</a:t>
            </a:r>
            <a:endParaRPr lang="bg-BG" sz="800" b="1" dirty="0">
              <a:cs typeface="Arial" pitchFamily="34" charset="0"/>
            </a:endParaRPr>
          </a:p>
        </p:txBody>
      </p:sp>
      <p:sp>
        <p:nvSpPr>
          <p:cNvPr id="3" name="TextBox 10"/>
          <p:cNvSpPr txBox="1"/>
          <p:nvPr/>
        </p:nvSpPr>
        <p:spPr>
          <a:xfrm>
            <a:off x="107949" y="31899"/>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15. Почистване и поддръжка</a:t>
            </a:r>
          </a:p>
        </p:txBody>
      </p:sp>
      <p:sp>
        <p:nvSpPr>
          <p:cNvPr id="4" name="Rectangle 3"/>
          <p:cNvSpPr/>
          <p:nvPr/>
        </p:nvSpPr>
        <p:spPr>
          <a:xfrm>
            <a:off x="0" y="308898"/>
            <a:ext cx="4710222" cy="1692771"/>
          </a:xfrm>
          <a:prstGeom prst="rect">
            <a:avLst/>
          </a:prstGeom>
        </p:spPr>
        <p:txBody>
          <a:bodyPr wrap="square">
            <a:spAutoFit/>
          </a:bodyPr>
          <a:lstStyle/>
          <a:p>
            <a:pPr algn="just"/>
            <a:r>
              <a:rPr lang="ru-RU" sz="800" b="1" dirty="0"/>
              <a:t>15.1. Ежедневна поддръжка </a:t>
            </a:r>
          </a:p>
          <a:p>
            <a:pPr algn="just"/>
            <a:r>
              <a:rPr lang="ru-RU" sz="800" dirty="0"/>
              <a:t>1. При ежедневна употреба проверявайте периодично столчето за кола. Столчето за кола трябва да бъде сменено след злополука. </a:t>
            </a:r>
          </a:p>
          <a:p>
            <a:pPr algn="just"/>
            <a:r>
              <a:rPr lang="ru-RU" sz="800" dirty="0"/>
              <a:t>2. Съхранявайте столчето за кола на сухо и проветриво място, за да избегнете влага и мухъл. </a:t>
            </a:r>
          </a:p>
          <a:p>
            <a:pPr algn="just"/>
            <a:r>
              <a:rPr lang="ru-RU" sz="800" dirty="0"/>
              <a:t>3. Ако столчето за кола е прашно, почистете предпазния колан и пластмасовите парчета, като ги забършете с влажна гъба и оставете да изсъхне. </a:t>
            </a:r>
          </a:p>
          <a:p>
            <a:pPr algn="just"/>
            <a:r>
              <a:rPr lang="ru-RU" sz="800" dirty="0"/>
              <a:t>4. Ако храна или напитка попаднат случайно върху катарамата, разглобете предпазния колан от столчето за кола и го изплакнете внимателно с топла вода. Оставете го да изсъхне. </a:t>
            </a:r>
          </a:p>
          <a:p>
            <a:pPr algn="just"/>
            <a:r>
              <a:rPr lang="ru-RU" sz="800" dirty="0"/>
              <a:t>5.За почистване на цялата подложка на столчето за кола, вижте инструкциите за измиване </a:t>
            </a:r>
            <a:endParaRPr lang="en-US" sz="800" dirty="0" smtClean="0"/>
          </a:p>
          <a:p>
            <a:pPr algn="just"/>
            <a:endParaRPr lang="ru-RU" sz="800" dirty="0"/>
          </a:p>
          <a:p>
            <a:pPr algn="just"/>
            <a:r>
              <a:rPr lang="ru-RU" sz="800" b="1" dirty="0"/>
              <a:t>15.2 Инструкция за миене </a:t>
            </a:r>
            <a:endParaRPr lang="en-US" sz="800" b="1" dirty="0" smtClean="0"/>
          </a:p>
          <a:p>
            <a:pPr algn="just"/>
            <a:r>
              <a:rPr lang="ru-RU" sz="800" dirty="0" smtClean="0"/>
              <a:t>Никога </a:t>
            </a:r>
            <a:r>
              <a:rPr lang="ru-RU" sz="800" dirty="0"/>
              <a:t>не използвайте разтворител, абразивни препарати или смазка, за която и да е част от столчето за кола.</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9" y="1995804"/>
            <a:ext cx="4510384" cy="508212"/>
          </a:xfrm>
          <a:prstGeom prst="rect">
            <a:avLst/>
          </a:prstGeom>
        </p:spPr>
      </p:pic>
      <p:sp>
        <p:nvSpPr>
          <p:cNvPr id="6" name="Rectangle 2"/>
          <p:cNvSpPr/>
          <p:nvPr/>
        </p:nvSpPr>
        <p:spPr>
          <a:xfrm>
            <a:off x="107949" y="2507096"/>
            <a:ext cx="2057400" cy="707886"/>
          </a:xfrm>
          <a:prstGeom prst="rect">
            <a:avLst/>
          </a:prstGeom>
        </p:spPr>
        <p:txBody>
          <a:bodyPr wrap="square">
            <a:spAutoFit/>
          </a:bodyPr>
          <a:lstStyle/>
          <a:p>
            <a:pPr algn="just"/>
            <a:r>
              <a:rPr lang="bg-BG" sz="800" b="1" dirty="0" smtClean="0"/>
              <a:t>ПРОИЗВЕДЕНО ЗА </a:t>
            </a:r>
            <a:r>
              <a:rPr lang="en-US" sz="800" b="1" dirty="0" smtClean="0"/>
              <a:t>MONI</a:t>
            </a:r>
            <a:endParaRPr lang="bg-BG" sz="800" b="1" dirty="0" smtClean="0"/>
          </a:p>
          <a:p>
            <a:pPr algn="just"/>
            <a:r>
              <a:rPr lang="bg-BG" sz="800" b="1" dirty="0" smtClean="0"/>
              <a:t>Вносител:</a:t>
            </a:r>
            <a:r>
              <a:rPr lang="en-US" sz="800" b="1" dirty="0" smtClean="0"/>
              <a:t> </a:t>
            </a:r>
            <a:r>
              <a:rPr lang="bg-BG" sz="800" b="1" dirty="0" smtClean="0"/>
              <a:t>Мони Трейд ООД</a:t>
            </a:r>
            <a:endParaRPr lang="en-US" sz="800" b="1" dirty="0" smtClean="0"/>
          </a:p>
          <a:p>
            <a:pPr algn="just"/>
            <a:r>
              <a:rPr lang="bg-BG" sz="800" b="1" dirty="0" smtClean="0"/>
              <a:t>Адрес</a:t>
            </a:r>
            <a:r>
              <a:rPr lang="en-US" sz="800" b="1" dirty="0" smtClean="0"/>
              <a:t>: </a:t>
            </a:r>
            <a:r>
              <a:rPr lang="bg-BG" sz="800" b="1" dirty="0" smtClean="0"/>
              <a:t>Стопански двор </a:t>
            </a:r>
            <a:r>
              <a:rPr lang="en-US" sz="800" b="1" dirty="0" smtClean="0"/>
              <a:t>– </a:t>
            </a:r>
          </a:p>
          <a:p>
            <a:pPr algn="just"/>
            <a:r>
              <a:rPr lang="bg-BG" sz="800" b="1" dirty="0" smtClean="0"/>
              <a:t>Требич</a:t>
            </a:r>
            <a:r>
              <a:rPr lang="en-US" sz="800" b="1" dirty="0" smtClean="0"/>
              <a:t>, </a:t>
            </a:r>
            <a:r>
              <a:rPr lang="bg-BG" sz="800" b="1" dirty="0" smtClean="0"/>
              <a:t>София</a:t>
            </a:r>
            <a:r>
              <a:rPr lang="en-US" sz="800" b="1" dirty="0" smtClean="0"/>
              <a:t>, </a:t>
            </a:r>
            <a:r>
              <a:rPr lang="bg-BG" sz="800" b="1" dirty="0" smtClean="0"/>
              <a:t>България</a:t>
            </a:r>
          </a:p>
          <a:p>
            <a:pPr algn="just"/>
            <a:r>
              <a:rPr lang="bg-BG" sz="800" b="1" dirty="0" smtClean="0"/>
              <a:t>Тел.: </a:t>
            </a:r>
            <a:r>
              <a:rPr lang="en-US" sz="800" b="1" dirty="0" smtClean="0"/>
              <a:t>+359 </a:t>
            </a:r>
            <a:r>
              <a:rPr lang="bg-BG" sz="800" b="1" dirty="0" smtClean="0"/>
              <a:t>2/ 936 07 90; </a:t>
            </a:r>
            <a:endParaRPr lang="bg-BG" sz="800" b="1" dirty="0"/>
          </a:p>
        </p:txBody>
      </p:sp>
      <p:sp>
        <p:nvSpPr>
          <p:cNvPr id="8" name="TextBox 3"/>
          <p:cNvSpPr txBox="1"/>
          <p:nvPr/>
        </p:nvSpPr>
        <p:spPr>
          <a:xfrm>
            <a:off x="79257" y="3156585"/>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EN</a:t>
            </a:r>
            <a:endParaRPr lang="bg-BG" sz="1000" b="1" dirty="0"/>
          </a:p>
        </p:txBody>
      </p:sp>
      <p:sp>
        <p:nvSpPr>
          <p:cNvPr id="9" name="Rectangle 8"/>
          <p:cNvSpPr/>
          <p:nvPr/>
        </p:nvSpPr>
        <p:spPr>
          <a:xfrm>
            <a:off x="0" y="3292792"/>
            <a:ext cx="4710222" cy="2985433"/>
          </a:xfrm>
          <a:prstGeom prst="rect">
            <a:avLst/>
          </a:prstGeom>
        </p:spPr>
        <p:txBody>
          <a:bodyPr wrap="square">
            <a:spAutoFit/>
          </a:bodyPr>
          <a:lstStyle/>
          <a:p>
            <a:pPr algn="ctr"/>
            <a:r>
              <a:rPr lang="en-US" sz="1000" b="1" dirty="0" smtClean="0"/>
              <a:t>NOTICE</a:t>
            </a:r>
          </a:p>
          <a:p>
            <a:pPr marL="228600" indent="-228600" algn="just">
              <a:buAutoNum type="arabicPeriod"/>
            </a:pPr>
            <a:r>
              <a:rPr lang="en-US" sz="800" dirty="0" smtClean="0"/>
              <a:t>This </a:t>
            </a:r>
            <a:r>
              <a:rPr lang="en-US" sz="800" dirty="0"/>
              <a:t>is a </a:t>
            </a:r>
            <a:r>
              <a:rPr lang="en-US" sz="800" dirty="0" smtClean="0"/>
              <a:t>“Universal” child car seat, it </a:t>
            </a:r>
            <a:r>
              <a:rPr lang="en-US" sz="800" dirty="0"/>
              <a:t>is approved </a:t>
            </a:r>
            <a:r>
              <a:rPr lang="en-US" sz="800" dirty="0" smtClean="0"/>
              <a:t>by </a:t>
            </a:r>
            <a:r>
              <a:rPr lang="en-US" sz="800" dirty="0"/>
              <a:t>Regulation </a:t>
            </a:r>
            <a:r>
              <a:rPr lang="en-US" sz="800" dirty="0" smtClean="0"/>
              <a:t>NO.44.04 series </a:t>
            </a:r>
            <a:r>
              <a:rPr lang="en-US" sz="800" dirty="0"/>
              <a:t>of amendments</a:t>
            </a:r>
            <a:r>
              <a:rPr lang="en-US" sz="800" dirty="0" smtClean="0"/>
              <a:t>, for </a:t>
            </a:r>
            <a:r>
              <a:rPr lang="en-US" sz="800" dirty="0"/>
              <a:t>general use in vehicles and it will fit most</a:t>
            </a:r>
            <a:r>
              <a:rPr lang="en-US" sz="800" dirty="0" smtClean="0"/>
              <a:t>, but </a:t>
            </a:r>
            <a:r>
              <a:rPr lang="en-US" sz="800" dirty="0"/>
              <a:t>not all, </a:t>
            </a:r>
            <a:r>
              <a:rPr lang="en-US" sz="800" dirty="0" smtClean="0"/>
              <a:t>cars. </a:t>
            </a:r>
          </a:p>
          <a:p>
            <a:pPr marL="228600" indent="-228600" algn="just">
              <a:buAutoNum type="arabicPeriod"/>
            </a:pPr>
            <a:r>
              <a:rPr lang="en-US" sz="800" dirty="0" smtClean="0"/>
              <a:t>A </a:t>
            </a:r>
            <a:r>
              <a:rPr lang="en-US" sz="800" dirty="0"/>
              <a:t>correct fit is likely if the vehicle manufacturer has declared in the </a:t>
            </a:r>
            <a:r>
              <a:rPr lang="en-US" sz="800" dirty="0" smtClean="0"/>
              <a:t>vehicle </a:t>
            </a:r>
            <a:r>
              <a:rPr lang="en-US" sz="800" dirty="0"/>
              <a:t>handbook that the vehicle is capable of accepting a “Universal</a:t>
            </a:r>
            <a:r>
              <a:rPr lang="en-US" sz="800" dirty="0" smtClean="0"/>
              <a:t>” child car seat for </a:t>
            </a:r>
            <a:r>
              <a:rPr lang="en-US" sz="800" dirty="0"/>
              <a:t>this age group</a:t>
            </a:r>
            <a:r>
              <a:rPr lang="en-US" sz="800" dirty="0" smtClean="0"/>
              <a:t>.</a:t>
            </a:r>
          </a:p>
          <a:p>
            <a:pPr marL="228600" indent="-228600" algn="just">
              <a:buAutoNum type="arabicPeriod"/>
            </a:pPr>
            <a:r>
              <a:rPr lang="en-US" sz="800" dirty="0" smtClean="0"/>
              <a:t>This </a:t>
            </a:r>
            <a:r>
              <a:rPr lang="en-US" sz="800" dirty="0"/>
              <a:t>child </a:t>
            </a:r>
            <a:r>
              <a:rPr lang="en-US" sz="800" dirty="0" smtClean="0"/>
              <a:t>car seat </a:t>
            </a:r>
            <a:r>
              <a:rPr lang="en-US" sz="800" dirty="0"/>
              <a:t>has been classified </a:t>
            </a:r>
            <a:r>
              <a:rPr lang="en-US" sz="800" dirty="0" smtClean="0"/>
              <a:t>as “Universal” under </a:t>
            </a:r>
            <a:r>
              <a:rPr lang="en-US" sz="800" dirty="0"/>
              <a:t>more </a:t>
            </a:r>
            <a:r>
              <a:rPr lang="en-US" sz="800" dirty="0" smtClean="0"/>
              <a:t>stringent conditions </a:t>
            </a:r>
            <a:r>
              <a:rPr lang="en-US" sz="800" dirty="0"/>
              <a:t>than those which applied to earlier designs which do not carry </a:t>
            </a:r>
            <a:r>
              <a:rPr lang="en-US" sz="800" dirty="0" smtClean="0"/>
              <a:t>this notice.</a:t>
            </a:r>
          </a:p>
          <a:p>
            <a:pPr marL="228600" indent="-228600" algn="just">
              <a:buAutoNum type="arabicPeriod"/>
            </a:pPr>
            <a:r>
              <a:rPr lang="en-US" sz="800" dirty="0" smtClean="0"/>
              <a:t>If </a:t>
            </a:r>
            <a:r>
              <a:rPr lang="en-US" sz="800" dirty="0"/>
              <a:t>in doubt</a:t>
            </a:r>
            <a:r>
              <a:rPr lang="en-US" sz="800" dirty="0" smtClean="0"/>
              <a:t>, consult </a:t>
            </a:r>
            <a:r>
              <a:rPr lang="en-US" sz="800" dirty="0"/>
              <a:t>either the child </a:t>
            </a:r>
            <a:r>
              <a:rPr lang="en-US" sz="800" dirty="0" smtClean="0"/>
              <a:t>car seat </a:t>
            </a:r>
            <a:r>
              <a:rPr lang="en-US" sz="800" dirty="0"/>
              <a:t>manufacturer or the retailer. “</a:t>
            </a:r>
          </a:p>
          <a:p>
            <a:pPr algn="just"/>
            <a:r>
              <a:rPr lang="en-US" sz="900" b="1" dirty="0"/>
              <a:t>Only suitable if the vehicle is fitted with 3-point safety belts</a:t>
            </a:r>
            <a:r>
              <a:rPr lang="en-US" sz="900" b="1" dirty="0" smtClean="0"/>
              <a:t>, approved by </a:t>
            </a:r>
            <a:r>
              <a:rPr lang="en-US" sz="900" b="1" dirty="0"/>
              <a:t>UN/ECE Regulation No.16 or other equivalent standards</a:t>
            </a:r>
            <a:r>
              <a:rPr lang="en-US" sz="900" b="1" dirty="0" smtClean="0"/>
              <a:t>.</a:t>
            </a:r>
          </a:p>
          <a:p>
            <a:pPr algn="just"/>
            <a:r>
              <a:rPr lang="en-US" sz="800" dirty="0"/>
              <a:t>For your child’s </a:t>
            </a:r>
            <a:r>
              <a:rPr lang="en-US" sz="800" dirty="0" smtClean="0"/>
              <a:t>safety </a:t>
            </a:r>
            <a:r>
              <a:rPr lang="en-US" sz="800" dirty="0"/>
              <a:t>read these instructions carefully before use and keep them for future reference</a:t>
            </a:r>
            <a:r>
              <a:rPr lang="en-US" sz="800" dirty="0" smtClean="0"/>
              <a:t>. Failure </a:t>
            </a:r>
            <a:r>
              <a:rPr lang="en-US" sz="800" dirty="0"/>
              <a:t>to follow the instructions contained in this manual could result in serious injury to your child. </a:t>
            </a:r>
            <a:endParaRPr lang="en-US" sz="800" dirty="0" smtClean="0"/>
          </a:p>
          <a:p>
            <a:pPr algn="just"/>
            <a:r>
              <a:rPr lang="en-US" sz="800" dirty="0" smtClean="0"/>
              <a:t>1.This </a:t>
            </a:r>
            <a:r>
              <a:rPr lang="en-US" sz="800" dirty="0"/>
              <a:t>child seat can only be used with the harness for children less than 18 kg in weight (group 0+,I less than 18 kg). </a:t>
            </a:r>
            <a:endParaRPr lang="en-US" sz="800" dirty="0" smtClean="0"/>
          </a:p>
          <a:p>
            <a:pPr algn="just"/>
            <a:r>
              <a:rPr lang="en-US" sz="800" dirty="0" smtClean="0"/>
              <a:t>2.This </a:t>
            </a:r>
            <a:r>
              <a:rPr lang="en-US" sz="800" dirty="0"/>
              <a:t>child seat can be installed rearward-facing and forward-facing using a three-point lap and diagonal seat </a:t>
            </a:r>
            <a:r>
              <a:rPr lang="en-US" sz="800" dirty="0" smtClean="0"/>
              <a:t>belt. </a:t>
            </a:r>
            <a:r>
              <a:rPr lang="en-US" sz="800" b="1" dirty="0" smtClean="0"/>
              <a:t>Important-</a:t>
            </a:r>
            <a:r>
              <a:rPr lang="en-US" sz="800" dirty="0" smtClean="0"/>
              <a:t>Do </a:t>
            </a:r>
            <a:r>
              <a:rPr lang="en-US" sz="800" dirty="0"/>
              <a:t>not using forward-facing before the child’s weight exceeds 9 </a:t>
            </a:r>
            <a:r>
              <a:rPr lang="en-US" sz="800" dirty="0" smtClean="0"/>
              <a:t>kg.</a:t>
            </a:r>
          </a:p>
          <a:p>
            <a:pPr algn="just"/>
            <a:r>
              <a:rPr lang="en-US" sz="800" dirty="0" smtClean="0"/>
              <a:t>3.This </a:t>
            </a:r>
            <a:r>
              <a:rPr lang="en-US" sz="800" dirty="0"/>
              <a:t>instruction manual can be retained in the special space of the child seat for its life period. </a:t>
            </a:r>
            <a:endParaRPr lang="en-US" sz="800" dirty="0" smtClean="0"/>
          </a:p>
          <a:p>
            <a:pPr algn="just"/>
            <a:r>
              <a:rPr lang="en-US" sz="800" dirty="0" smtClean="0"/>
              <a:t>4.Do </a:t>
            </a:r>
            <a:r>
              <a:rPr lang="en-US" sz="800" dirty="0"/>
              <a:t>not use this child seat </a:t>
            </a:r>
            <a:r>
              <a:rPr lang="en-US" sz="800" dirty="0" smtClean="0"/>
              <a:t>at </a:t>
            </a:r>
            <a:r>
              <a:rPr lang="en-US" sz="800" dirty="0"/>
              <a:t>home</a:t>
            </a:r>
            <a:r>
              <a:rPr lang="en-US" sz="800" dirty="0" smtClean="0"/>
              <a:t>. It </a:t>
            </a:r>
            <a:r>
              <a:rPr lang="en-US" sz="800" dirty="0"/>
              <a:t>has not been designed for home use and should only be used in  your car. </a:t>
            </a:r>
            <a:endParaRPr lang="en-US" sz="800" dirty="0" smtClean="0"/>
          </a:p>
          <a:p>
            <a:pPr algn="just"/>
            <a:r>
              <a:rPr lang="en-US" sz="800" dirty="0" smtClean="0"/>
              <a:t>5.It </a:t>
            </a:r>
            <a:r>
              <a:rPr lang="en-US" sz="800" dirty="0"/>
              <a:t>shall be recommended that children are not left in their </a:t>
            </a:r>
            <a:r>
              <a:rPr lang="en-US" sz="800" dirty="0" smtClean="0"/>
              <a:t>car seat unattended</a:t>
            </a:r>
            <a:r>
              <a:rPr lang="en-US" sz="800" dirty="0"/>
              <a:t>. </a:t>
            </a:r>
            <a:endParaRPr lang="en-US" sz="800" dirty="0" smtClean="0"/>
          </a:p>
          <a:p>
            <a:pPr algn="just"/>
            <a:r>
              <a:rPr lang="en-US" sz="800" dirty="0" smtClean="0"/>
              <a:t>6.Do </a:t>
            </a:r>
            <a:r>
              <a:rPr lang="en-US" sz="800" dirty="0"/>
              <a:t>not place rear-facing child seat on front seat with airbag. Death or serious injury can occur. </a:t>
            </a:r>
            <a:endParaRPr lang="en-US" sz="800" dirty="0" smtClean="0"/>
          </a:p>
          <a:p>
            <a:pPr algn="just"/>
            <a:r>
              <a:rPr lang="en-US" sz="800" dirty="0" smtClean="0"/>
              <a:t>7.The </a:t>
            </a:r>
            <a:r>
              <a:rPr lang="en-US" sz="800" dirty="0"/>
              <a:t>child seat should be changed when it has been subject to violent stresses in an accident. </a:t>
            </a:r>
            <a:endParaRPr lang="en-US" sz="800" dirty="0" smtClean="0"/>
          </a:p>
          <a:p>
            <a:pPr algn="just"/>
            <a:r>
              <a:rPr lang="en-US" sz="800" dirty="0" smtClean="0"/>
              <a:t>8.For </a:t>
            </a:r>
            <a:r>
              <a:rPr lang="en-US" sz="800" dirty="0"/>
              <a:t>the reason of safety, the </a:t>
            </a:r>
            <a:r>
              <a:rPr lang="en-US" sz="800" dirty="0" smtClean="0"/>
              <a:t>car </a:t>
            </a:r>
            <a:r>
              <a:rPr lang="en-US" sz="800" dirty="0"/>
              <a:t>seat must be fixed inside the vehicle even if you do not put your </a:t>
            </a:r>
            <a:r>
              <a:rPr lang="en-US" sz="800" dirty="0" smtClean="0"/>
              <a:t>child on it.</a:t>
            </a:r>
          </a:p>
        </p:txBody>
      </p:sp>
      <p:sp>
        <p:nvSpPr>
          <p:cNvPr id="23" name="TextBox 10"/>
          <p:cNvSpPr txBox="1"/>
          <p:nvPr/>
        </p:nvSpPr>
        <p:spPr>
          <a:xfrm>
            <a:off x="7501207" y="28911"/>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13. </a:t>
            </a:r>
            <a:r>
              <a:rPr lang="el-GR" sz="1200" b="1" dirty="0" smtClean="0">
                <a:solidFill>
                  <a:schemeClr val="bg1"/>
                </a:solidFill>
                <a:latin typeface="Arial" pitchFamily="34" charset="0"/>
                <a:cs typeface="Arial" pitchFamily="34" charset="0"/>
              </a:rPr>
              <a:t>Τοποθέτηση </a:t>
            </a:r>
            <a:r>
              <a:rPr lang="el-GR" sz="1200" b="1" dirty="0">
                <a:solidFill>
                  <a:schemeClr val="bg1"/>
                </a:solidFill>
                <a:latin typeface="Arial" pitchFamily="34" charset="0"/>
                <a:cs typeface="Arial" pitchFamily="34" charset="0"/>
              </a:rPr>
              <a:t>του καθίσματος αυτοκινήτου στην ομάδα 2,3</a:t>
            </a:r>
            <a:endParaRPr lang="ru-RU" sz="1200" b="1" dirty="0">
              <a:solidFill>
                <a:schemeClr val="bg1"/>
              </a:solidFill>
              <a:latin typeface="Arial" pitchFamily="34" charset="0"/>
              <a:cs typeface="Arial" pitchFamily="34" charset="0"/>
            </a:endParaRPr>
          </a:p>
        </p:txBody>
      </p:sp>
      <p:sp>
        <p:nvSpPr>
          <p:cNvPr id="24" name="Rectangle 23"/>
          <p:cNvSpPr/>
          <p:nvPr/>
        </p:nvSpPr>
        <p:spPr>
          <a:xfrm>
            <a:off x="7428761" y="302444"/>
            <a:ext cx="4674719" cy="215444"/>
          </a:xfrm>
          <a:prstGeom prst="rect">
            <a:avLst/>
          </a:prstGeom>
        </p:spPr>
        <p:txBody>
          <a:bodyPr wrap="square">
            <a:spAutoFit/>
          </a:bodyPr>
          <a:lstStyle/>
          <a:p>
            <a:pPr algn="just"/>
            <a:r>
              <a:rPr lang="el-GR" sz="800" b="1" dirty="0"/>
              <a:t>Κατάλληλο για παιδιά από 15 έως 36 κιλά, ή για παιδιά από 4 έως 12 ετών..</a:t>
            </a:r>
            <a:endParaRPr lang="ru-RU" sz="800" b="1" dirty="0"/>
          </a:p>
        </p:txBody>
      </p:sp>
      <p:sp>
        <p:nvSpPr>
          <p:cNvPr id="25" name="Rectangle 24"/>
          <p:cNvSpPr/>
          <p:nvPr/>
        </p:nvSpPr>
        <p:spPr>
          <a:xfrm>
            <a:off x="8909007" y="508652"/>
            <a:ext cx="1871169" cy="1323439"/>
          </a:xfrm>
          <a:prstGeom prst="rect">
            <a:avLst/>
          </a:prstGeom>
        </p:spPr>
        <p:txBody>
          <a:bodyPr wrap="square">
            <a:spAutoFit/>
          </a:bodyPr>
          <a:lstStyle/>
          <a:p>
            <a:pPr algn="just"/>
            <a:r>
              <a:rPr lang="el-GR" sz="800" b="1" dirty="0"/>
              <a:t>Βήμα 1: </a:t>
            </a:r>
            <a:r>
              <a:rPr lang="el-GR" sz="800" dirty="0" smtClean="0"/>
              <a:t>Δείτε τις εικόνες 14.1-14.7. Αφαιρέστε τα μαξιλάρια και τις ζώνες και τοποθετήστε  το κάθισμα αυτοκινήτου στη θέση 1. </a:t>
            </a:r>
          </a:p>
          <a:p>
            <a:pPr algn="just"/>
            <a:r>
              <a:rPr lang="el-GR" sz="800" b="1" dirty="0" smtClean="0"/>
              <a:t>Βήμα 2: </a:t>
            </a:r>
            <a:r>
              <a:rPr lang="el-GR" sz="800" dirty="0" smtClean="0"/>
              <a:t>Τοποθετήστε το κάθισμα του αυτοκινήτου στο κάθισμα του οχήματος προς την κατεύθυνση της πορείας.</a:t>
            </a:r>
          </a:p>
          <a:p>
            <a:pPr algn="just"/>
            <a:r>
              <a:rPr lang="el-GR" sz="800" b="1" dirty="0" smtClean="0"/>
              <a:t>Βήμα 3: </a:t>
            </a:r>
            <a:r>
              <a:rPr lang="el-GR" sz="800" dirty="0" smtClean="0"/>
              <a:t>Τοποθετήστε το παιδί στο κάθισμα αυτοκινήτου και ακολουθήστε τα βήματα από τις εικόνες </a:t>
            </a:r>
            <a:r>
              <a:rPr lang="el-GR" sz="800" dirty="0"/>
              <a:t>13.3. – 13.5.</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4807" y="471987"/>
            <a:ext cx="1513141" cy="1314203"/>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6401" y="508652"/>
            <a:ext cx="1445599" cy="129595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788" y="1878338"/>
            <a:ext cx="2692070" cy="1162237"/>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r="3140"/>
          <a:stretch/>
        </p:blipFill>
        <p:spPr>
          <a:xfrm>
            <a:off x="10382250" y="1884843"/>
            <a:ext cx="1809750" cy="1238346"/>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7788" y="3708164"/>
            <a:ext cx="2937558" cy="736877"/>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0456" y="3496426"/>
            <a:ext cx="1341740" cy="1201097"/>
          </a:xfrm>
          <a:prstGeom prst="rect">
            <a:avLst/>
          </a:prstGeom>
        </p:spPr>
      </p:pic>
      <p:sp>
        <p:nvSpPr>
          <p:cNvPr id="34" name="Rectangle 33"/>
          <p:cNvSpPr/>
          <p:nvPr/>
        </p:nvSpPr>
        <p:spPr>
          <a:xfrm>
            <a:off x="7501207" y="3081982"/>
            <a:ext cx="4690793" cy="584775"/>
          </a:xfrm>
          <a:prstGeom prst="rect">
            <a:avLst/>
          </a:prstGeom>
        </p:spPr>
        <p:txBody>
          <a:bodyPr wrap="square">
            <a:spAutoFit/>
          </a:bodyPr>
          <a:lstStyle/>
          <a:p>
            <a:pPr algn="just"/>
            <a:r>
              <a:rPr lang="el-GR" sz="800" b="1" dirty="0"/>
              <a:t>Βήμα 4: </a:t>
            </a:r>
            <a:r>
              <a:rPr lang="el-GR" sz="800" dirty="0"/>
              <a:t>Χρησιμοποιήστε τον ρυθμιστή ύψους για να τοποθετήσετε το προσκέφαλο στο σωστό ύψος για το παιδί. Η απόσταση μεταξύ του ανοίγματος για τη ζώνη και του κεφαλιού του παιδιού πρέπει να είναι 2 δάχτυλα. Οι ζώνες ώμου πρέπει να είναι στους ώμους ή πάνω από τους ώμους του παιδιού. </a:t>
            </a:r>
          </a:p>
          <a:p>
            <a:pPr algn="just"/>
            <a:r>
              <a:rPr lang="el-GR" sz="800" b="1" dirty="0"/>
              <a:t>Βήμα 5: </a:t>
            </a:r>
            <a:r>
              <a:rPr lang="el-GR" sz="800" dirty="0"/>
              <a:t>Στερεώστε τη ζώνη και βεβαιωθείτε ότι είναι σφιχτή. </a:t>
            </a:r>
          </a:p>
        </p:txBody>
      </p:sp>
      <p:sp>
        <p:nvSpPr>
          <p:cNvPr id="35" name="Rectangle 34"/>
          <p:cNvSpPr/>
          <p:nvPr/>
        </p:nvSpPr>
        <p:spPr>
          <a:xfrm>
            <a:off x="7747094" y="4403619"/>
            <a:ext cx="474810" cy="215444"/>
          </a:xfrm>
          <a:prstGeom prst="rect">
            <a:avLst/>
          </a:prstGeom>
        </p:spPr>
        <p:txBody>
          <a:bodyPr wrap="none">
            <a:spAutoFit/>
          </a:bodyPr>
          <a:lstStyle/>
          <a:p>
            <a:pPr algn="just"/>
            <a:r>
              <a:rPr lang="el-GR" sz="800" dirty="0">
                <a:solidFill>
                  <a:srgbClr val="FF0000"/>
                </a:solidFill>
              </a:rPr>
              <a:t>Λάθος </a:t>
            </a:r>
          </a:p>
        </p:txBody>
      </p:sp>
      <p:sp>
        <p:nvSpPr>
          <p:cNvPr id="36" name="Rectangle 35"/>
          <p:cNvSpPr/>
          <p:nvPr/>
        </p:nvSpPr>
        <p:spPr>
          <a:xfrm>
            <a:off x="8819162" y="4388960"/>
            <a:ext cx="474810" cy="215444"/>
          </a:xfrm>
          <a:prstGeom prst="rect">
            <a:avLst/>
          </a:prstGeom>
        </p:spPr>
        <p:txBody>
          <a:bodyPr wrap="none">
            <a:spAutoFit/>
          </a:bodyPr>
          <a:lstStyle/>
          <a:p>
            <a:pPr algn="just"/>
            <a:r>
              <a:rPr lang="el-GR" sz="800" dirty="0">
                <a:solidFill>
                  <a:srgbClr val="FF0000"/>
                </a:solidFill>
              </a:rPr>
              <a:t>Λάθος </a:t>
            </a:r>
          </a:p>
        </p:txBody>
      </p:sp>
      <p:sp>
        <p:nvSpPr>
          <p:cNvPr id="37" name="Rectangle 36"/>
          <p:cNvSpPr/>
          <p:nvPr/>
        </p:nvSpPr>
        <p:spPr>
          <a:xfrm>
            <a:off x="9896192" y="4397661"/>
            <a:ext cx="455574" cy="215444"/>
          </a:xfrm>
          <a:prstGeom prst="rect">
            <a:avLst/>
          </a:prstGeom>
        </p:spPr>
        <p:txBody>
          <a:bodyPr wrap="none">
            <a:spAutoFit/>
          </a:bodyPr>
          <a:lstStyle/>
          <a:p>
            <a:pPr algn="just"/>
            <a:r>
              <a:rPr lang="el-GR" sz="800" dirty="0">
                <a:solidFill>
                  <a:srgbClr val="92D050"/>
                </a:solidFill>
              </a:rPr>
              <a:t>Σωστά</a:t>
            </a:r>
          </a:p>
        </p:txBody>
      </p:sp>
      <p:sp>
        <p:nvSpPr>
          <p:cNvPr id="38" name="TextBox 33"/>
          <p:cNvSpPr txBox="1"/>
          <p:nvPr/>
        </p:nvSpPr>
        <p:spPr>
          <a:xfrm>
            <a:off x="11772900" y="6551239"/>
            <a:ext cx="33058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46</a:t>
            </a:r>
            <a:endParaRPr lang="bg-BG" sz="800" b="1" dirty="0">
              <a:cs typeface="Arial" pitchFamily="34" charset="0"/>
            </a:endParaRPr>
          </a:p>
        </p:txBody>
      </p:sp>
      <p:sp>
        <p:nvSpPr>
          <p:cNvPr id="40" name="TextBox 10"/>
          <p:cNvSpPr txBox="1"/>
          <p:nvPr/>
        </p:nvSpPr>
        <p:spPr>
          <a:xfrm>
            <a:off x="7501207" y="4700830"/>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14. Αφαίρεση του μαξιλαριού</a:t>
            </a:r>
            <a:endParaRPr lang="ru-RU" sz="1200" b="1" dirty="0">
              <a:solidFill>
                <a:schemeClr val="bg1"/>
              </a:solidFill>
              <a:latin typeface="Arial" pitchFamily="34" charset="0"/>
              <a:cs typeface="Arial" pitchFamily="34" charset="0"/>
            </a:endParaRPr>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7788" y="4983812"/>
            <a:ext cx="1242829" cy="1142130"/>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14863" y="4989112"/>
            <a:ext cx="1097389" cy="1136830"/>
          </a:xfrm>
          <a:prstGeom prst="rect">
            <a:avLst/>
          </a:prstGeom>
        </p:spPr>
      </p:pic>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70471" y="4989112"/>
            <a:ext cx="1550223" cy="1136830"/>
          </a:xfrm>
          <a:prstGeom prst="rect">
            <a:avLst/>
          </a:prstGeom>
        </p:spPr>
      </p:pic>
      <p:sp>
        <p:nvSpPr>
          <p:cNvPr id="44" name="Rectangle 43"/>
          <p:cNvSpPr/>
          <p:nvPr/>
        </p:nvSpPr>
        <p:spPr>
          <a:xfrm>
            <a:off x="7434633" y="6211877"/>
            <a:ext cx="1499190" cy="338554"/>
          </a:xfrm>
          <a:prstGeom prst="rect">
            <a:avLst/>
          </a:prstGeom>
        </p:spPr>
        <p:txBody>
          <a:bodyPr wrap="square">
            <a:spAutoFit/>
          </a:bodyPr>
          <a:lstStyle/>
          <a:p>
            <a:pPr algn="ctr"/>
            <a:r>
              <a:rPr lang="el-GR" sz="800" b="1" dirty="0"/>
              <a:t>Βήμα 1: </a:t>
            </a:r>
            <a:r>
              <a:rPr lang="el-GR" sz="800" dirty="0"/>
              <a:t>Χαλαρώστε τους ιμάντες ώμου.</a:t>
            </a:r>
            <a:endParaRPr lang="en-US" sz="800" dirty="0"/>
          </a:p>
        </p:txBody>
      </p:sp>
      <p:sp>
        <p:nvSpPr>
          <p:cNvPr id="45" name="Rectangle 44"/>
          <p:cNvSpPr/>
          <p:nvPr/>
        </p:nvSpPr>
        <p:spPr>
          <a:xfrm>
            <a:off x="8900600" y="6252292"/>
            <a:ext cx="1659775" cy="215444"/>
          </a:xfrm>
          <a:prstGeom prst="rect">
            <a:avLst/>
          </a:prstGeom>
        </p:spPr>
        <p:txBody>
          <a:bodyPr wrap="square">
            <a:spAutoFit/>
          </a:bodyPr>
          <a:lstStyle/>
          <a:p>
            <a:pPr algn="ctr"/>
            <a:r>
              <a:rPr lang="el-GR" sz="800" b="1" dirty="0"/>
              <a:t>Βήμα 2: </a:t>
            </a:r>
            <a:r>
              <a:rPr lang="el-GR" sz="800" dirty="0"/>
              <a:t>Ανοίξτε την πόρπη.</a:t>
            </a:r>
            <a:endParaRPr lang="en-US" sz="800" dirty="0"/>
          </a:p>
        </p:txBody>
      </p:sp>
      <p:sp>
        <p:nvSpPr>
          <p:cNvPr id="46" name="Rectangle 45"/>
          <p:cNvSpPr/>
          <p:nvPr/>
        </p:nvSpPr>
        <p:spPr>
          <a:xfrm>
            <a:off x="10395716" y="6167167"/>
            <a:ext cx="1707764" cy="461665"/>
          </a:xfrm>
          <a:prstGeom prst="rect">
            <a:avLst/>
          </a:prstGeom>
        </p:spPr>
        <p:txBody>
          <a:bodyPr wrap="square">
            <a:spAutoFit/>
          </a:bodyPr>
          <a:lstStyle/>
          <a:p>
            <a:pPr algn="ctr"/>
            <a:r>
              <a:rPr lang="el-GR" sz="800" b="1" dirty="0"/>
              <a:t>Βήμα 3: </a:t>
            </a:r>
            <a:r>
              <a:rPr lang="el-GR" sz="800" dirty="0"/>
              <a:t>Αφαιρέστε τους δύο ιμάντες των ζωνών από τον μεταλλικό συνδετήρα.</a:t>
            </a:r>
            <a:endParaRPr lang="en-US" sz="800" dirty="0"/>
          </a:p>
        </p:txBody>
      </p:sp>
      <p:pic>
        <p:nvPicPr>
          <p:cNvPr id="39" name="Picture 2" descr="C:\Users\user\Desktop\black moni version_2015.jpg"/>
          <p:cNvPicPr>
            <a:picLocks noChangeAspect="1" noChangeArrowheads="1"/>
          </p:cNvPicPr>
          <p:nvPr/>
        </p:nvPicPr>
        <p:blipFill>
          <a:blip r:embed="rId12" cstate="print"/>
          <a:srcRect/>
          <a:stretch>
            <a:fillRect/>
          </a:stretch>
        </p:blipFill>
        <p:spPr bwMode="auto">
          <a:xfrm>
            <a:off x="3451275" y="2503037"/>
            <a:ext cx="761910" cy="761910"/>
          </a:xfrm>
          <a:prstGeom prst="rect">
            <a:avLst/>
          </a:prstGeom>
          <a:noFill/>
        </p:spPr>
      </p:pic>
    </p:spTree>
    <p:extLst>
      <p:ext uri="{BB962C8B-B14F-4D97-AF65-F5344CB8AC3E}">
        <p14:creationId xmlns:p14="http://schemas.microsoft.com/office/powerpoint/2010/main" val="110445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12</a:t>
            </a:r>
            <a:endParaRPr lang="bg-BG" sz="800" b="1" dirty="0">
              <a:cs typeface="Arial" pitchFamily="34" charset="0"/>
            </a:endParaRPr>
          </a:p>
        </p:txBody>
      </p:sp>
      <p:sp>
        <p:nvSpPr>
          <p:cNvPr id="3" name="Rectangle 2"/>
          <p:cNvSpPr/>
          <p:nvPr/>
        </p:nvSpPr>
        <p:spPr>
          <a:xfrm>
            <a:off x="0" y="0"/>
            <a:ext cx="4720856" cy="2800767"/>
          </a:xfrm>
          <a:prstGeom prst="rect">
            <a:avLst/>
          </a:prstGeom>
        </p:spPr>
        <p:txBody>
          <a:bodyPr wrap="square">
            <a:spAutoFit/>
          </a:bodyPr>
          <a:lstStyle/>
          <a:p>
            <a:pPr algn="just"/>
            <a:r>
              <a:rPr lang="en-US" sz="800" dirty="0"/>
              <a:t>9.Always make sure that </a:t>
            </a:r>
            <a:r>
              <a:rPr lang="en-US" sz="800" dirty="0" smtClean="0"/>
              <a:t>all </a:t>
            </a:r>
            <a:r>
              <a:rPr lang="en-US" sz="800" dirty="0"/>
              <a:t>straps holding the seat </a:t>
            </a:r>
            <a:r>
              <a:rPr lang="en-US" sz="800" dirty="0" smtClean="0"/>
              <a:t>to </a:t>
            </a:r>
            <a:r>
              <a:rPr lang="en-US" sz="800" dirty="0"/>
              <a:t>the vehicle shall be tight, </a:t>
            </a:r>
            <a:r>
              <a:rPr lang="en-US" sz="800" dirty="0" smtClean="0"/>
              <a:t>all </a:t>
            </a:r>
            <a:r>
              <a:rPr lang="en-US" sz="800" dirty="0"/>
              <a:t>straps restraining the child should be adjusted to the child’s </a:t>
            </a:r>
            <a:r>
              <a:rPr lang="en-US" sz="800" dirty="0" smtClean="0"/>
              <a:t>body and </a:t>
            </a:r>
            <a:r>
              <a:rPr lang="en-US" sz="800" dirty="0"/>
              <a:t>check that the straps shall not be twisted</a:t>
            </a:r>
            <a:r>
              <a:rPr lang="en-US" sz="800" dirty="0" smtClean="0"/>
              <a:t>.</a:t>
            </a:r>
          </a:p>
          <a:p>
            <a:pPr algn="just"/>
            <a:r>
              <a:rPr lang="en-US" sz="800" dirty="0" smtClean="0"/>
              <a:t>10.Ensure </a:t>
            </a:r>
            <a:r>
              <a:rPr lang="en-US" sz="800" dirty="0"/>
              <a:t>that </a:t>
            </a:r>
            <a:r>
              <a:rPr lang="en-US" sz="800" dirty="0" smtClean="0"/>
              <a:t>all </a:t>
            </a:r>
            <a:r>
              <a:rPr lang="en-US" sz="800" dirty="0"/>
              <a:t>lap straps </a:t>
            </a:r>
            <a:r>
              <a:rPr lang="en-US" sz="800" dirty="0" smtClean="0"/>
              <a:t>are </a:t>
            </a:r>
            <a:r>
              <a:rPr lang="en-US" sz="800" dirty="0"/>
              <a:t>worn low down</a:t>
            </a:r>
            <a:r>
              <a:rPr lang="en-US" sz="800" dirty="0" smtClean="0"/>
              <a:t>, so </a:t>
            </a:r>
            <a:r>
              <a:rPr lang="en-US" sz="800" dirty="0"/>
              <a:t>that the pelvis is firmly </a:t>
            </a:r>
            <a:r>
              <a:rPr lang="en-US" sz="800" dirty="0" smtClean="0"/>
              <a:t>engaged.</a:t>
            </a:r>
          </a:p>
          <a:p>
            <a:pPr algn="just"/>
            <a:r>
              <a:rPr lang="en-US" sz="800" dirty="0" smtClean="0"/>
              <a:t>11.Do </a:t>
            </a:r>
            <a:r>
              <a:rPr lang="en-US" sz="800" dirty="0"/>
              <a:t>not use any load bearing contact points other than those described in the instructions and marked in the child restraint. </a:t>
            </a:r>
            <a:endParaRPr lang="en-US" sz="800" dirty="0" smtClean="0"/>
          </a:p>
          <a:p>
            <a:pPr algn="just"/>
            <a:r>
              <a:rPr lang="en-US" sz="800" dirty="0" smtClean="0"/>
              <a:t>12.Any </a:t>
            </a:r>
            <a:r>
              <a:rPr lang="en-US" sz="800" dirty="0"/>
              <a:t>luggage or other objects liable to cause injuries in the event of a collision shall be properly secured. 13.The rigid items and plastic parts of a child restraint must be so located and installed that they are not liable</a:t>
            </a:r>
            <a:r>
              <a:rPr lang="en-US" sz="800" dirty="0" smtClean="0"/>
              <a:t>, during </a:t>
            </a:r>
            <a:r>
              <a:rPr lang="en-US" sz="800" dirty="0"/>
              <a:t>everyday use of the vehicle to become trapped by a moveable seat or in a door of the vehicle. </a:t>
            </a:r>
            <a:endParaRPr lang="en-US" sz="800" dirty="0" smtClean="0"/>
          </a:p>
          <a:p>
            <a:pPr algn="just"/>
            <a:r>
              <a:rPr lang="en-US" sz="800" dirty="0"/>
              <a:t>14.To prevent from the risk of fall</a:t>
            </a:r>
            <a:r>
              <a:rPr lang="en-US" sz="800" dirty="0" smtClean="0"/>
              <a:t>, your </a:t>
            </a:r>
            <a:r>
              <a:rPr lang="en-US" sz="800" dirty="0"/>
              <a:t>child should always be fastened.</a:t>
            </a:r>
          </a:p>
          <a:p>
            <a:pPr algn="just"/>
            <a:r>
              <a:rPr lang="en-US" sz="800" dirty="0"/>
              <a:t>15.It is dangerous to make any alteration or additions to the device without the approval of the competent </a:t>
            </a:r>
            <a:r>
              <a:rPr lang="en-US" sz="800" dirty="0" smtClean="0"/>
              <a:t>authority and </a:t>
            </a:r>
            <a:r>
              <a:rPr lang="en-US" sz="800" dirty="0"/>
              <a:t>a danger of not following closely the installation instructions provided by the child restraint manufacturer. </a:t>
            </a:r>
            <a:endParaRPr lang="en-US" sz="800" dirty="0" smtClean="0"/>
          </a:p>
          <a:p>
            <a:pPr algn="just"/>
            <a:r>
              <a:rPr lang="en-US" sz="800" dirty="0" smtClean="0"/>
              <a:t>16.This </a:t>
            </a:r>
            <a:r>
              <a:rPr lang="en-US" sz="800" dirty="0"/>
              <a:t>child seat is designed for children from birth up to 36 kg</a:t>
            </a:r>
            <a:r>
              <a:rPr lang="en-US" sz="800" dirty="0" smtClean="0"/>
              <a:t>. Never </a:t>
            </a:r>
            <a:r>
              <a:rPr lang="en-US" sz="800" dirty="0"/>
              <a:t>overload the child seat more than one child or with other loads. </a:t>
            </a:r>
            <a:endParaRPr lang="en-US" sz="800" dirty="0" smtClean="0"/>
          </a:p>
          <a:p>
            <a:pPr algn="just"/>
            <a:r>
              <a:rPr lang="en-US" sz="800" dirty="0" smtClean="0"/>
              <a:t>17.The </a:t>
            </a:r>
            <a:r>
              <a:rPr lang="en-US" sz="800" dirty="0"/>
              <a:t>child restraint must not be used without the cover. </a:t>
            </a:r>
            <a:endParaRPr lang="en-US" sz="800" dirty="0" smtClean="0"/>
          </a:p>
          <a:p>
            <a:pPr algn="just"/>
            <a:r>
              <a:rPr lang="en-US" sz="800" dirty="0" smtClean="0"/>
              <a:t>18.The </a:t>
            </a:r>
            <a:r>
              <a:rPr lang="en-US" sz="800" dirty="0"/>
              <a:t>seat cover should not be replaced with any other than the one recommended by the manufacturer</a:t>
            </a:r>
            <a:r>
              <a:rPr lang="en-US" sz="800" dirty="0" smtClean="0"/>
              <a:t>, because </a:t>
            </a:r>
            <a:r>
              <a:rPr lang="en-US" sz="800" dirty="0"/>
              <a:t>the cover constitutes an integral part of the restraint performance. </a:t>
            </a:r>
            <a:endParaRPr lang="en-US" sz="800" dirty="0" smtClean="0"/>
          </a:p>
          <a:p>
            <a:pPr algn="just"/>
            <a:r>
              <a:rPr lang="en-US" sz="800" dirty="0" smtClean="0"/>
              <a:t>19.Before </a:t>
            </a:r>
            <a:r>
              <a:rPr lang="en-US" sz="800" dirty="0"/>
              <a:t>you adjust any movable or adjustable parts of your child seat</a:t>
            </a:r>
            <a:r>
              <a:rPr lang="en-US" sz="800" dirty="0" smtClean="0"/>
              <a:t>, you </a:t>
            </a:r>
            <a:r>
              <a:rPr lang="en-US" sz="800" dirty="0"/>
              <a:t>must remove your baby from the child seat. </a:t>
            </a:r>
            <a:endParaRPr lang="en-US" sz="800" dirty="0" smtClean="0"/>
          </a:p>
          <a:p>
            <a:pPr algn="just"/>
            <a:r>
              <a:rPr lang="en-US" sz="800" dirty="0" smtClean="0"/>
              <a:t>20.The </a:t>
            </a:r>
            <a:r>
              <a:rPr lang="en-US" sz="800" dirty="0"/>
              <a:t>child seat should be kept away from </a:t>
            </a:r>
            <a:r>
              <a:rPr lang="en-US" sz="800" dirty="0" smtClean="0"/>
              <a:t>sunlight.</a:t>
            </a:r>
          </a:p>
          <a:p>
            <a:pPr algn="just"/>
            <a:r>
              <a:rPr lang="en-US" sz="800" dirty="0" smtClean="0"/>
              <a:t>21.Never </a:t>
            </a:r>
            <a:r>
              <a:rPr lang="en-US" sz="800" dirty="0"/>
              <a:t>use a second-hand product</a:t>
            </a:r>
            <a:r>
              <a:rPr lang="en-US" sz="800" dirty="0" smtClean="0"/>
              <a:t>, as </a:t>
            </a:r>
            <a:r>
              <a:rPr lang="en-US" sz="800" dirty="0"/>
              <a:t>you can n</a:t>
            </a:r>
            <a:r>
              <a:rPr lang="en-US" sz="800" dirty="0" smtClean="0"/>
              <a:t>ever  </a:t>
            </a:r>
            <a:r>
              <a:rPr lang="en-US" sz="800" dirty="0"/>
              <a:t>be certain what was happened to it.</a:t>
            </a:r>
          </a:p>
          <a:p>
            <a:pPr algn="just"/>
            <a:endParaRPr lang="en-US" sz="800" dirty="0"/>
          </a:p>
        </p:txBody>
      </p:sp>
      <p:sp>
        <p:nvSpPr>
          <p:cNvPr id="4" name="TextBox 10"/>
          <p:cNvSpPr txBox="1"/>
          <p:nvPr/>
        </p:nvSpPr>
        <p:spPr>
          <a:xfrm>
            <a:off x="38596" y="5102594"/>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3. Using safety seat in this way</a:t>
            </a:r>
            <a:endParaRPr lang="bg-BG" sz="1200" b="1" dirty="0">
              <a:solidFill>
                <a:schemeClr val="bg1"/>
              </a:solidFill>
              <a:latin typeface="Arial" pitchFamily="34" charset="0"/>
              <a:cs typeface="Arial" pitchFamily="34" charset="0"/>
            </a:endParaRPr>
          </a:p>
        </p:txBody>
      </p:sp>
      <p:sp>
        <p:nvSpPr>
          <p:cNvPr id="5" name="TextBox 10"/>
          <p:cNvSpPr txBox="1"/>
          <p:nvPr/>
        </p:nvSpPr>
        <p:spPr>
          <a:xfrm>
            <a:off x="38597" y="2759399"/>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2. Safety  instruction</a:t>
            </a:r>
          </a:p>
        </p:txBody>
      </p:sp>
      <p:sp>
        <p:nvSpPr>
          <p:cNvPr id="6" name="Rectangle 5"/>
          <p:cNvSpPr/>
          <p:nvPr/>
        </p:nvSpPr>
        <p:spPr>
          <a:xfrm>
            <a:off x="1326239" y="3151693"/>
            <a:ext cx="3404452" cy="338554"/>
          </a:xfrm>
          <a:prstGeom prst="rect">
            <a:avLst/>
          </a:prstGeom>
        </p:spPr>
        <p:txBody>
          <a:bodyPr wrap="square">
            <a:spAutoFit/>
          </a:bodyPr>
          <a:lstStyle/>
          <a:p>
            <a:pPr algn="just"/>
            <a:r>
              <a:rPr lang="en-US" sz="800" dirty="0"/>
              <a:t>Only suitable if the approved vehicles are fitted with 3 point safety-</a:t>
            </a:r>
            <a:r>
              <a:rPr lang="en-US" sz="800" dirty="0" err="1"/>
              <a:t>belts,approved</a:t>
            </a:r>
            <a:r>
              <a:rPr lang="en-US" sz="800" dirty="0"/>
              <a:t> to UN/ECE Regulation No.16 or other equivalent  standards.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3233"/>
          <a:stretch/>
        </p:blipFill>
        <p:spPr>
          <a:xfrm>
            <a:off x="48432" y="3040907"/>
            <a:ext cx="1251356" cy="109006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2" y="4148176"/>
            <a:ext cx="2094654" cy="902110"/>
          </a:xfrm>
          <a:prstGeom prst="rect">
            <a:avLst/>
          </a:prstGeom>
        </p:spPr>
      </p:pic>
      <p:sp>
        <p:nvSpPr>
          <p:cNvPr id="10" name="Rectangle 9"/>
          <p:cNvSpPr/>
          <p:nvPr/>
        </p:nvSpPr>
        <p:spPr>
          <a:xfrm>
            <a:off x="2143086" y="4357053"/>
            <a:ext cx="2587605" cy="584775"/>
          </a:xfrm>
          <a:prstGeom prst="rect">
            <a:avLst/>
          </a:prstGeom>
        </p:spPr>
        <p:txBody>
          <a:bodyPr wrap="square">
            <a:spAutoFit/>
          </a:bodyPr>
          <a:lstStyle/>
          <a:p>
            <a:pPr algn="just"/>
            <a:r>
              <a:rPr lang="en-US" sz="800" b="1" dirty="0"/>
              <a:t>NOTICE</a:t>
            </a:r>
            <a:r>
              <a:rPr lang="en-US" sz="800" b="1" dirty="0" smtClean="0"/>
              <a:t>: </a:t>
            </a:r>
            <a:r>
              <a:rPr lang="en-US" sz="800" dirty="0" smtClean="0"/>
              <a:t>If </a:t>
            </a:r>
            <a:r>
              <a:rPr lang="en-US" sz="800" dirty="0"/>
              <a:t>the buckle strap of car seat is too long, the child restraint system can not be installed firmly. It is very dangerous. If any doubt, please consult the child restraint system manufacturer.</a:t>
            </a:r>
            <a:endParaRPr lang="ru-RU" sz="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61" y="5414520"/>
            <a:ext cx="3460133" cy="12751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9253" y="-7082"/>
            <a:ext cx="1536733" cy="1372526"/>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8565" y="-25671"/>
            <a:ext cx="1446884" cy="139111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3024" y="0"/>
            <a:ext cx="1638976" cy="1366330"/>
          </a:xfrm>
          <a:prstGeom prst="rect">
            <a:avLst/>
          </a:prstGeom>
        </p:spPr>
      </p:pic>
      <p:sp>
        <p:nvSpPr>
          <p:cNvPr id="20" name="Rectangle 19"/>
          <p:cNvSpPr/>
          <p:nvPr/>
        </p:nvSpPr>
        <p:spPr>
          <a:xfrm>
            <a:off x="7229254" y="1405350"/>
            <a:ext cx="1499190" cy="338554"/>
          </a:xfrm>
          <a:prstGeom prst="rect">
            <a:avLst/>
          </a:prstGeom>
        </p:spPr>
        <p:txBody>
          <a:bodyPr wrap="square">
            <a:spAutoFit/>
          </a:bodyPr>
          <a:lstStyle/>
          <a:p>
            <a:pPr algn="ctr"/>
            <a:r>
              <a:rPr lang="el-GR" sz="800" b="1" dirty="0"/>
              <a:t>Βήμα 4: </a:t>
            </a:r>
            <a:r>
              <a:rPr lang="el-GR" sz="800" dirty="0"/>
              <a:t>Χαλαρώστε τους ιμάντες ώμου.</a:t>
            </a:r>
            <a:endParaRPr lang="en-US" sz="800" dirty="0"/>
          </a:p>
        </p:txBody>
      </p:sp>
      <p:sp>
        <p:nvSpPr>
          <p:cNvPr id="21" name="Rectangle 20"/>
          <p:cNvSpPr/>
          <p:nvPr/>
        </p:nvSpPr>
        <p:spPr>
          <a:xfrm>
            <a:off x="8893249" y="1466905"/>
            <a:ext cx="1659775" cy="215444"/>
          </a:xfrm>
          <a:prstGeom prst="rect">
            <a:avLst/>
          </a:prstGeom>
        </p:spPr>
        <p:txBody>
          <a:bodyPr wrap="square">
            <a:spAutoFit/>
          </a:bodyPr>
          <a:lstStyle/>
          <a:p>
            <a:pPr algn="ctr"/>
            <a:r>
              <a:rPr lang="el-GR" sz="800" b="1" dirty="0"/>
              <a:t>Βήμα 5: </a:t>
            </a:r>
            <a:r>
              <a:rPr lang="el-GR" sz="800" dirty="0"/>
              <a:t>Ανοίξτε την πόρπη.</a:t>
            </a:r>
            <a:endParaRPr lang="en-US" sz="800" dirty="0"/>
          </a:p>
        </p:txBody>
      </p:sp>
      <p:sp>
        <p:nvSpPr>
          <p:cNvPr id="22" name="Rectangle 21"/>
          <p:cNvSpPr/>
          <p:nvPr/>
        </p:nvSpPr>
        <p:spPr>
          <a:xfrm>
            <a:off x="10345449" y="1344178"/>
            <a:ext cx="1846551" cy="584775"/>
          </a:xfrm>
          <a:prstGeom prst="rect">
            <a:avLst/>
          </a:prstGeom>
        </p:spPr>
        <p:txBody>
          <a:bodyPr wrap="square">
            <a:spAutoFit/>
          </a:bodyPr>
          <a:lstStyle/>
          <a:p>
            <a:pPr algn="ctr"/>
            <a:r>
              <a:rPr lang="el-GR" sz="800" b="1" dirty="0"/>
              <a:t>Βήμα 6: </a:t>
            </a:r>
            <a:r>
              <a:rPr lang="el-GR" sz="800" dirty="0"/>
              <a:t>Τοποθετήστε το παιδί στο κάθισμα και στερεώστε τις ζώνες ασφαλείας. Βεβαιωθείτε ότι οι ιμάντες δεν είναι στριμμένοι.</a:t>
            </a:r>
            <a:endParaRPr lang="en-US" sz="800" dirty="0"/>
          </a:p>
        </p:txBody>
      </p:sp>
      <p:sp>
        <p:nvSpPr>
          <p:cNvPr id="23" name="TextBox 10"/>
          <p:cNvSpPr txBox="1"/>
          <p:nvPr/>
        </p:nvSpPr>
        <p:spPr>
          <a:xfrm>
            <a:off x="7301699" y="1877264"/>
            <a:ext cx="4801781"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12. Εγκατάσταση το κάθισμα αυτοκινήτου στην ομάδα 1 </a:t>
            </a:r>
            <a:endParaRPr lang="en-US" sz="1200" b="1" dirty="0">
              <a:solidFill>
                <a:schemeClr val="bg1"/>
              </a:solidFill>
              <a:latin typeface="Arial" pitchFamily="34" charset="0"/>
              <a:cs typeface="Arial" pitchFamily="34" charset="0"/>
            </a:endParaRPr>
          </a:p>
        </p:txBody>
      </p:sp>
      <p:sp>
        <p:nvSpPr>
          <p:cNvPr id="24" name="Rectangle 23"/>
          <p:cNvSpPr/>
          <p:nvPr/>
        </p:nvSpPr>
        <p:spPr>
          <a:xfrm>
            <a:off x="7229253" y="2157288"/>
            <a:ext cx="4674719" cy="215444"/>
          </a:xfrm>
          <a:prstGeom prst="rect">
            <a:avLst/>
          </a:prstGeom>
        </p:spPr>
        <p:txBody>
          <a:bodyPr wrap="square">
            <a:spAutoFit/>
          </a:bodyPr>
          <a:lstStyle/>
          <a:p>
            <a:pPr algn="just"/>
            <a:r>
              <a:rPr lang="el-GR" sz="800" b="1" dirty="0"/>
              <a:t>Κατάλληλο για παιδιά από 9 έως 18 κιλά, ή για παιδιά από 9 μηνών έως 4 ετών.</a:t>
            </a:r>
            <a:endParaRPr lang="en-US" sz="800" b="1" dirty="0"/>
          </a:p>
        </p:txBody>
      </p:sp>
      <p:sp>
        <p:nvSpPr>
          <p:cNvPr id="25" name="Rectangle 24"/>
          <p:cNvSpPr/>
          <p:nvPr/>
        </p:nvSpPr>
        <p:spPr>
          <a:xfrm>
            <a:off x="8315326" y="2333296"/>
            <a:ext cx="2706444" cy="1200329"/>
          </a:xfrm>
          <a:prstGeom prst="rect">
            <a:avLst/>
          </a:prstGeom>
        </p:spPr>
        <p:txBody>
          <a:bodyPr wrap="square">
            <a:spAutoFit/>
          </a:bodyPr>
          <a:lstStyle/>
          <a:p>
            <a:pPr algn="just"/>
            <a:r>
              <a:rPr lang="el-GR" sz="800" b="1" dirty="0"/>
              <a:t>Βήμα 1: </a:t>
            </a:r>
            <a:r>
              <a:rPr lang="el-GR" sz="800" dirty="0"/>
              <a:t>Τοποθετήστε το κάθισμα αυτοκινήτου στην κατάλληλη θέση και τοποθετήστε το στο κάθισμα του οχήματος προς την κατεύθυνση της πορείας. Βεβαιωθείτε ότι η πλάτη του καθίσματος αυτοκινήτου είναι σταθερά στο πίσω μέρος του καθίσματος αυτοκινήτου.</a:t>
            </a:r>
          </a:p>
          <a:p>
            <a:pPr algn="just"/>
            <a:r>
              <a:rPr lang="el-GR" sz="800" b="1" dirty="0"/>
              <a:t>Βήμα 2: </a:t>
            </a:r>
            <a:r>
              <a:rPr lang="el-GR" sz="800" dirty="0"/>
              <a:t>Τραβήξτε τη ζώνη ασφαλείας 3 σημείων διαδοχικά μέσα από τις σχισμές της ζώνης ασφαλείας της πλάτης (1, 2, 3). Στη συνέχεια τοποθετήστε την στην πόρπη του καθίσματος και πιέστε μέχρι να ακούσετε ένα κλικ.</a:t>
            </a: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4083" y="2439887"/>
            <a:ext cx="1116747" cy="1018492"/>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5572" y="2439887"/>
            <a:ext cx="1206903" cy="1050360"/>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6161" y="3481557"/>
            <a:ext cx="2280451" cy="1001582"/>
          </a:xfrm>
          <a:prstGeom prst="rect">
            <a:avLst/>
          </a:prstGeom>
        </p:spPr>
      </p:pic>
      <p:sp>
        <p:nvSpPr>
          <p:cNvPr id="30" name="Rectangle 29"/>
          <p:cNvSpPr/>
          <p:nvPr/>
        </p:nvSpPr>
        <p:spPr>
          <a:xfrm>
            <a:off x="9550417" y="3724377"/>
            <a:ext cx="2632058" cy="584775"/>
          </a:xfrm>
          <a:prstGeom prst="rect">
            <a:avLst/>
          </a:prstGeom>
        </p:spPr>
        <p:txBody>
          <a:bodyPr wrap="square">
            <a:spAutoFit/>
          </a:bodyPr>
          <a:lstStyle/>
          <a:p>
            <a:pPr algn="just"/>
            <a:r>
              <a:rPr lang="el-GR" sz="800" b="1" dirty="0"/>
              <a:t>Βήμα 3: </a:t>
            </a:r>
            <a:r>
              <a:rPr lang="el-GR" sz="800" dirty="0"/>
              <a:t>Τραβήξτε προς τα έξω τη ζώνη ασφαλείας του καθίσματος αυτοκινήτου ακολουθώντας την κατεύθυνση του κόκκινου βέλους και βεβαιωθείτε ότι ο ιμάντας είναι σφιγμένος.</a:t>
            </a:r>
            <a:endParaRPr lang="en-US" sz="800" dirty="0"/>
          </a:p>
        </p:txBody>
      </p:sp>
      <p:sp>
        <p:nvSpPr>
          <p:cNvPr id="31" name="TextBox 33"/>
          <p:cNvSpPr txBox="1"/>
          <p:nvPr/>
        </p:nvSpPr>
        <p:spPr>
          <a:xfrm>
            <a:off x="11772900" y="6551239"/>
            <a:ext cx="33058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45</a:t>
            </a:r>
            <a:endParaRPr lang="bg-BG" sz="800" b="1" dirty="0">
              <a:cs typeface="Arial" pitchFamily="34" charset="0"/>
            </a:endParaRP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19397" y="4543282"/>
            <a:ext cx="1614511" cy="1460258"/>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27084" y="4542946"/>
            <a:ext cx="1506235" cy="1464749"/>
          </a:xfrm>
          <a:prstGeom prst="rect">
            <a:avLst/>
          </a:prstGeom>
        </p:spPr>
      </p:pic>
      <p:sp>
        <p:nvSpPr>
          <p:cNvPr id="34" name="Rectangle 33"/>
          <p:cNvSpPr/>
          <p:nvPr/>
        </p:nvSpPr>
        <p:spPr>
          <a:xfrm>
            <a:off x="7148725" y="6056726"/>
            <a:ext cx="1620378" cy="346540"/>
          </a:xfrm>
          <a:prstGeom prst="rect">
            <a:avLst/>
          </a:prstGeom>
        </p:spPr>
        <p:txBody>
          <a:bodyPr wrap="square">
            <a:spAutoFit/>
          </a:bodyPr>
          <a:lstStyle/>
          <a:p>
            <a:pPr algn="ctr"/>
            <a:r>
              <a:rPr lang="el-GR" sz="800" b="1" dirty="0"/>
              <a:t>Βήμα 4: </a:t>
            </a:r>
            <a:r>
              <a:rPr lang="el-GR" sz="800" dirty="0"/>
              <a:t>Χαλαρώστε τους ιμάντες ώμου.</a:t>
            </a:r>
            <a:endParaRPr lang="en-US" sz="800" dirty="0"/>
          </a:p>
        </p:txBody>
      </p:sp>
      <p:sp>
        <p:nvSpPr>
          <p:cNvPr id="35" name="Rectangle 34"/>
          <p:cNvSpPr/>
          <p:nvPr/>
        </p:nvSpPr>
        <p:spPr>
          <a:xfrm>
            <a:off x="8799740" y="6121185"/>
            <a:ext cx="1793944" cy="220526"/>
          </a:xfrm>
          <a:prstGeom prst="rect">
            <a:avLst/>
          </a:prstGeom>
        </p:spPr>
        <p:txBody>
          <a:bodyPr wrap="square">
            <a:spAutoFit/>
          </a:bodyPr>
          <a:lstStyle/>
          <a:p>
            <a:pPr algn="ctr"/>
            <a:r>
              <a:rPr lang="el-GR" sz="800" b="1" dirty="0"/>
              <a:t>Βήμα 5: </a:t>
            </a:r>
            <a:r>
              <a:rPr lang="el-GR" sz="800" dirty="0"/>
              <a:t>Ανοίξτε την πόρπη.</a:t>
            </a:r>
            <a:endParaRPr lang="en-US" sz="800" dirty="0"/>
          </a:p>
        </p:txBody>
      </p:sp>
      <p:sp>
        <p:nvSpPr>
          <p:cNvPr id="36" name="Rectangle 35"/>
          <p:cNvSpPr/>
          <p:nvPr/>
        </p:nvSpPr>
        <p:spPr>
          <a:xfrm>
            <a:off x="10479889" y="5989748"/>
            <a:ext cx="1623591" cy="584775"/>
          </a:xfrm>
          <a:prstGeom prst="rect">
            <a:avLst/>
          </a:prstGeom>
        </p:spPr>
        <p:txBody>
          <a:bodyPr wrap="square">
            <a:spAutoFit/>
          </a:bodyPr>
          <a:lstStyle/>
          <a:p>
            <a:pPr algn="ctr"/>
            <a:r>
              <a:rPr lang="el-GR" sz="800" b="1" dirty="0"/>
              <a:t>Βήμα 6: </a:t>
            </a:r>
            <a:r>
              <a:rPr lang="el-GR" sz="800" dirty="0"/>
              <a:t>Τοποθετήστε το παιδί στο κάθισμα και στερεώστε τις ζώνες ασφαλείας. Βεβαιωθείτε ότι οι ιμάντες δεν είναι περιστρεμμένοι.</a:t>
            </a:r>
            <a:endParaRPr lang="en-US" sz="800"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08988" y="4561756"/>
            <a:ext cx="1673487" cy="1404752"/>
          </a:xfrm>
          <a:prstGeom prst="rect">
            <a:avLst/>
          </a:prstGeom>
        </p:spPr>
      </p:pic>
    </p:spTree>
    <p:extLst>
      <p:ext uri="{BB962C8B-B14F-4D97-AF65-F5344CB8AC3E}">
        <p14:creationId xmlns:p14="http://schemas.microsoft.com/office/powerpoint/2010/main" val="163467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13</a:t>
            </a:r>
            <a:endParaRPr lang="bg-BG" sz="800" b="1" dirty="0">
              <a:cs typeface="Arial" pitchFamily="34" charset="0"/>
            </a:endParaRPr>
          </a:p>
        </p:txBody>
      </p:sp>
      <p:sp>
        <p:nvSpPr>
          <p:cNvPr id="3" name="Rectangle 2"/>
          <p:cNvSpPr/>
          <p:nvPr/>
        </p:nvSpPr>
        <p:spPr>
          <a:xfrm>
            <a:off x="15351" y="0"/>
            <a:ext cx="4879471" cy="686855"/>
          </a:xfrm>
          <a:prstGeom prst="rect">
            <a:avLst/>
          </a:prstGeom>
        </p:spPr>
        <p:txBody>
          <a:bodyPr wrap="square">
            <a:spAutoFit/>
          </a:bodyPr>
          <a:lstStyle/>
          <a:p>
            <a:pPr algn="just">
              <a:lnSpc>
                <a:spcPct val="107000"/>
              </a:lnSpc>
              <a:spcAft>
                <a:spcPts val="800"/>
              </a:spcAft>
            </a:pPr>
            <a:r>
              <a:rPr lang="en-US" sz="800" b="1" dirty="0" smtClean="0">
                <a:ea typeface="Calibri" panose="020F0502020204030204" pitchFamily="34" charset="0"/>
                <a:cs typeface="Times New Roman" panose="02020603050405020304" pitchFamily="18" charset="0"/>
              </a:rPr>
              <a:t>3.1. Carefully implement the Country Traffic Safety Regulations</a:t>
            </a:r>
          </a:p>
          <a:p>
            <a:pPr marL="171450" indent="-171450" algn="just">
              <a:lnSpc>
                <a:spcPct val="107000"/>
              </a:lnSpc>
              <a:spcAft>
                <a:spcPts val="800"/>
              </a:spcAft>
              <a:buFont typeface="Arial" panose="020B0604020202020204" pitchFamily="34" charset="0"/>
              <a:buChar char="•"/>
            </a:pPr>
            <a:r>
              <a:rPr lang="en-US" sz="800" dirty="0" smtClean="0">
                <a:effectLst/>
                <a:ea typeface="Calibri" panose="020F0502020204030204" pitchFamily="34" charset="0"/>
                <a:cs typeface="Times New Roman" panose="02020603050405020304" pitchFamily="18" charset="0"/>
              </a:rPr>
              <a:t>Do not install the child safety seat at the front seat with airbag.</a:t>
            </a:r>
          </a:p>
          <a:p>
            <a:pPr marL="171450" indent="-171450" algn="just">
              <a:lnSpc>
                <a:spcPct val="107000"/>
              </a:lnSpc>
              <a:spcAft>
                <a:spcPts val="800"/>
              </a:spcAft>
              <a:buFont typeface="Arial" panose="020B0604020202020204" pitchFamily="34" charset="0"/>
              <a:buChar char="•"/>
            </a:pPr>
            <a:r>
              <a:rPr lang="en-US" sz="800" dirty="0" smtClean="0">
                <a:ea typeface="Calibri" panose="020F0502020204030204" pitchFamily="34" charset="0"/>
                <a:cs typeface="Times New Roman" panose="02020603050405020304" pitchFamily="18" charset="0"/>
              </a:rPr>
              <a:t>Read the instruction manual carefully on how to use the airbag.</a:t>
            </a:r>
            <a:endParaRPr lang="en-US" sz="8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49" y="784391"/>
            <a:ext cx="2166234" cy="894130"/>
          </a:xfrm>
          <a:prstGeom prst="rect">
            <a:avLst/>
          </a:prstGeom>
        </p:spPr>
      </p:pic>
      <p:sp>
        <p:nvSpPr>
          <p:cNvPr id="5" name="Rectangle 4"/>
          <p:cNvSpPr/>
          <p:nvPr/>
        </p:nvSpPr>
        <p:spPr>
          <a:xfrm>
            <a:off x="2646454" y="631291"/>
            <a:ext cx="2011598" cy="1200329"/>
          </a:xfrm>
          <a:prstGeom prst="rect">
            <a:avLst/>
          </a:prstGeom>
        </p:spPr>
        <p:txBody>
          <a:bodyPr wrap="square">
            <a:spAutoFit/>
          </a:bodyPr>
          <a:lstStyle/>
          <a:p>
            <a:r>
              <a:rPr lang="en-US" sz="800" b="1" dirty="0"/>
              <a:t>NOTICE </a:t>
            </a:r>
            <a:endParaRPr lang="en-US" sz="800" b="1" dirty="0" smtClean="0"/>
          </a:p>
          <a:p>
            <a:pPr algn="just"/>
            <a:r>
              <a:rPr lang="en-US" sz="800" dirty="0" smtClean="0"/>
              <a:t>You </a:t>
            </a:r>
            <a:r>
              <a:rPr lang="en-US" sz="800" dirty="0"/>
              <a:t>can install this position</a:t>
            </a:r>
          </a:p>
          <a:p>
            <a:pPr algn="just"/>
            <a:endParaRPr lang="en-US" sz="800" dirty="0" smtClean="0"/>
          </a:p>
          <a:p>
            <a:pPr algn="just"/>
            <a:r>
              <a:rPr lang="en-US" sz="800" dirty="0" smtClean="0"/>
              <a:t>Unable </a:t>
            </a:r>
            <a:r>
              <a:rPr lang="en-US" sz="800" dirty="0"/>
              <a:t>to install the position</a:t>
            </a:r>
          </a:p>
          <a:p>
            <a:pPr algn="just"/>
            <a:endParaRPr lang="en-US" sz="800" dirty="0" smtClean="0"/>
          </a:p>
          <a:p>
            <a:pPr algn="just"/>
            <a:r>
              <a:rPr lang="en-US" sz="800" dirty="0" smtClean="0"/>
              <a:t>Do </a:t>
            </a:r>
            <a:r>
              <a:rPr lang="en-US" sz="800" dirty="0"/>
              <a:t>not install the child </a:t>
            </a:r>
            <a:r>
              <a:rPr lang="en-US" sz="800" dirty="0" smtClean="0"/>
              <a:t>safety </a:t>
            </a:r>
            <a:r>
              <a:rPr lang="en-US" sz="800" dirty="0"/>
              <a:t>seat at the front seat with air bag.</a:t>
            </a:r>
          </a:p>
          <a:p>
            <a:pPr algn="just"/>
            <a:r>
              <a:rPr lang="en-US" sz="800" dirty="0"/>
              <a:t>Only with the three point safety belt</a:t>
            </a:r>
            <a:r>
              <a:rPr lang="en-US" sz="800" dirty="0" smtClean="0"/>
              <a:t>, can be installed in </a:t>
            </a:r>
            <a:r>
              <a:rPr lang="en-US" sz="800" dirty="0"/>
              <a:t>this location.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539" y="761523"/>
            <a:ext cx="226086" cy="10098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66" y="2135742"/>
            <a:ext cx="3525290" cy="26237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04" y="4763777"/>
            <a:ext cx="2987958" cy="1989603"/>
          </a:xfrm>
          <a:prstGeom prst="rect">
            <a:avLst/>
          </a:prstGeom>
        </p:spPr>
      </p:pic>
      <p:sp>
        <p:nvSpPr>
          <p:cNvPr id="9" name="TextBox 10"/>
          <p:cNvSpPr txBox="1"/>
          <p:nvPr/>
        </p:nvSpPr>
        <p:spPr>
          <a:xfrm>
            <a:off x="49439" y="1817223"/>
            <a:ext cx="4541611"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4. Parts </a:t>
            </a:r>
          </a:p>
        </p:txBody>
      </p:sp>
      <p:sp>
        <p:nvSpPr>
          <p:cNvPr id="22" name="TextBox 39"/>
          <p:cNvSpPr txBox="1"/>
          <p:nvPr/>
        </p:nvSpPr>
        <p:spPr>
          <a:xfrm>
            <a:off x="11753850" y="6533051"/>
            <a:ext cx="34740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44</a:t>
            </a:r>
            <a:endParaRPr lang="bg-BG" sz="800" b="1" dirty="0">
              <a:cs typeface="Arial" pitchFamily="34" charset="0"/>
            </a:endParaRPr>
          </a:p>
        </p:txBody>
      </p:sp>
      <p:sp>
        <p:nvSpPr>
          <p:cNvPr id="23" name="TextBox 10"/>
          <p:cNvSpPr txBox="1"/>
          <p:nvPr/>
        </p:nvSpPr>
        <p:spPr>
          <a:xfrm>
            <a:off x="7549170" y="35322"/>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10. Ρύθμιση ύψους των ιμάντων ώμου και του προσκεφάλου</a:t>
            </a:r>
            <a:endParaRPr lang="ru-RU" sz="1200" b="1" dirty="0">
              <a:solidFill>
                <a:schemeClr val="bg1"/>
              </a:solidFill>
              <a:latin typeface="Arial" pitchFamily="34" charset="0"/>
              <a:cs typeface="Arial" pitchFamily="34" charset="0"/>
            </a:endParaRPr>
          </a:p>
        </p:txBody>
      </p:sp>
      <p:sp>
        <p:nvSpPr>
          <p:cNvPr id="24" name="Rectangle 23"/>
          <p:cNvSpPr/>
          <p:nvPr/>
        </p:nvSpPr>
        <p:spPr>
          <a:xfrm>
            <a:off x="7491741" y="334852"/>
            <a:ext cx="4681648" cy="215444"/>
          </a:xfrm>
          <a:prstGeom prst="rect">
            <a:avLst/>
          </a:prstGeom>
        </p:spPr>
        <p:txBody>
          <a:bodyPr wrap="square">
            <a:spAutoFit/>
          </a:bodyPr>
          <a:lstStyle/>
          <a:p>
            <a:r>
              <a:rPr lang="el-GR" sz="800" dirty="0"/>
              <a:t>Πάντα βεβαιωθείτε εάν οι ιμάντες ώμου είναι στο σωστό ύψος για το παιδί σας.</a:t>
            </a:r>
            <a:endParaRPr lang="en-US" sz="800"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9805" y="533208"/>
            <a:ext cx="3442939" cy="81187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060" y="1546197"/>
            <a:ext cx="1469638" cy="1646295"/>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8510" y="1794657"/>
            <a:ext cx="922165" cy="1211245"/>
          </a:xfrm>
          <a:prstGeom prst="rect">
            <a:avLst/>
          </a:prstGeom>
        </p:spPr>
      </p:pic>
      <p:sp>
        <p:nvSpPr>
          <p:cNvPr id="28" name="Rectangle 27"/>
          <p:cNvSpPr/>
          <p:nvPr/>
        </p:nvSpPr>
        <p:spPr>
          <a:xfrm>
            <a:off x="8318285" y="1401301"/>
            <a:ext cx="474810" cy="215444"/>
          </a:xfrm>
          <a:prstGeom prst="rect">
            <a:avLst/>
          </a:prstGeom>
        </p:spPr>
        <p:txBody>
          <a:bodyPr wrap="none">
            <a:spAutoFit/>
          </a:bodyPr>
          <a:lstStyle/>
          <a:p>
            <a:pPr algn="just"/>
            <a:r>
              <a:rPr lang="el-GR" sz="800" dirty="0">
                <a:solidFill>
                  <a:srgbClr val="FF0000"/>
                </a:solidFill>
              </a:rPr>
              <a:t>Λάθος </a:t>
            </a:r>
            <a:endParaRPr lang="en-US" sz="800" dirty="0">
              <a:solidFill>
                <a:srgbClr val="FF0000"/>
              </a:solidFill>
            </a:endParaRPr>
          </a:p>
        </p:txBody>
      </p:sp>
      <p:sp>
        <p:nvSpPr>
          <p:cNvPr id="29" name="Rectangle 28"/>
          <p:cNvSpPr/>
          <p:nvPr/>
        </p:nvSpPr>
        <p:spPr>
          <a:xfrm>
            <a:off x="9662648" y="1390352"/>
            <a:ext cx="497252" cy="215444"/>
          </a:xfrm>
          <a:prstGeom prst="rect">
            <a:avLst/>
          </a:prstGeom>
        </p:spPr>
        <p:txBody>
          <a:bodyPr wrap="none">
            <a:spAutoFit/>
          </a:bodyPr>
          <a:lstStyle/>
          <a:p>
            <a:pPr algn="just"/>
            <a:r>
              <a:rPr lang="el-GR" sz="800" dirty="0">
                <a:solidFill>
                  <a:srgbClr val="FF0000"/>
                </a:solidFill>
              </a:rPr>
              <a:t>Λάθος </a:t>
            </a:r>
            <a:r>
              <a:rPr lang="bg-BG" sz="800" dirty="0" smtClean="0">
                <a:solidFill>
                  <a:srgbClr val="FF0000"/>
                </a:solidFill>
              </a:rPr>
              <a:t> </a:t>
            </a:r>
            <a:endParaRPr lang="en-US" sz="800" dirty="0">
              <a:solidFill>
                <a:srgbClr val="FF0000"/>
              </a:solidFill>
            </a:endParaRPr>
          </a:p>
        </p:txBody>
      </p:sp>
      <p:sp>
        <p:nvSpPr>
          <p:cNvPr id="30" name="Rectangle 29"/>
          <p:cNvSpPr/>
          <p:nvPr/>
        </p:nvSpPr>
        <p:spPr>
          <a:xfrm>
            <a:off x="11089565" y="1395254"/>
            <a:ext cx="455574" cy="215444"/>
          </a:xfrm>
          <a:prstGeom prst="rect">
            <a:avLst/>
          </a:prstGeom>
        </p:spPr>
        <p:txBody>
          <a:bodyPr wrap="none">
            <a:spAutoFit/>
          </a:bodyPr>
          <a:lstStyle/>
          <a:p>
            <a:pPr algn="just"/>
            <a:r>
              <a:rPr lang="el-GR" sz="800" dirty="0">
                <a:solidFill>
                  <a:srgbClr val="92D050"/>
                </a:solidFill>
              </a:rPr>
              <a:t>Σωστά</a:t>
            </a:r>
            <a:endParaRPr lang="en-US" sz="800" dirty="0">
              <a:solidFill>
                <a:srgbClr val="92D050"/>
              </a:solidFill>
            </a:endParaRPr>
          </a:p>
        </p:txBody>
      </p:sp>
      <p:sp>
        <p:nvSpPr>
          <p:cNvPr id="31" name="Rectangle 30"/>
          <p:cNvSpPr/>
          <p:nvPr/>
        </p:nvSpPr>
        <p:spPr>
          <a:xfrm>
            <a:off x="8872455" y="1608822"/>
            <a:ext cx="3319545" cy="338554"/>
          </a:xfrm>
          <a:prstGeom prst="rect">
            <a:avLst/>
          </a:prstGeom>
        </p:spPr>
        <p:txBody>
          <a:bodyPr wrap="square">
            <a:spAutoFit/>
          </a:bodyPr>
          <a:lstStyle/>
          <a:p>
            <a:pPr algn="just"/>
            <a:r>
              <a:rPr lang="el-GR" sz="800" b="1" dirty="0"/>
              <a:t>Βήμα 1: </a:t>
            </a:r>
            <a:r>
              <a:rPr lang="el-GR" sz="800" dirty="0"/>
              <a:t>Πατήστε το κουμπί ρύθμισης κάτω από το μαξιλάρι και τραβήξτε ταυτόχρονα τους δύο ιμάντες ώμου.</a:t>
            </a:r>
            <a:endParaRPr lang="en-US" sz="800" dirty="0"/>
          </a:p>
        </p:txBody>
      </p:sp>
      <p:sp>
        <p:nvSpPr>
          <p:cNvPr id="32" name="Rectangle 31"/>
          <p:cNvSpPr/>
          <p:nvPr/>
        </p:nvSpPr>
        <p:spPr>
          <a:xfrm>
            <a:off x="8980967" y="1950207"/>
            <a:ext cx="2025919" cy="1213666"/>
          </a:xfrm>
          <a:prstGeom prst="rect">
            <a:avLst/>
          </a:prstGeom>
        </p:spPr>
        <p:txBody>
          <a:bodyPr wrap="square">
            <a:spAutoFit/>
          </a:bodyPr>
          <a:lstStyle/>
          <a:p>
            <a:pPr algn="just">
              <a:lnSpc>
                <a:spcPct val="107000"/>
              </a:lnSpc>
              <a:spcAft>
                <a:spcPts val="800"/>
              </a:spcAft>
            </a:pPr>
            <a:r>
              <a:rPr lang="el-GR" sz="800" b="1" dirty="0">
                <a:ea typeface="Calibri" panose="020F0502020204030204" pitchFamily="34" charset="0"/>
                <a:cs typeface="Times New Roman" panose="02020603050405020304" pitchFamily="18" charset="0"/>
              </a:rPr>
              <a:t>Βήμα 2: </a:t>
            </a:r>
            <a:r>
              <a:rPr lang="el-GR" sz="800" dirty="0">
                <a:ea typeface="Calibri" panose="020F0502020204030204" pitchFamily="34" charset="0"/>
                <a:cs typeface="Times New Roman" panose="02020603050405020304" pitchFamily="18" charset="0"/>
              </a:rPr>
              <a:t>Τραβήξτε το ρυθμιστή ύψους του προσκεφάλου και ασφαλίστε δτο ύψος που είναι κατάλληλο για το παιδί.</a:t>
            </a:r>
          </a:p>
          <a:p>
            <a:pPr algn="just">
              <a:lnSpc>
                <a:spcPct val="107000"/>
              </a:lnSpc>
              <a:spcAft>
                <a:spcPts val="800"/>
              </a:spcAft>
            </a:pPr>
            <a:r>
              <a:rPr lang="el-GR" sz="800" b="1" dirty="0">
                <a:ea typeface="Calibri" panose="020F0502020204030204" pitchFamily="34" charset="0"/>
                <a:cs typeface="Times New Roman" panose="02020603050405020304" pitchFamily="18" charset="0"/>
              </a:rPr>
              <a:t>Σημείωση! </a:t>
            </a:r>
            <a:r>
              <a:rPr lang="el-GR" sz="800" dirty="0">
                <a:ea typeface="Calibri" panose="020F0502020204030204" pitchFamily="34" charset="0"/>
                <a:cs typeface="Times New Roman" panose="02020603050405020304" pitchFamily="18" charset="0"/>
              </a:rPr>
              <a:t>Το ύψος του μεταλλικού συνδέσμου ρυθμίζεται ανυψώνοντας το προσκέφαλο</a:t>
            </a:r>
            <a:r>
              <a:rPr lang="el-GR" sz="800" dirty="0" smtClean="0">
                <a:ea typeface="Calibri" panose="020F0502020204030204" pitchFamily="34" charset="0"/>
                <a:cs typeface="Times New Roman" panose="02020603050405020304" pitchFamily="18" charset="0"/>
              </a:rPr>
              <a:t>.</a:t>
            </a:r>
            <a:endParaRPr lang="el-GR" sz="800" dirty="0">
              <a:ea typeface="Calibri" panose="020F0502020204030204" pitchFamily="34" charset="0"/>
              <a:cs typeface="Times New Roman" panose="02020603050405020304" pitchFamily="18" charset="0"/>
            </a:endParaRPr>
          </a:p>
          <a:p>
            <a:pPr algn="just">
              <a:lnSpc>
                <a:spcPct val="107000"/>
              </a:lnSpc>
              <a:spcAft>
                <a:spcPts val="800"/>
              </a:spcAft>
            </a:pPr>
            <a:endParaRPr lang="en-US" sz="800" dirty="0">
              <a:effectLst/>
              <a:ea typeface="Calibri" panose="020F0502020204030204" pitchFamily="34" charset="0"/>
              <a:cs typeface="Times New Roman" panose="02020603050405020304" pitchFamily="18" charset="0"/>
            </a:endParaRPr>
          </a:p>
        </p:txBody>
      </p:sp>
      <p:sp>
        <p:nvSpPr>
          <p:cNvPr id="33" name="TextBox 10"/>
          <p:cNvSpPr txBox="1"/>
          <p:nvPr/>
        </p:nvSpPr>
        <p:spPr>
          <a:xfrm>
            <a:off x="7549170" y="3173880"/>
            <a:ext cx="4605038" cy="261610"/>
          </a:xfrm>
          <a:prstGeom prst="rect">
            <a:avLst/>
          </a:prstGeom>
          <a:solidFill>
            <a:schemeClr val="tx1">
              <a:lumMod val="65000"/>
              <a:lumOff val="35000"/>
            </a:schemeClr>
          </a:solidFill>
        </p:spPr>
        <p:txBody>
          <a:bodyPr wrap="square" rtlCol="0">
            <a:spAutoFit/>
          </a:bodyPr>
          <a:lstStyle/>
          <a:p>
            <a:r>
              <a:rPr lang="el-GR" sz="1100" b="1" dirty="0">
                <a:solidFill>
                  <a:schemeClr val="bg1"/>
                </a:solidFill>
                <a:latin typeface="Arial" pitchFamily="34" charset="0"/>
                <a:cs typeface="Arial" pitchFamily="34" charset="0"/>
              </a:rPr>
              <a:t>11. Τοποθέτηση του καθίσματος αυτοκινήτου στην ομάδα 0+, 1 </a:t>
            </a:r>
            <a:endParaRPr lang="ru-RU" sz="1100" b="1" dirty="0">
              <a:solidFill>
                <a:schemeClr val="bg1"/>
              </a:solidFill>
              <a:latin typeface="Arial" pitchFamily="34" charset="0"/>
              <a:cs typeface="Arial" pitchFamily="34" charset="0"/>
            </a:endParaRPr>
          </a:p>
        </p:txBody>
      </p:sp>
      <p:sp>
        <p:nvSpPr>
          <p:cNvPr id="34" name="Rectangle 33"/>
          <p:cNvSpPr/>
          <p:nvPr/>
        </p:nvSpPr>
        <p:spPr>
          <a:xfrm>
            <a:off x="7491741" y="3429000"/>
            <a:ext cx="3397952" cy="215444"/>
          </a:xfrm>
          <a:prstGeom prst="rect">
            <a:avLst/>
          </a:prstGeom>
        </p:spPr>
        <p:txBody>
          <a:bodyPr wrap="square">
            <a:spAutoFit/>
          </a:bodyPr>
          <a:lstStyle/>
          <a:p>
            <a:pPr algn="just"/>
            <a:r>
              <a:rPr lang="el-GR" sz="800" b="1" dirty="0"/>
              <a:t>Κατάλληλο για παιδιά από 0 έως 18 κιλά, ή για παιδιά από 0 έως 4 ετών.</a:t>
            </a:r>
            <a:endParaRPr lang="ru-RU" sz="800" b="1" dirty="0"/>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5823" y="3603468"/>
            <a:ext cx="1090034" cy="982934"/>
          </a:xfrm>
          <a:prstGeom prst="rect">
            <a:avLst/>
          </a:prstGeom>
        </p:spPr>
      </p:pic>
      <p:sp>
        <p:nvSpPr>
          <p:cNvPr id="36" name="Rectangle 35"/>
          <p:cNvSpPr/>
          <p:nvPr/>
        </p:nvSpPr>
        <p:spPr>
          <a:xfrm>
            <a:off x="8650903" y="3595414"/>
            <a:ext cx="3503615" cy="707886"/>
          </a:xfrm>
          <a:prstGeom prst="rect">
            <a:avLst/>
          </a:prstGeom>
        </p:spPr>
        <p:txBody>
          <a:bodyPr wrap="square">
            <a:spAutoFit/>
          </a:bodyPr>
          <a:lstStyle/>
          <a:p>
            <a:pPr algn="just"/>
            <a:r>
              <a:rPr lang="el-GR" sz="800" b="1" dirty="0"/>
              <a:t>Βήμα 1: </a:t>
            </a:r>
            <a:r>
              <a:rPr lang="el-GR" sz="800" dirty="0"/>
              <a:t>Τοποθετήστε το κάθισμα αυτοκινήτου στη θέση 4. Τοποθετήστε το κάθισμα του αυτοκινήτου στο κάθισμα του οχήματος προς την αντίθετη κατεύθυνση της πορείας και βεβαιωθείτε ότι το μπροστινό μέρος του καθίσματος αυτοκινήτου είναι σταθερά μέχρι το πίσω μέρος του καθίσματος αυτοκινήτου.</a:t>
            </a:r>
            <a:endParaRPr lang="en-US" sz="800" dirty="0"/>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17153" y="4141647"/>
            <a:ext cx="1334290" cy="1072759"/>
          </a:xfrm>
          <a:prstGeom prst="rect">
            <a:avLst/>
          </a:prstGeom>
        </p:spPr>
      </p:pic>
      <p:sp>
        <p:nvSpPr>
          <p:cNvPr id="38" name="Rectangle 37"/>
          <p:cNvSpPr/>
          <p:nvPr/>
        </p:nvSpPr>
        <p:spPr>
          <a:xfrm>
            <a:off x="7533060" y="4594417"/>
            <a:ext cx="3281018" cy="584775"/>
          </a:xfrm>
          <a:prstGeom prst="rect">
            <a:avLst/>
          </a:prstGeom>
        </p:spPr>
        <p:txBody>
          <a:bodyPr wrap="square">
            <a:spAutoFit/>
          </a:bodyPr>
          <a:lstStyle/>
          <a:p>
            <a:pPr algn="just"/>
            <a:r>
              <a:rPr lang="el-GR" sz="800" b="1" dirty="0"/>
              <a:t>Βήμα 2: </a:t>
            </a:r>
            <a:r>
              <a:rPr lang="el-GR" sz="800" dirty="0"/>
              <a:t>Τραβήξτε τη ζώνη ασφαλείας τριών σημείων διαδοχικά μέσα από τις σχισμές της ζώνης ασφαλείας της πλάτης (1, 2, 3, 4). Στη συνέχεια τοποθετήστε την στην πόρπη του καθίσματος και πιέστε μέχρι να ακούσετε ένα κλικ.</a:t>
            </a:r>
            <a:endParaRPr lang="en-US" sz="800" dirty="0"/>
          </a:p>
        </p:txBody>
      </p:sp>
      <p:sp>
        <p:nvSpPr>
          <p:cNvPr id="45" name="Rectangle 44"/>
          <p:cNvSpPr/>
          <p:nvPr/>
        </p:nvSpPr>
        <p:spPr>
          <a:xfrm>
            <a:off x="7549170" y="5536375"/>
            <a:ext cx="1661505" cy="830997"/>
          </a:xfrm>
          <a:prstGeom prst="rect">
            <a:avLst/>
          </a:prstGeom>
        </p:spPr>
        <p:txBody>
          <a:bodyPr wrap="square">
            <a:spAutoFit/>
          </a:bodyPr>
          <a:lstStyle/>
          <a:p>
            <a:pPr algn="just"/>
            <a:r>
              <a:rPr lang="el-GR" sz="800" b="1" dirty="0"/>
              <a:t>Βήμα 3: </a:t>
            </a:r>
            <a:r>
              <a:rPr lang="el-GR" sz="800" dirty="0"/>
              <a:t>Τραβήξτε προς τα έξω τη ζώνη ασφαλείας του καθίσματος αυτοκινήτου ακολουθώντας την κατεύθυνση του κόκκινου βέλους και βεβαιωθείτε ότι ο ιμάντας είναι σφιγμένος.</a:t>
            </a:r>
            <a:endParaRPr lang="en-US" sz="800" dirty="0"/>
          </a:p>
        </p:txBody>
      </p:sp>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5171" y="5262716"/>
            <a:ext cx="2655504" cy="1244512"/>
          </a:xfrm>
          <a:prstGeom prst="rect">
            <a:avLst/>
          </a:prstGeom>
        </p:spPr>
      </p:pic>
    </p:spTree>
    <p:extLst>
      <p:ext uri="{BB962C8B-B14F-4D97-AF65-F5344CB8AC3E}">
        <p14:creationId xmlns:p14="http://schemas.microsoft.com/office/powerpoint/2010/main" val="243794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14</a:t>
            </a:r>
            <a:endParaRPr lang="bg-BG" sz="800" b="1" dirty="0">
              <a:cs typeface="Arial" pitchFamily="34" charset="0"/>
            </a:endParaRPr>
          </a:p>
        </p:txBody>
      </p:sp>
      <p:sp>
        <p:nvSpPr>
          <p:cNvPr id="3" name="TextBox 10"/>
          <p:cNvSpPr txBox="1"/>
          <p:nvPr/>
        </p:nvSpPr>
        <p:spPr>
          <a:xfrm>
            <a:off x="107949" y="76481"/>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5. Scope of application for children</a:t>
            </a:r>
          </a:p>
        </p:txBody>
      </p:sp>
      <p:sp>
        <p:nvSpPr>
          <p:cNvPr id="4" name="Rectangle 3"/>
          <p:cNvSpPr/>
          <p:nvPr/>
        </p:nvSpPr>
        <p:spPr>
          <a:xfrm>
            <a:off x="0" y="353480"/>
            <a:ext cx="3353664" cy="830997"/>
          </a:xfrm>
          <a:prstGeom prst="rect">
            <a:avLst/>
          </a:prstGeom>
        </p:spPr>
        <p:txBody>
          <a:bodyPr wrap="square">
            <a:spAutoFit/>
          </a:bodyPr>
          <a:lstStyle/>
          <a:p>
            <a:pPr algn="just"/>
            <a:r>
              <a:rPr lang="en-US" sz="800" b="1" dirty="0" smtClean="0"/>
              <a:t>5.1. GROUP </a:t>
            </a:r>
            <a:r>
              <a:rPr lang="en-US" sz="800" b="1" dirty="0"/>
              <a:t>0+,I REARWARD FACING </a:t>
            </a:r>
            <a:endParaRPr lang="en-US" sz="800" b="1" dirty="0" smtClean="0"/>
          </a:p>
          <a:p>
            <a:pPr algn="just"/>
            <a:r>
              <a:rPr lang="en-US" sz="800" dirty="0" smtClean="0"/>
              <a:t>It </a:t>
            </a:r>
            <a:r>
              <a:rPr lang="en-US" sz="800" dirty="0"/>
              <a:t>is suitable </a:t>
            </a:r>
            <a:r>
              <a:rPr lang="en-US" sz="800" dirty="0" smtClean="0"/>
              <a:t>for children weighting between </a:t>
            </a:r>
            <a:r>
              <a:rPr lang="en-US" sz="800" dirty="0"/>
              <a:t>0-18 </a:t>
            </a:r>
            <a:r>
              <a:rPr lang="en-US" sz="800" dirty="0" err="1"/>
              <a:t>kgs</a:t>
            </a:r>
            <a:r>
              <a:rPr lang="en-US" sz="800" dirty="0"/>
              <a:t>, </a:t>
            </a:r>
            <a:r>
              <a:rPr lang="en-US" sz="800" dirty="0" smtClean="0"/>
              <a:t>or for children from 0 to 4 years of age.</a:t>
            </a:r>
          </a:p>
          <a:p>
            <a:pPr algn="just"/>
            <a:r>
              <a:rPr lang="en-US" sz="800" dirty="0" err="1"/>
              <a:t>Instalation</a:t>
            </a:r>
            <a:r>
              <a:rPr lang="en-US" sz="800" dirty="0"/>
              <a:t> : 3-point safety belt </a:t>
            </a:r>
            <a:endParaRPr lang="en-US" sz="800" dirty="0" smtClean="0"/>
          </a:p>
          <a:p>
            <a:pPr algn="just"/>
            <a:r>
              <a:rPr lang="en-US" sz="800" dirty="0" smtClean="0"/>
              <a:t>Securing </a:t>
            </a:r>
            <a:r>
              <a:rPr lang="en-US" sz="800" dirty="0"/>
              <a:t>the child: 5-point harness</a:t>
            </a:r>
          </a:p>
          <a:p>
            <a:pPr algn="just"/>
            <a:endParaRPr lang="en-US" sz="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164" y="397176"/>
            <a:ext cx="1303558" cy="12515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 y="1283174"/>
            <a:ext cx="1473397" cy="1548956"/>
          </a:xfrm>
          <a:prstGeom prst="rect">
            <a:avLst/>
          </a:prstGeom>
        </p:spPr>
      </p:pic>
      <p:sp>
        <p:nvSpPr>
          <p:cNvPr id="7" name="Rectangle 6"/>
          <p:cNvSpPr/>
          <p:nvPr/>
        </p:nvSpPr>
        <p:spPr>
          <a:xfrm>
            <a:off x="1483275" y="1648730"/>
            <a:ext cx="3226947" cy="830997"/>
          </a:xfrm>
          <a:prstGeom prst="rect">
            <a:avLst/>
          </a:prstGeom>
        </p:spPr>
        <p:txBody>
          <a:bodyPr wrap="square">
            <a:spAutoFit/>
          </a:bodyPr>
          <a:lstStyle/>
          <a:p>
            <a:pPr algn="just"/>
            <a:r>
              <a:rPr lang="en-US" sz="800" b="1" dirty="0" smtClean="0"/>
              <a:t>5.2. GROUP </a:t>
            </a:r>
            <a:r>
              <a:rPr lang="en-US" sz="800" b="1" dirty="0"/>
              <a:t>I Forward facing</a:t>
            </a:r>
          </a:p>
          <a:p>
            <a:pPr algn="just"/>
            <a:r>
              <a:rPr lang="en-US" sz="800" dirty="0"/>
              <a:t>It is suitable for </a:t>
            </a:r>
            <a:r>
              <a:rPr lang="en-US" sz="800" dirty="0" smtClean="0"/>
              <a:t>children weighting between </a:t>
            </a:r>
            <a:r>
              <a:rPr lang="en-US" sz="800" dirty="0"/>
              <a:t>9-18 </a:t>
            </a:r>
            <a:r>
              <a:rPr lang="en-US" sz="800" dirty="0" err="1" smtClean="0"/>
              <a:t>kgs</a:t>
            </a:r>
            <a:r>
              <a:rPr lang="en-US" sz="800" dirty="0" smtClean="0"/>
              <a:t> or children from </a:t>
            </a:r>
            <a:r>
              <a:rPr lang="en-US" sz="800" dirty="0"/>
              <a:t>9 </a:t>
            </a:r>
            <a:r>
              <a:rPr lang="en-US" sz="800" dirty="0" smtClean="0"/>
              <a:t>months to 4 </a:t>
            </a:r>
            <a:r>
              <a:rPr lang="en-US" sz="800" dirty="0"/>
              <a:t>years </a:t>
            </a:r>
            <a:r>
              <a:rPr lang="en-US" sz="800" dirty="0" smtClean="0"/>
              <a:t>of age.</a:t>
            </a:r>
          </a:p>
          <a:p>
            <a:pPr algn="just"/>
            <a:r>
              <a:rPr lang="en-US" sz="800" dirty="0" err="1"/>
              <a:t>Instalation</a:t>
            </a:r>
            <a:r>
              <a:rPr lang="en-US" sz="800" dirty="0"/>
              <a:t> : 3-point safety belt </a:t>
            </a:r>
            <a:endParaRPr lang="en-US" sz="800" dirty="0" smtClean="0"/>
          </a:p>
          <a:p>
            <a:pPr algn="just"/>
            <a:r>
              <a:rPr lang="en-US" sz="800" dirty="0" smtClean="0"/>
              <a:t>Securing </a:t>
            </a:r>
            <a:r>
              <a:rPr lang="en-US" sz="800" dirty="0"/>
              <a:t>the child: 5-point harness</a:t>
            </a:r>
          </a:p>
          <a:p>
            <a:pPr algn="just"/>
            <a:endParaRPr lang="en-US" sz="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417" y="2272573"/>
            <a:ext cx="1245305" cy="1379293"/>
          </a:xfrm>
          <a:prstGeom prst="rect">
            <a:avLst/>
          </a:prstGeom>
        </p:spPr>
      </p:pic>
      <p:sp>
        <p:nvSpPr>
          <p:cNvPr id="9" name="Rectangle 8"/>
          <p:cNvSpPr/>
          <p:nvPr/>
        </p:nvSpPr>
        <p:spPr>
          <a:xfrm>
            <a:off x="9878" y="3003995"/>
            <a:ext cx="3336674" cy="954107"/>
          </a:xfrm>
          <a:prstGeom prst="rect">
            <a:avLst/>
          </a:prstGeom>
        </p:spPr>
        <p:txBody>
          <a:bodyPr wrap="square">
            <a:spAutoFit/>
          </a:bodyPr>
          <a:lstStyle/>
          <a:p>
            <a:pPr algn="just"/>
            <a:r>
              <a:rPr lang="ru-RU" sz="800" b="1" dirty="0"/>
              <a:t>5.3. </a:t>
            </a:r>
            <a:r>
              <a:rPr lang="en-US" sz="800" b="1" dirty="0"/>
              <a:t>GROUP II,III Forward </a:t>
            </a:r>
            <a:r>
              <a:rPr lang="en-US" sz="800" b="1" dirty="0" smtClean="0"/>
              <a:t>facing</a:t>
            </a:r>
          </a:p>
          <a:p>
            <a:pPr algn="just"/>
            <a:r>
              <a:rPr lang="en-US" sz="800" dirty="0"/>
              <a:t>It is suitable for </a:t>
            </a:r>
            <a:r>
              <a:rPr lang="en-US" sz="800" dirty="0" smtClean="0"/>
              <a:t>children weighting between </a:t>
            </a:r>
            <a:r>
              <a:rPr lang="en-US" sz="800" dirty="0"/>
              <a:t>15-36 </a:t>
            </a:r>
            <a:r>
              <a:rPr lang="en-US" sz="800" dirty="0" err="1"/>
              <a:t>kgs</a:t>
            </a:r>
            <a:r>
              <a:rPr lang="en-US" sz="800" dirty="0"/>
              <a:t>, </a:t>
            </a:r>
            <a:r>
              <a:rPr lang="en-US" sz="800" dirty="0" smtClean="0"/>
              <a:t>or children from 4 to 12 years of age.</a:t>
            </a:r>
          </a:p>
          <a:p>
            <a:pPr algn="just"/>
            <a:r>
              <a:rPr lang="en-US" sz="800" dirty="0" err="1"/>
              <a:t>Instalation</a:t>
            </a:r>
            <a:r>
              <a:rPr lang="en-US" sz="800" dirty="0"/>
              <a:t> : 3-point safety belt </a:t>
            </a:r>
            <a:endParaRPr lang="en-US" sz="800" dirty="0" smtClean="0"/>
          </a:p>
          <a:p>
            <a:pPr algn="just"/>
            <a:r>
              <a:rPr lang="en-US" sz="800" dirty="0" smtClean="0"/>
              <a:t>Securing </a:t>
            </a:r>
            <a:r>
              <a:rPr lang="en-US" sz="800" dirty="0"/>
              <a:t>the child: 3-point safety belt</a:t>
            </a:r>
          </a:p>
          <a:p>
            <a:pPr algn="just"/>
            <a:endParaRPr lang="en-US" sz="800" dirty="0"/>
          </a:p>
          <a:p>
            <a:pPr algn="just"/>
            <a:endParaRPr lang="ru-RU" sz="800" dirty="0"/>
          </a:p>
        </p:txBody>
      </p:sp>
      <p:sp>
        <p:nvSpPr>
          <p:cNvPr id="10" name="TextBox 10"/>
          <p:cNvSpPr txBox="1"/>
          <p:nvPr/>
        </p:nvSpPr>
        <p:spPr>
          <a:xfrm>
            <a:off x="96054" y="3727640"/>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6. Using the buckle</a:t>
            </a:r>
            <a:endParaRPr lang="ru-RU" sz="1200" b="1" dirty="0">
              <a:solidFill>
                <a:schemeClr val="bg1"/>
              </a:solidFill>
              <a:latin typeface="Arial" pitchFamily="34" charset="0"/>
              <a:cs typeface="Arial" pitchFamily="34" charset="0"/>
            </a:endParaRPr>
          </a:p>
        </p:txBody>
      </p:sp>
      <p:sp>
        <p:nvSpPr>
          <p:cNvPr id="11" name="Rectangle 10"/>
          <p:cNvSpPr/>
          <p:nvPr/>
        </p:nvSpPr>
        <p:spPr>
          <a:xfrm>
            <a:off x="-5588" y="5116532"/>
            <a:ext cx="3248518" cy="1200329"/>
          </a:xfrm>
          <a:prstGeom prst="rect">
            <a:avLst/>
          </a:prstGeom>
        </p:spPr>
        <p:txBody>
          <a:bodyPr wrap="square">
            <a:spAutoFit/>
          </a:bodyPr>
          <a:lstStyle/>
          <a:p>
            <a:pPr algn="just"/>
            <a:r>
              <a:rPr lang="en-US" sz="800" b="1" dirty="0"/>
              <a:t>Locking </a:t>
            </a:r>
            <a:r>
              <a:rPr lang="en-US" sz="800" b="1" dirty="0" smtClean="0"/>
              <a:t>Method:</a:t>
            </a:r>
          </a:p>
          <a:p>
            <a:pPr algn="just"/>
            <a:endParaRPr lang="en-US" sz="800" b="1" dirty="0" smtClean="0"/>
          </a:p>
          <a:p>
            <a:pPr algn="just"/>
            <a:r>
              <a:rPr lang="en-US" sz="800" dirty="0" smtClean="0"/>
              <a:t>Align </a:t>
            </a:r>
            <a:r>
              <a:rPr lang="en-US" sz="800" dirty="0"/>
              <a:t>the left and right buckle tongues to one tongue and insert into the buckle until you hear a</a:t>
            </a:r>
            <a:r>
              <a:rPr lang="en-US" sz="800" dirty="0" smtClean="0"/>
              <a:t>“ Click”.</a:t>
            </a:r>
          </a:p>
          <a:p>
            <a:pPr algn="just"/>
            <a:endParaRPr lang="en-US" sz="800" dirty="0"/>
          </a:p>
          <a:p>
            <a:pPr algn="just"/>
            <a:r>
              <a:rPr lang="en-US" sz="800" b="1" dirty="0"/>
              <a:t>Unlocking </a:t>
            </a:r>
            <a:r>
              <a:rPr lang="en-US" sz="800" b="1" dirty="0" smtClean="0"/>
              <a:t>Method:</a:t>
            </a:r>
          </a:p>
          <a:p>
            <a:pPr algn="just"/>
            <a:endParaRPr lang="en-US" sz="800" b="1" dirty="0"/>
          </a:p>
          <a:p>
            <a:pPr algn="just"/>
            <a:r>
              <a:rPr lang="en-US" sz="800" dirty="0" smtClean="0"/>
              <a:t>Press </a:t>
            </a:r>
            <a:r>
              <a:rPr lang="en-US" sz="800" dirty="0"/>
              <a:t>the red button of the buckle downwards</a:t>
            </a:r>
            <a:r>
              <a:rPr lang="en-US" sz="800" dirty="0" smtClean="0"/>
              <a:t>, the </a:t>
            </a:r>
            <a:r>
              <a:rPr lang="en-US" sz="800" dirty="0"/>
              <a:t>two metal sections will be pop up.</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54" y="4151469"/>
            <a:ext cx="2992330" cy="93143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035" y="4559095"/>
            <a:ext cx="1467292" cy="1757766"/>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65" y="543590"/>
            <a:ext cx="1030742" cy="1119855"/>
          </a:xfrm>
          <a:prstGeom prst="rect">
            <a:avLst/>
          </a:prstGeom>
        </p:spPr>
      </p:pic>
      <p:sp>
        <p:nvSpPr>
          <p:cNvPr id="38" name="TextBox 33"/>
          <p:cNvSpPr txBox="1"/>
          <p:nvPr/>
        </p:nvSpPr>
        <p:spPr>
          <a:xfrm>
            <a:off x="11820525" y="6515017"/>
            <a:ext cx="32872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43</a:t>
            </a:r>
            <a:endParaRPr lang="bg-BG" sz="800" b="1" dirty="0">
              <a:cs typeface="Arial" pitchFamily="34" charset="0"/>
            </a:endParaRPr>
          </a:p>
        </p:txBody>
      </p:sp>
      <p:sp>
        <p:nvSpPr>
          <p:cNvPr id="39" name="TextBox 10"/>
          <p:cNvSpPr txBox="1"/>
          <p:nvPr/>
        </p:nvSpPr>
        <p:spPr>
          <a:xfrm>
            <a:off x="7578991" y="22427"/>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7. Χρήση του μηχανισμού ασφάλισης ζώνης</a:t>
            </a:r>
            <a:endParaRPr lang="ru-RU" sz="1200" b="1" dirty="0">
              <a:solidFill>
                <a:schemeClr val="bg1"/>
              </a:solidFill>
              <a:latin typeface="Arial" pitchFamily="34" charset="0"/>
              <a:cs typeface="Arial" pitchFamily="34" charset="0"/>
            </a:endParaRPr>
          </a:p>
        </p:txBody>
      </p:sp>
      <p:sp>
        <p:nvSpPr>
          <p:cNvPr id="40" name="Rectangle 39"/>
          <p:cNvSpPr/>
          <p:nvPr/>
        </p:nvSpPr>
        <p:spPr>
          <a:xfrm>
            <a:off x="7471041" y="309664"/>
            <a:ext cx="4710223" cy="215444"/>
          </a:xfrm>
          <a:prstGeom prst="rect">
            <a:avLst/>
          </a:prstGeom>
        </p:spPr>
        <p:txBody>
          <a:bodyPr wrap="square">
            <a:spAutoFit/>
          </a:bodyPr>
          <a:lstStyle/>
          <a:p>
            <a:r>
              <a:rPr lang="el-GR" sz="800" dirty="0"/>
              <a:t>Ανοίξτε το πτερύγιο μηχανισμού κλειδώματος, τραβήξτε τη διαγώνια ζώνη στο πτερύγιο και ασφαλίστε την.</a:t>
            </a:r>
            <a:endParaRPr lang="ru-RU" sz="800" dirty="0"/>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5332" y="600892"/>
            <a:ext cx="3195932" cy="1005249"/>
          </a:xfrm>
          <a:prstGeom prst="rect">
            <a:avLst/>
          </a:prstGeom>
        </p:spPr>
      </p:pic>
      <p:sp>
        <p:nvSpPr>
          <p:cNvPr id="42" name="TextBox 10"/>
          <p:cNvSpPr txBox="1"/>
          <p:nvPr/>
        </p:nvSpPr>
        <p:spPr>
          <a:xfrm>
            <a:off x="7578991" y="1758869"/>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8. Ρύθμιση των ζωνών ωμών</a:t>
            </a:r>
            <a:endParaRPr lang="ru-RU" sz="1200" b="1" dirty="0">
              <a:solidFill>
                <a:schemeClr val="bg1"/>
              </a:solidFill>
              <a:latin typeface="Arial" pitchFamily="34" charset="0"/>
              <a:cs typeface="Arial" pitchFamily="34" charset="0"/>
            </a:endParaRP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8991" y="2097222"/>
            <a:ext cx="1098365" cy="1234245"/>
          </a:xfrm>
          <a:prstGeom prst="rect">
            <a:avLst/>
          </a:prstGeom>
        </p:spPr>
      </p:pic>
      <p:sp>
        <p:nvSpPr>
          <p:cNvPr id="44" name="Rectangle 43"/>
          <p:cNvSpPr/>
          <p:nvPr/>
        </p:nvSpPr>
        <p:spPr>
          <a:xfrm>
            <a:off x="8774095" y="2091892"/>
            <a:ext cx="3407169" cy="584775"/>
          </a:xfrm>
          <a:prstGeom prst="rect">
            <a:avLst/>
          </a:prstGeom>
        </p:spPr>
        <p:txBody>
          <a:bodyPr wrap="square">
            <a:spAutoFit/>
          </a:bodyPr>
          <a:lstStyle/>
          <a:p>
            <a:pPr algn="just"/>
            <a:r>
              <a:rPr lang="el-GR" sz="800" b="1" dirty="0"/>
              <a:t>Χαλάρωση των ιμάντων ώμων: </a:t>
            </a:r>
            <a:endParaRPr lang="en-US" sz="800" b="1" dirty="0" smtClean="0"/>
          </a:p>
          <a:p>
            <a:pPr algn="just"/>
            <a:r>
              <a:rPr lang="el-GR" sz="800" dirty="0" smtClean="0"/>
              <a:t>Πατήστε </a:t>
            </a:r>
            <a:r>
              <a:rPr lang="el-GR" sz="800" dirty="0"/>
              <a:t>το κουμπί ρύθμισης κάτω από το μαξιλαράκι και, ταυτόχρονα, τραβήξτε τους δύο ιμάντες ώμου προς τα εμπρός.</a:t>
            </a:r>
          </a:p>
          <a:p>
            <a:pPr algn="just"/>
            <a:endParaRPr lang="el-GR" sz="800" b="1" dirty="0"/>
          </a:p>
        </p:txBody>
      </p:sp>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5478" y="2383926"/>
            <a:ext cx="1105786" cy="1080844"/>
          </a:xfrm>
          <a:prstGeom prst="rect">
            <a:avLst/>
          </a:prstGeom>
        </p:spPr>
      </p:pic>
      <p:sp>
        <p:nvSpPr>
          <p:cNvPr id="46" name="Rectangle 45"/>
          <p:cNvSpPr/>
          <p:nvPr/>
        </p:nvSpPr>
        <p:spPr>
          <a:xfrm>
            <a:off x="8774095" y="2668973"/>
            <a:ext cx="2301383" cy="461665"/>
          </a:xfrm>
          <a:prstGeom prst="rect">
            <a:avLst/>
          </a:prstGeom>
        </p:spPr>
        <p:txBody>
          <a:bodyPr wrap="square">
            <a:spAutoFit/>
          </a:bodyPr>
          <a:lstStyle/>
          <a:p>
            <a:pPr algn="just"/>
            <a:r>
              <a:rPr lang="el-GR" sz="800" b="1" dirty="0"/>
              <a:t>Σύσφιξη των ιμάντων ώμων: </a:t>
            </a:r>
            <a:endParaRPr lang="en-US" sz="800" b="1" dirty="0" smtClean="0"/>
          </a:p>
          <a:p>
            <a:pPr algn="just"/>
            <a:r>
              <a:rPr lang="el-GR" sz="800" dirty="0" smtClean="0"/>
              <a:t>Τραβήξτε </a:t>
            </a:r>
            <a:r>
              <a:rPr lang="el-GR" sz="800" dirty="0"/>
              <a:t>τον ιμάντα προσαρμογής των ζωνών ώμου.</a:t>
            </a:r>
            <a:endParaRPr lang="en-US" sz="800" dirty="0"/>
          </a:p>
        </p:txBody>
      </p:sp>
      <p:sp>
        <p:nvSpPr>
          <p:cNvPr id="47" name="TextBox 10"/>
          <p:cNvSpPr txBox="1"/>
          <p:nvPr/>
        </p:nvSpPr>
        <p:spPr>
          <a:xfrm>
            <a:off x="7575281" y="3464770"/>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9. Ρύθμιση της γωνίας της πλάτης</a:t>
            </a:r>
            <a:endParaRPr lang="ru-RU" sz="1200" b="1" dirty="0">
              <a:solidFill>
                <a:schemeClr val="bg1"/>
              </a:solidFill>
              <a:latin typeface="Arial" pitchFamily="34" charset="0"/>
              <a:cs typeface="Arial" pitchFamily="34" charset="0"/>
            </a:endParaRPr>
          </a:p>
        </p:txBody>
      </p:sp>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75281" y="3741769"/>
            <a:ext cx="4602273" cy="1404421"/>
          </a:xfrm>
          <a:prstGeom prst="rect">
            <a:avLst/>
          </a:prstGeom>
        </p:spPr>
      </p:pic>
      <p:sp>
        <p:nvSpPr>
          <p:cNvPr id="49" name="Rectangle 48"/>
          <p:cNvSpPr/>
          <p:nvPr/>
        </p:nvSpPr>
        <p:spPr>
          <a:xfrm>
            <a:off x="7471040" y="5339993"/>
            <a:ext cx="4706513" cy="954107"/>
          </a:xfrm>
          <a:prstGeom prst="rect">
            <a:avLst/>
          </a:prstGeom>
        </p:spPr>
        <p:txBody>
          <a:bodyPr wrap="square">
            <a:spAutoFit/>
          </a:bodyPr>
          <a:lstStyle/>
          <a:p>
            <a:pPr algn="just"/>
            <a:r>
              <a:rPr lang="el-GR" sz="800" dirty="0"/>
              <a:t>Το κάθισμα αυτοκινήτου μπορεί να ρυθμιστεί σε 4 διαφορετικές θέσεις. Εάν τοποθετηθεί πίσω (ομάδα 0 +), μπορεί να χρησιμοποιηθεί μόνο η θέση 4. Τοποθετήστε τη λαβή ρύθμισης κάτω από το μπροστινό μέρος του καθίσματος προς τα επάνω και στη συνέχεια τραβήξτε ή σπρώξτε το κάθισμα προς τα εμπρός ή προς τα πίσω. Απελευθερώστε τη λαβή ρύθμισης στην επιθυμητή θέση και πιέστε μέχρι να ακούσετε ένα κλικ.е</a:t>
            </a:r>
            <a:r>
              <a:rPr lang="el-GR" sz="800" dirty="0" smtClean="0"/>
              <a:t>.</a:t>
            </a:r>
            <a:endParaRPr lang="en-US" sz="800" dirty="0" smtClean="0"/>
          </a:p>
          <a:p>
            <a:pPr algn="just"/>
            <a:endParaRPr lang="el-GR" sz="800" dirty="0"/>
          </a:p>
          <a:p>
            <a:pPr algn="just"/>
            <a:r>
              <a:rPr lang="el-GR" sz="800" b="1" dirty="0"/>
              <a:t>Σημαντικό</a:t>
            </a:r>
            <a:r>
              <a:rPr lang="el-GR" sz="800" dirty="0"/>
              <a:t>: Βεβαιωθείτε ότι το παιδικό κάθισμα είναι ασφαλισμένο στην επιθυμητή θέση τραβώντας τη λαβή ρύθμισης.</a:t>
            </a:r>
          </a:p>
        </p:txBody>
      </p:sp>
    </p:spTree>
    <p:extLst>
      <p:ext uri="{BB962C8B-B14F-4D97-AF65-F5344CB8AC3E}">
        <p14:creationId xmlns:p14="http://schemas.microsoft.com/office/powerpoint/2010/main" val="358505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15</a:t>
            </a:r>
            <a:endParaRPr lang="bg-BG" sz="800" b="1" dirty="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24" y="587730"/>
            <a:ext cx="1030742" cy="1119855"/>
          </a:xfrm>
          <a:prstGeom prst="rect">
            <a:avLst/>
          </a:prstGeom>
        </p:spPr>
      </p:pic>
      <p:sp>
        <p:nvSpPr>
          <p:cNvPr id="4" name="TextBox 10"/>
          <p:cNvSpPr txBox="1"/>
          <p:nvPr/>
        </p:nvSpPr>
        <p:spPr>
          <a:xfrm>
            <a:off x="107950" y="66567"/>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7. Using the belt lock-off</a:t>
            </a:r>
          </a:p>
        </p:txBody>
      </p:sp>
      <p:sp>
        <p:nvSpPr>
          <p:cNvPr id="5" name="Rectangle 4"/>
          <p:cNvSpPr/>
          <p:nvPr/>
        </p:nvSpPr>
        <p:spPr>
          <a:xfrm>
            <a:off x="0" y="353804"/>
            <a:ext cx="4710223" cy="215444"/>
          </a:xfrm>
          <a:prstGeom prst="rect">
            <a:avLst/>
          </a:prstGeom>
        </p:spPr>
        <p:txBody>
          <a:bodyPr wrap="square">
            <a:spAutoFit/>
          </a:bodyPr>
          <a:lstStyle/>
          <a:p>
            <a:r>
              <a:rPr lang="en-US" sz="800" dirty="0" smtClean="0"/>
              <a:t>Open the red belt lock-off, pull the diagonal belt into the belt red lock-off and then lock it.</a:t>
            </a:r>
            <a:endParaRPr lang="ru-RU"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91" y="645032"/>
            <a:ext cx="3195932" cy="1005249"/>
          </a:xfrm>
          <a:prstGeom prst="rect">
            <a:avLst/>
          </a:prstGeom>
        </p:spPr>
      </p:pic>
      <p:sp>
        <p:nvSpPr>
          <p:cNvPr id="7" name="TextBox 10"/>
          <p:cNvSpPr txBox="1"/>
          <p:nvPr/>
        </p:nvSpPr>
        <p:spPr>
          <a:xfrm>
            <a:off x="107950" y="180300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8.Adjust the harness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0" y="2141362"/>
            <a:ext cx="1098365" cy="1234245"/>
          </a:xfrm>
          <a:prstGeom prst="rect">
            <a:avLst/>
          </a:prstGeom>
        </p:spPr>
      </p:pic>
      <p:sp>
        <p:nvSpPr>
          <p:cNvPr id="9" name="Rectangle 8"/>
          <p:cNvSpPr/>
          <p:nvPr/>
        </p:nvSpPr>
        <p:spPr>
          <a:xfrm>
            <a:off x="1303054" y="2104133"/>
            <a:ext cx="3407169" cy="461665"/>
          </a:xfrm>
          <a:prstGeom prst="rect">
            <a:avLst/>
          </a:prstGeom>
        </p:spPr>
        <p:txBody>
          <a:bodyPr wrap="square">
            <a:spAutoFit/>
          </a:bodyPr>
          <a:lstStyle/>
          <a:p>
            <a:pPr algn="just"/>
            <a:r>
              <a:rPr lang="en-US" sz="800" b="1" dirty="0"/>
              <a:t>Loosening the shoulder harness </a:t>
            </a:r>
            <a:endParaRPr lang="en-US" sz="800" b="1" dirty="0" smtClean="0"/>
          </a:p>
          <a:p>
            <a:pPr algn="just"/>
            <a:r>
              <a:rPr lang="en-US" sz="800" dirty="0" smtClean="0"/>
              <a:t>Press </a:t>
            </a:r>
            <a:r>
              <a:rPr lang="en-US" sz="800" dirty="0"/>
              <a:t>the adjuster button under the cover and at the same time pull both shoulder straps forward.</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437" y="2428066"/>
            <a:ext cx="1105786" cy="1080844"/>
          </a:xfrm>
          <a:prstGeom prst="rect">
            <a:avLst/>
          </a:prstGeom>
        </p:spPr>
      </p:pic>
      <p:sp>
        <p:nvSpPr>
          <p:cNvPr id="11" name="Rectangle 10"/>
          <p:cNvSpPr/>
          <p:nvPr/>
        </p:nvSpPr>
        <p:spPr>
          <a:xfrm>
            <a:off x="1303054" y="2713113"/>
            <a:ext cx="2301383" cy="461665"/>
          </a:xfrm>
          <a:prstGeom prst="rect">
            <a:avLst/>
          </a:prstGeom>
        </p:spPr>
        <p:txBody>
          <a:bodyPr wrap="square">
            <a:spAutoFit/>
          </a:bodyPr>
          <a:lstStyle/>
          <a:p>
            <a:pPr algn="just"/>
            <a:r>
              <a:rPr lang="en-US" sz="800" b="1" dirty="0"/>
              <a:t>Tightening the shoulder harness</a:t>
            </a:r>
          </a:p>
          <a:p>
            <a:pPr algn="just"/>
            <a:r>
              <a:rPr lang="en-US" sz="800" dirty="0"/>
              <a:t>Pull the adjuster strap until the harness is fully tightened. </a:t>
            </a:r>
          </a:p>
        </p:txBody>
      </p:sp>
      <p:sp>
        <p:nvSpPr>
          <p:cNvPr id="12" name="TextBox 10"/>
          <p:cNvSpPr txBox="1"/>
          <p:nvPr/>
        </p:nvSpPr>
        <p:spPr>
          <a:xfrm>
            <a:off x="104240" y="3508910"/>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9. Adjust the backrest angle</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40" y="3785909"/>
            <a:ext cx="4602273" cy="1404421"/>
          </a:xfrm>
          <a:prstGeom prst="rect">
            <a:avLst/>
          </a:prstGeom>
        </p:spPr>
      </p:pic>
      <p:sp>
        <p:nvSpPr>
          <p:cNvPr id="14" name="Rectangle 13"/>
          <p:cNvSpPr/>
          <p:nvPr/>
        </p:nvSpPr>
        <p:spPr>
          <a:xfrm>
            <a:off x="-1" y="5384133"/>
            <a:ext cx="4706514" cy="954107"/>
          </a:xfrm>
          <a:prstGeom prst="rect">
            <a:avLst/>
          </a:prstGeom>
        </p:spPr>
        <p:txBody>
          <a:bodyPr wrap="square">
            <a:spAutoFit/>
          </a:bodyPr>
          <a:lstStyle/>
          <a:p>
            <a:pPr algn="just"/>
            <a:r>
              <a:rPr lang="en-US" sz="800" dirty="0"/>
              <a:t>The child seat can be adjusted to 4 different </a:t>
            </a:r>
            <a:r>
              <a:rPr lang="en-US" sz="800" dirty="0" err="1"/>
              <a:t>positions.If</a:t>
            </a:r>
            <a:r>
              <a:rPr lang="en-US" sz="800" dirty="0"/>
              <a:t> installed rearward-facing (group 0+),only the position 4 can be </a:t>
            </a:r>
            <a:r>
              <a:rPr lang="en-US" sz="800" dirty="0" err="1"/>
              <a:t>used.Pull</a:t>
            </a:r>
            <a:r>
              <a:rPr lang="en-US" sz="800" dirty="0"/>
              <a:t> the positioning handle under the front of the seat </a:t>
            </a:r>
            <a:r>
              <a:rPr lang="en-US" sz="800" dirty="0" err="1"/>
              <a:t>upwards,and</a:t>
            </a:r>
            <a:r>
              <a:rPr lang="en-US" sz="800" dirty="0"/>
              <a:t> then pull or push the seat forwards or backwards. Release the positioning handle in the desired position and push until you hear a “click”. </a:t>
            </a:r>
            <a:endParaRPr lang="en-US" sz="800" dirty="0" smtClean="0"/>
          </a:p>
          <a:p>
            <a:pPr algn="just"/>
            <a:endParaRPr lang="ru-RU" sz="800" dirty="0"/>
          </a:p>
          <a:p>
            <a:pPr algn="just"/>
            <a:r>
              <a:rPr lang="en-US" sz="800" b="1" dirty="0"/>
              <a:t>Important: Check to make sure the child seat is securely locked in the desired position by pulling the positioning handle.</a:t>
            </a:r>
            <a:endParaRPr lang="ru-RU" sz="8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14" y="587730"/>
            <a:ext cx="1030742" cy="1119855"/>
          </a:xfrm>
          <a:prstGeom prst="rect">
            <a:avLst/>
          </a:prstGeom>
        </p:spPr>
      </p:pic>
      <p:sp>
        <p:nvSpPr>
          <p:cNvPr id="16" name="TextBox 10"/>
          <p:cNvSpPr txBox="1"/>
          <p:nvPr/>
        </p:nvSpPr>
        <p:spPr>
          <a:xfrm>
            <a:off x="104240" y="66567"/>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7. Using the belt lock-off</a:t>
            </a:r>
          </a:p>
        </p:txBody>
      </p:sp>
      <p:sp>
        <p:nvSpPr>
          <p:cNvPr id="17" name="Rectangle 16"/>
          <p:cNvSpPr/>
          <p:nvPr/>
        </p:nvSpPr>
        <p:spPr>
          <a:xfrm>
            <a:off x="-3710" y="353804"/>
            <a:ext cx="4710223" cy="215444"/>
          </a:xfrm>
          <a:prstGeom prst="rect">
            <a:avLst/>
          </a:prstGeom>
        </p:spPr>
        <p:txBody>
          <a:bodyPr wrap="square">
            <a:spAutoFit/>
          </a:bodyPr>
          <a:lstStyle/>
          <a:p>
            <a:r>
              <a:rPr lang="en-US" sz="800" dirty="0" smtClean="0"/>
              <a:t>Open the red belt lock-off, pull the diagonal belt into the belt red lock-off and then lock it.</a:t>
            </a:r>
            <a:endParaRPr lang="ru-RU" sz="8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581" y="645032"/>
            <a:ext cx="3195932" cy="1005249"/>
          </a:xfrm>
          <a:prstGeom prst="rect">
            <a:avLst/>
          </a:prstGeom>
        </p:spPr>
      </p:pic>
      <p:sp>
        <p:nvSpPr>
          <p:cNvPr id="19" name="TextBox 10"/>
          <p:cNvSpPr txBox="1"/>
          <p:nvPr/>
        </p:nvSpPr>
        <p:spPr>
          <a:xfrm>
            <a:off x="104240" y="180300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8.Adjust the harness</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40" y="2141362"/>
            <a:ext cx="1098365" cy="1234245"/>
          </a:xfrm>
          <a:prstGeom prst="rect">
            <a:avLst/>
          </a:prstGeom>
        </p:spPr>
      </p:pic>
      <p:sp>
        <p:nvSpPr>
          <p:cNvPr id="21" name="Rectangle 20"/>
          <p:cNvSpPr/>
          <p:nvPr/>
        </p:nvSpPr>
        <p:spPr>
          <a:xfrm>
            <a:off x="1299344" y="2104133"/>
            <a:ext cx="3407169" cy="461665"/>
          </a:xfrm>
          <a:prstGeom prst="rect">
            <a:avLst/>
          </a:prstGeom>
        </p:spPr>
        <p:txBody>
          <a:bodyPr wrap="square">
            <a:spAutoFit/>
          </a:bodyPr>
          <a:lstStyle/>
          <a:p>
            <a:pPr algn="just"/>
            <a:r>
              <a:rPr lang="en-US" sz="800" b="1" dirty="0"/>
              <a:t>Loosening the shoulder harness </a:t>
            </a:r>
            <a:endParaRPr lang="en-US" sz="800" b="1" dirty="0" smtClean="0"/>
          </a:p>
          <a:p>
            <a:pPr algn="just"/>
            <a:r>
              <a:rPr lang="en-US" sz="800" dirty="0" smtClean="0"/>
              <a:t>Press </a:t>
            </a:r>
            <a:r>
              <a:rPr lang="en-US" sz="800" dirty="0"/>
              <a:t>the adjuster button under the cover and at the same time pull both shoulder straps forward.</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727" y="2428066"/>
            <a:ext cx="1105786" cy="1080844"/>
          </a:xfrm>
          <a:prstGeom prst="rect">
            <a:avLst/>
          </a:prstGeom>
        </p:spPr>
      </p:pic>
      <p:sp>
        <p:nvSpPr>
          <p:cNvPr id="23" name="Rectangle 22"/>
          <p:cNvSpPr/>
          <p:nvPr/>
        </p:nvSpPr>
        <p:spPr>
          <a:xfrm>
            <a:off x="1299344" y="2713113"/>
            <a:ext cx="2301383" cy="461665"/>
          </a:xfrm>
          <a:prstGeom prst="rect">
            <a:avLst/>
          </a:prstGeom>
        </p:spPr>
        <p:txBody>
          <a:bodyPr wrap="square">
            <a:spAutoFit/>
          </a:bodyPr>
          <a:lstStyle/>
          <a:p>
            <a:pPr algn="just"/>
            <a:r>
              <a:rPr lang="en-US" sz="800" b="1" dirty="0"/>
              <a:t>Tightening the shoulder harness</a:t>
            </a:r>
          </a:p>
          <a:p>
            <a:pPr algn="just"/>
            <a:r>
              <a:rPr lang="en-US" sz="800" dirty="0"/>
              <a:t>Pull the adjuster strap until the harness is fully tightened. </a:t>
            </a:r>
          </a:p>
        </p:txBody>
      </p:sp>
      <p:sp>
        <p:nvSpPr>
          <p:cNvPr id="24" name="TextBox 10"/>
          <p:cNvSpPr txBox="1"/>
          <p:nvPr/>
        </p:nvSpPr>
        <p:spPr>
          <a:xfrm>
            <a:off x="100530" y="3508910"/>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9. Adjust the backrest angle</a:t>
            </a:r>
          </a:p>
        </p:txBody>
      </p:sp>
      <p:sp>
        <p:nvSpPr>
          <p:cNvPr id="47" name="TextBox 61"/>
          <p:cNvSpPr txBox="1"/>
          <p:nvPr/>
        </p:nvSpPr>
        <p:spPr>
          <a:xfrm>
            <a:off x="11726375" y="6515017"/>
            <a:ext cx="39429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42</a:t>
            </a:r>
            <a:endParaRPr lang="bg-BG" sz="800" b="1" dirty="0">
              <a:cs typeface="Arial" pitchFamily="34" charset="0"/>
            </a:endParaRPr>
          </a:p>
        </p:txBody>
      </p:sp>
      <p:sp>
        <p:nvSpPr>
          <p:cNvPr id="48" name="TextBox 10"/>
          <p:cNvSpPr txBox="1"/>
          <p:nvPr/>
        </p:nvSpPr>
        <p:spPr>
          <a:xfrm>
            <a:off x="7518399" y="66567"/>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5. Χρήση παιδικού καθίσματος αυτοκινήτου</a:t>
            </a:r>
            <a:endParaRPr lang="ru-RU" sz="1200" b="1" dirty="0">
              <a:solidFill>
                <a:schemeClr val="bg1"/>
              </a:solidFill>
              <a:latin typeface="Arial" pitchFamily="34" charset="0"/>
              <a:cs typeface="Arial" pitchFamily="34" charset="0"/>
            </a:endParaRPr>
          </a:p>
        </p:txBody>
      </p:sp>
      <p:sp>
        <p:nvSpPr>
          <p:cNvPr id="49" name="Rectangle 48"/>
          <p:cNvSpPr/>
          <p:nvPr/>
        </p:nvSpPr>
        <p:spPr>
          <a:xfrm>
            <a:off x="7410450" y="343566"/>
            <a:ext cx="3353664" cy="830997"/>
          </a:xfrm>
          <a:prstGeom prst="rect">
            <a:avLst/>
          </a:prstGeom>
        </p:spPr>
        <p:txBody>
          <a:bodyPr wrap="square">
            <a:spAutoFit/>
          </a:bodyPr>
          <a:lstStyle/>
          <a:p>
            <a:pPr algn="just"/>
            <a:r>
              <a:rPr lang="el-GR" sz="800" b="1" dirty="0"/>
              <a:t>5.1. Ομάδα 0+, 1 – Κατεύθυνση προς τα πίσω: </a:t>
            </a:r>
            <a:endParaRPr lang="en-US" sz="800" b="1" dirty="0" smtClean="0"/>
          </a:p>
          <a:p>
            <a:pPr algn="just"/>
            <a:endParaRPr lang="en-US" sz="800" dirty="0"/>
          </a:p>
          <a:p>
            <a:pPr algn="just"/>
            <a:r>
              <a:rPr lang="el-GR" sz="800" dirty="0" smtClean="0"/>
              <a:t>Κατάλληλο </a:t>
            </a:r>
            <a:r>
              <a:rPr lang="el-GR" sz="800" dirty="0"/>
              <a:t>για παιδιά από 0 έως 18 κιλά ή παιδιά ηλικίας 0 έως 4 χρονών</a:t>
            </a:r>
          </a:p>
          <a:p>
            <a:pPr algn="just"/>
            <a:r>
              <a:rPr lang="el-GR" sz="800" dirty="0"/>
              <a:t>Εγκατάσταση: Ζώνη ασφάλειας 3 σημείων </a:t>
            </a:r>
          </a:p>
          <a:p>
            <a:pPr algn="just"/>
            <a:r>
              <a:rPr lang="el-GR" sz="800" dirty="0"/>
              <a:t>Συγκράτηση παιδιών: Ζώνη 5 σημείων</a:t>
            </a:r>
          </a:p>
          <a:p>
            <a:pPr algn="just"/>
            <a:endParaRPr lang="en-US" sz="800" dirty="0"/>
          </a:p>
        </p:txBody>
      </p: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0614" y="387262"/>
            <a:ext cx="1303558" cy="1251554"/>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301" y="1215603"/>
            <a:ext cx="1473397" cy="1548956"/>
          </a:xfrm>
          <a:prstGeom prst="rect">
            <a:avLst/>
          </a:prstGeom>
        </p:spPr>
      </p:pic>
      <p:sp>
        <p:nvSpPr>
          <p:cNvPr id="52" name="Rectangle 51"/>
          <p:cNvSpPr/>
          <p:nvPr/>
        </p:nvSpPr>
        <p:spPr>
          <a:xfrm>
            <a:off x="8893725" y="1638816"/>
            <a:ext cx="3226947" cy="830997"/>
          </a:xfrm>
          <a:prstGeom prst="rect">
            <a:avLst/>
          </a:prstGeom>
        </p:spPr>
        <p:txBody>
          <a:bodyPr wrap="square">
            <a:spAutoFit/>
          </a:bodyPr>
          <a:lstStyle/>
          <a:p>
            <a:pPr algn="just"/>
            <a:r>
              <a:rPr lang="el-GR" sz="800" b="1" dirty="0"/>
              <a:t>5.2. Ομάδα 1 – Κατεύθυνση προς τα εμπρός: </a:t>
            </a:r>
            <a:endParaRPr lang="en-US" sz="800" b="1" dirty="0" smtClean="0"/>
          </a:p>
          <a:p>
            <a:pPr algn="just"/>
            <a:endParaRPr lang="en-US" sz="800" b="1" dirty="0"/>
          </a:p>
          <a:p>
            <a:pPr algn="just"/>
            <a:r>
              <a:rPr lang="el-GR" sz="800" dirty="0" smtClean="0"/>
              <a:t>Κατάλληλο </a:t>
            </a:r>
            <a:r>
              <a:rPr lang="el-GR" sz="800" dirty="0"/>
              <a:t>για παιδιά από 9 έως 18 κιλά ή παιδιά ηλικίας 9 μηνών μέχρι 4 χρονών.</a:t>
            </a:r>
          </a:p>
          <a:p>
            <a:pPr algn="just"/>
            <a:r>
              <a:rPr lang="el-GR" sz="800" dirty="0"/>
              <a:t>Εγκατάσταση: Ζώνη ασφάλειας 3 σημείων </a:t>
            </a:r>
          </a:p>
          <a:p>
            <a:pPr algn="just"/>
            <a:r>
              <a:rPr lang="el-GR" sz="800" dirty="0"/>
              <a:t>Συγκράτηση παιδιών: Ζώνη 5 σημείων</a:t>
            </a:r>
          </a:p>
        </p:txBody>
      </p:sp>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8867" y="2262659"/>
            <a:ext cx="1245305" cy="1379293"/>
          </a:xfrm>
          <a:prstGeom prst="rect">
            <a:avLst/>
          </a:prstGeom>
        </p:spPr>
      </p:pic>
      <p:sp>
        <p:nvSpPr>
          <p:cNvPr id="54" name="Rectangle 53"/>
          <p:cNvSpPr/>
          <p:nvPr/>
        </p:nvSpPr>
        <p:spPr>
          <a:xfrm>
            <a:off x="7427440" y="2902208"/>
            <a:ext cx="3336674" cy="830997"/>
          </a:xfrm>
          <a:prstGeom prst="rect">
            <a:avLst/>
          </a:prstGeom>
        </p:spPr>
        <p:txBody>
          <a:bodyPr wrap="square">
            <a:spAutoFit/>
          </a:bodyPr>
          <a:lstStyle/>
          <a:p>
            <a:pPr algn="just"/>
            <a:r>
              <a:rPr lang="el-GR" sz="800" b="1" dirty="0"/>
              <a:t>5.3. Ομάδα 2, 3 – Κατεύθυνση προς τα εμπρός: </a:t>
            </a:r>
            <a:endParaRPr lang="en-US" sz="800" b="1" dirty="0" smtClean="0"/>
          </a:p>
          <a:p>
            <a:pPr algn="just"/>
            <a:endParaRPr lang="en-US" sz="800" b="1" dirty="0"/>
          </a:p>
          <a:p>
            <a:pPr algn="just"/>
            <a:r>
              <a:rPr lang="el-GR" sz="800" dirty="0" smtClean="0"/>
              <a:t>Κατάλληλο </a:t>
            </a:r>
            <a:r>
              <a:rPr lang="el-GR" sz="800" dirty="0"/>
              <a:t>για παιδιά από 15 έως 36 κιλά ή παιδιά ηλικίας 4 μέχρι 12 χρονών.</a:t>
            </a:r>
          </a:p>
          <a:p>
            <a:pPr algn="just"/>
            <a:r>
              <a:rPr lang="el-GR" sz="800" dirty="0"/>
              <a:t>Εγκατάσταση: Ζώνη ασφάλειας 3 σημείων </a:t>
            </a:r>
          </a:p>
          <a:p>
            <a:pPr algn="just"/>
            <a:r>
              <a:rPr lang="el-GR" sz="800" dirty="0"/>
              <a:t>Συγκράτηση παιδιών: Ζώνη ασφάλειας 3 σημείων</a:t>
            </a:r>
          </a:p>
        </p:txBody>
      </p:sp>
      <p:sp>
        <p:nvSpPr>
          <p:cNvPr id="55" name="TextBox 10"/>
          <p:cNvSpPr txBox="1"/>
          <p:nvPr/>
        </p:nvSpPr>
        <p:spPr>
          <a:xfrm>
            <a:off x="7506504" y="3717726"/>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6. Ρύθμιση πόρπης</a:t>
            </a:r>
            <a:endParaRPr lang="ru-RU" sz="1200" b="1" dirty="0">
              <a:solidFill>
                <a:schemeClr val="bg1"/>
              </a:solidFill>
              <a:latin typeface="Arial" pitchFamily="34" charset="0"/>
              <a:cs typeface="Arial" pitchFamily="34" charset="0"/>
            </a:endParaRPr>
          </a:p>
        </p:txBody>
      </p:sp>
      <p:sp>
        <p:nvSpPr>
          <p:cNvPr id="56" name="Rectangle 55"/>
          <p:cNvSpPr/>
          <p:nvPr/>
        </p:nvSpPr>
        <p:spPr>
          <a:xfrm>
            <a:off x="7420328" y="5219821"/>
            <a:ext cx="2977725" cy="954107"/>
          </a:xfrm>
          <a:prstGeom prst="rect">
            <a:avLst/>
          </a:prstGeom>
        </p:spPr>
        <p:txBody>
          <a:bodyPr wrap="square">
            <a:spAutoFit/>
          </a:bodyPr>
          <a:lstStyle/>
          <a:p>
            <a:pPr algn="just"/>
            <a:r>
              <a:rPr lang="el-GR" sz="800" b="1" dirty="0"/>
              <a:t>Μέθοδος κλειδώματος: </a:t>
            </a:r>
            <a:endParaRPr lang="en-US" sz="800" b="1" dirty="0" smtClean="0"/>
          </a:p>
          <a:p>
            <a:pPr algn="just"/>
            <a:r>
              <a:rPr lang="el-GR" sz="800" dirty="0" smtClean="0"/>
              <a:t>Ευθυγραμμίστε </a:t>
            </a:r>
            <a:r>
              <a:rPr lang="el-GR" sz="800" dirty="0"/>
              <a:t>την αριστερή και τη δεξιά ζώνη και βάλτε μέσα στην στην πόρπη μέχρι να ακούσετε ένα κλικ</a:t>
            </a:r>
            <a:r>
              <a:rPr lang="el-GR" sz="800" dirty="0" smtClean="0"/>
              <a:t>.</a:t>
            </a:r>
            <a:endParaRPr lang="en-US" sz="800" dirty="0" smtClean="0"/>
          </a:p>
          <a:p>
            <a:pPr algn="just"/>
            <a:endParaRPr lang="el-GR" sz="800" dirty="0"/>
          </a:p>
          <a:p>
            <a:pPr algn="just"/>
            <a:r>
              <a:rPr lang="el-GR" sz="800" b="1" dirty="0"/>
              <a:t>Μηχανισμός ξεκλειδώματος: </a:t>
            </a:r>
            <a:endParaRPr lang="en-US" sz="800" b="1" dirty="0" smtClean="0"/>
          </a:p>
          <a:p>
            <a:pPr algn="just"/>
            <a:r>
              <a:rPr lang="el-GR" sz="800" dirty="0" smtClean="0"/>
              <a:t>Πατήστε </a:t>
            </a:r>
            <a:r>
              <a:rPr lang="el-GR" sz="800" dirty="0"/>
              <a:t>το κόκκινο κουμπί πόρπης προς τα κάτω και οι δύο ζώνες θα βγουν έξω.</a:t>
            </a:r>
          </a:p>
        </p:txBody>
      </p:sp>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6504" y="4141555"/>
            <a:ext cx="2992330" cy="931436"/>
          </a:xfrm>
          <a:prstGeom prst="rect">
            <a:avLst/>
          </a:prstGeom>
        </p:spPr>
      </p:pic>
      <p:pic>
        <p:nvPicPr>
          <p:cNvPr id="58" name="Picture 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3380" y="4349346"/>
            <a:ext cx="1467292" cy="1757766"/>
          </a:xfrm>
          <a:prstGeom prst="rect">
            <a:avLst/>
          </a:prstGeom>
        </p:spPr>
      </p:pic>
    </p:spTree>
    <p:extLst>
      <p:ext uri="{BB962C8B-B14F-4D97-AF65-F5344CB8AC3E}">
        <p14:creationId xmlns:p14="http://schemas.microsoft.com/office/powerpoint/2010/main" val="70598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16</a:t>
            </a:r>
            <a:endParaRPr lang="bg-BG" sz="800" b="1" dirty="0">
              <a:cs typeface="Arial" pitchFamily="34" charset="0"/>
            </a:endParaRPr>
          </a:p>
        </p:txBody>
      </p:sp>
      <p:sp>
        <p:nvSpPr>
          <p:cNvPr id="3" name="TextBox 10"/>
          <p:cNvSpPr txBox="1"/>
          <p:nvPr/>
        </p:nvSpPr>
        <p:spPr>
          <a:xfrm>
            <a:off x="79375" y="101997"/>
            <a:ext cx="4602273" cy="461665"/>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10. Adjust the height of the shoulder harness and the headrest</a:t>
            </a:r>
          </a:p>
        </p:txBody>
      </p:sp>
      <p:sp>
        <p:nvSpPr>
          <p:cNvPr id="4" name="Rectangle 3"/>
          <p:cNvSpPr/>
          <p:nvPr/>
        </p:nvSpPr>
        <p:spPr>
          <a:xfrm>
            <a:off x="0" y="646830"/>
            <a:ext cx="4681648" cy="215444"/>
          </a:xfrm>
          <a:prstGeom prst="rect">
            <a:avLst/>
          </a:prstGeom>
        </p:spPr>
        <p:txBody>
          <a:bodyPr wrap="square">
            <a:spAutoFit/>
          </a:bodyPr>
          <a:lstStyle/>
          <a:p>
            <a:r>
              <a:rPr lang="en-US" sz="800" dirty="0"/>
              <a:t>Always check that the shoulder straps are at the correct height for your child.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85" y="966658"/>
            <a:ext cx="3442939" cy="8118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5" y="1965004"/>
            <a:ext cx="1469638" cy="16462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251" y="2379118"/>
            <a:ext cx="1145709" cy="1504865"/>
          </a:xfrm>
          <a:prstGeom prst="rect">
            <a:avLst/>
          </a:prstGeom>
        </p:spPr>
      </p:pic>
      <p:sp>
        <p:nvSpPr>
          <p:cNvPr id="8" name="Rectangle 7"/>
          <p:cNvSpPr/>
          <p:nvPr/>
        </p:nvSpPr>
        <p:spPr>
          <a:xfrm>
            <a:off x="710485" y="1815334"/>
            <a:ext cx="705642" cy="215444"/>
          </a:xfrm>
          <a:prstGeom prst="rect">
            <a:avLst/>
          </a:prstGeom>
        </p:spPr>
        <p:txBody>
          <a:bodyPr wrap="none">
            <a:spAutoFit/>
          </a:bodyPr>
          <a:lstStyle/>
          <a:p>
            <a:pPr algn="just"/>
            <a:r>
              <a:rPr lang="en-US" sz="800" dirty="0">
                <a:solidFill>
                  <a:srgbClr val="FF0000"/>
                </a:solidFill>
              </a:rPr>
              <a:t>NO-Too low </a:t>
            </a:r>
          </a:p>
        </p:txBody>
      </p:sp>
      <p:sp>
        <p:nvSpPr>
          <p:cNvPr id="9" name="Rectangle 8"/>
          <p:cNvSpPr/>
          <p:nvPr/>
        </p:nvSpPr>
        <p:spPr>
          <a:xfrm>
            <a:off x="2053485" y="1823802"/>
            <a:ext cx="756938" cy="215444"/>
          </a:xfrm>
          <a:prstGeom prst="rect">
            <a:avLst/>
          </a:prstGeom>
        </p:spPr>
        <p:txBody>
          <a:bodyPr wrap="none">
            <a:spAutoFit/>
          </a:bodyPr>
          <a:lstStyle/>
          <a:p>
            <a:pPr algn="just"/>
            <a:r>
              <a:rPr lang="en-US" sz="800" dirty="0">
                <a:solidFill>
                  <a:srgbClr val="FF0000"/>
                </a:solidFill>
              </a:rPr>
              <a:t> NO-Too high </a:t>
            </a:r>
          </a:p>
        </p:txBody>
      </p:sp>
      <p:sp>
        <p:nvSpPr>
          <p:cNvPr id="10" name="Rectangle 9"/>
          <p:cNvSpPr/>
          <p:nvPr/>
        </p:nvSpPr>
        <p:spPr>
          <a:xfrm>
            <a:off x="3502845" y="1828704"/>
            <a:ext cx="670376" cy="215444"/>
          </a:xfrm>
          <a:prstGeom prst="rect">
            <a:avLst/>
          </a:prstGeom>
        </p:spPr>
        <p:txBody>
          <a:bodyPr wrap="none">
            <a:spAutoFit/>
          </a:bodyPr>
          <a:lstStyle/>
          <a:p>
            <a:pPr algn="just"/>
            <a:r>
              <a:rPr lang="en-US" sz="800" dirty="0">
                <a:solidFill>
                  <a:srgbClr val="92D050"/>
                </a:solidFill>
              </a:rPr>
              <a:t>YES-Correct</a:t>
            </a:r>
          </a:p>
        </p:txBody>
      </p:sp>
      <p:sp>
        <p:nvSpPr>
          <p:cNvPr id="11" name="Rectangle 10"/>
          <p:cNvSpPr/>
          <p:nvPr/>
        </p:nvSpPr>
        <p:spPr>
          <a:xfrm>
            <a:off x="1490551" y="2113500"/>
            <a:ext cx="3191097" cy="338554"/>
          </a:xfrm>
          <a:prstGeom prst="rect">
            <a:avLst/>
          </a:prstGeom>
        </p:spPr>
        <p:txBody>
          <a:bodyPr wrap="square">
            <a:spAutoFit/>
          </a:bodyPr>
          <a:lstStyle/>
          <a:p>
            <a:pPr algn="just"/>
            <a:r>
              <a:rPr lang="en-US" sz="800" b="1" dirty="0" smtClean="0"/>
              <a:t>Step 1: </a:t>
            </a:r>
            <a:r>
              <a:rPr lang="en-US" sz="800" dirty="0" smtClean="0"/>
              <a:t>Press the adjuster button under the cover and at the same time pull both shoulder straps forward.</a:t>
            </a:r>
            <a:endParaRPr lang="en-US" sz="800" dirty="0"/>
          </a:p>
        </p:txBody>
      </p:sp>
      <p:sp>
        <p:nvSpPr>
          <p:cNvPr id="12" name="Rectangle 11"/>
          <p:cNvSpPr/>
          <p:nvPr/>
        </p:nvSpPr>
        <p:spPr>
          <a:xfrm>
            <a:off x="1490551" y="2635776"/>
            <a:ext cx="2025919" cy="1322029"/>
          </a:xfrm>
          <a:prstGeom prst="rect">
            <a:avLst/>
          </a:prstGeom>
        </p:spPr>
        <p:txBody>
          <a:bodyPr wrap="square">
            <a:spAutoFit/>
          </a:bodyPr>
          <a:lstStyle/>
          <a:p>
            <a:pPr algn="just">
              <a:lnSpc>
                <a:spcPct val="107000"/>
              </a:lnSpc>
              <a:spcAft>
                <a:spcPts val="800"/>
              </a:spcAft>
            </a:pPr>
            <a:r>
              <a:rPr lang="en-US" sz="800" b="1" dirty="0">
                <a:ea typeface="Calibri" panose="020F0502020204030204" pitchFamily="34" charset="0"/>
                <a:cs typeface="Times New Roman" panose="02020603050405020304" pitchFamily="18" charset="0"/>
              </a:rPr>
              <a:t>Step </a:t>
            </a:r>
            <a:r>
              <a:rPr lang="en-US" sz="800" b="1" dirty="0" smtClean="0">
                <a:ea typeface="Calibri" panose="020F0502020204030204" pitchFamily="34" charset="0"/>
                <a:cs typeface="Times New Roman" panose="02020603050405020304" pitchFamily="18" charset="0"/>
              </a:rPr>
              <a:t>2</a:t>
            </a:r>
            <a:r>
              <a:rPr lang="en-US" sz="800" dirty="0" smtClean="0">
                <a:ea typeface="Calibri" panose="020F0502020204030204" pitchFamily="34" charset="0"/>
                <a:cs typeface="Times New Roman" panose="02020603050405020304" pitchFamily="18" charset="0"/>
              </a:rPr>
              <a:t>: Pull </a:t>
            </a:r>
            <a:r>
              <a:rPr lang="en-US" sz="800" dirty="0">
                <a:ea typeface="Calibri" panose="020F0502020204030204" pitchFamily="34" charset="0"/>
                <a:cs typeface="Times New Roman" panose="02020603050405020304" pitchFamily="18" charset="0"/>
              </a:rPr>
              <a:t>the height adjuster to adjust the height of the harness and the headrest according to the child's height</a:t>
            </a:r>
          </a:p>
          <a:p>
            <a:pPr algn="just">
              <a:lnSpc>
                <a:spcPct val="107000"/>
              </a:lnSpc>
              <a:spcAft>
                <a:spcPts val="800"/>
              </a:spcAft>
            </a:pPr>
            <a:r>
              <a:rPr lang="en-US" sz="800" dirty="0">
                <a:ea typeface="Calibri" panose="020F0502020204030204" pitchFamily="34" charset="0"/>
                <a:cs typeface="Times New Roman" panose="02020603050405020304" pitchFamily="18" charset="0"/>
              </a:rPr>
              <a:t>                </a:t>
            </a:r>
          </a:p>
          <a:p>
            <a:pPr algn="just">
              <a:lnSpc>
                <a:spcPct val="107000"/>
              </a:lnSpc>
              <a:spcAft>
                <a:spcPts val="800"/>
              </a:spcAft>
            </a:pPr>
            <a:r>
              <a:rPr lang="en-US" sz="800" b="1" dirty="0">
                <a:ea typeface="Calibri" panose="020F0502020204030204" pitchFamily="34" charset="0"/>
                <a:cs typeface="Times New Roman" panose="02020603050405020304" pitchFamily="18" charset="0"/>
              </a:rPr>
              <a:t>Note</a:t>
            </a:r>
            <a:r>
              <a:rPr lang="en-US" sz="800" dirty="0" smtClean="0">
                <a:ea typeface="Calibri" panose="020F0502020204030204" pitchFamily="34" charset="0"/>
                <a:cs typeface="Times New Roman" panose="02020603050405020304" pitchFamily="18" charset="0"/>
              </a:rPr>
              <a:t>! The </a:t>
            </a:r>
            <a:r>
              <a:rPr lang="en-US" sz="800" dirty="0">
                <a:ea typeface="Calibri" panose="020F0502020204030204" pitchFamily="34" charset="0"/>
                <a:cs typeface="Times New Roman" panose="02020603050405020304" pitchFamily="18" charset="0"/>
              </a:rPr>
              <a:t>height for the harness is adjusted by lifting the headrest .</a:t>
            </a:r>
          </a:p>
          <a:p>
            <a:pPr algn="just">
              <a:lnSpc>
                <a:spcPct val="107000"/>
              </a:lnSpc>
              <a:spcAft>
                <a:spcPts val="800"/>
              </a:spcAft>
            </a:pPr>
            <a:endParaRPr lang="en-US" sz="800" dirty="0">
              <a:effectLst/>
              <a:ea typeface="Calibri" panose="020F0502020204030204" pitchFamily="34" charset="0"/>
              <a:cs typeface="Times New Roman" panose="02020603050405020304" pitchFamily="18" charset="0"/>
            </a:endParaRPr>
          </a:p>
        </p:txBody>
      </p:sp>
      <p:sp>
        <p:nvSpPr>
          <p:cNvPr id="13" name="TextBox 10"/>
          <p:cNvSpPr txBox="1"/>
          <p:nvPr/>
        </p:nvSpPr>
        <p:spPr>
          <a:xfrm>
            <a:off x="39687" y="3931252"/>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11. Installation of the child seat group 0+,I</a:t>
            </a:r>
          </a:p>
        </p:txBody>
      </p:sp>
      <p:sp>
        <p:nvSpPr>
          <p:cNvPr id="14" name="Rectangle 13"/>
          <p:cNvSpPr/>
          <p:nvPr/>
        </p:nvSpPr>
        <p:spPr>
          <a:xfrm>
            <a:off x="0" y="4211277"/>
            <a:ext cx="4641960" cy="215444"/>
          </a:xfrm>
          <a:prstGeom prst="rect">
            <a:avLst/>
          </a:prstGeom>
        </p:spPr>
        <p:txBody>
          <a:bodyPr wrap="square">
            <a:spAutoFit/>
          </a:bodyPr>
          <a:lstStyle/>
          <a:p>
            <a:pPr algn="just"/>
            <a:r>
              <a:rPr lang="en-US" sz="800" b="1" dirty="0"/>
              <a:t>It is suitable for children weighting between 0-18 </a:t>
            </a:r>
            <a:r>
              <a:rPr lang="en-US" sz="800" b="1" dirty="0" err="1"/>
              <a:t>kgs</a:t>
            </a:r>
            <a:r>
              <a:rPr lang="en-US" sz="800" b="1" dirty="0"/>
              <a:t>, or for children from 0 to 4 years of age.</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5" y="4404047"/>
            <a:ext cx="1090034" cy="982934"/>
          </a:xfrm>
          <a:prstGeom prst="rect">
            <a:avLst/>
          </a:prstGeom>
        </p:spPr>
      </p:pic>
      <p:sp>
        <p:nvSpPr>
          <p:cNvPr id="16" name="Rectangle 15"/>
          <p:cNvSpPr/>
          <p:nvPr/>
        </p:nvSpPr>
        <p:spPr>
          <a:xfrm>
            <a:off x="1138345" y="4395993"/>
            <a:ext cx="3503615" cy="461665"/>
          </a:xfrm>
          <a:prstGeom prst="rect">
            <a:avLst/>
          </a:prstGeom>
        </p:spPr>
        <p:txBody>
          <a:bodyPr wrap="square">
            <a:spAutoFit/>
          </a:bodyPr>
          <a:lstStyle/>
          <a:p>
            <a:pPr algn="just"/>
            <a:r>
              <a:rPr lang="en-US" sz="800" b="1" dirty="0"/>
              <a:t>Step 1</a:t>
            </a:r>
            <a:r>
              <a:rPr lang="en-US" sz="800" b="1" dirty="0" smtClean="0"/>
              <a:t>: </a:t>
            </a:r>
            <a:r>
              <a:rPr lang="en-US" sz="800" dirty="0" smtClean="0"/>
              <a:t>Adjust </a:t>
            </a:r>
            <a:r>
              <a:rPr lang="en-US" sz="800" dirty="0"/>
              <a:t>the child seat to position 4.   P lace the child seat on </a:t>
            </a:r>
            <a:r>
              <a:rPr lang="en-US" sz="800" dirty="0" err="1"/>
              <a:t>thecar</a:t>
            </a:r>
            <a:r>
              <a:rPr lang="en-US" sz="800" dirty="0"/>
              <a:t> seat rearward-facing and make sure that the front of the child seat is firmly pressed against the car seat </a:t>
            </a:r>
            <a:r>
              <a:rPr lang="en-US" sz="800" dirty="0" smtClean="0"/>
              <a:t>backrest.</a:t>
            </a:r>
            <a:endParaRPr lang="en-US" sz="80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2564" y="4762694"/>
            <a:ext cx="1649396" cy="1326102"/>
          </a:xfrm>
          <a:prstGeom prst="rect">
            <a:avLst/>
          </a:prstGeom>
        </p:spPr>
      </p:pic>
      <p:sp>
        <p:nvSpPr>
          <p:cNvPr id="18" name="Rectangle 17"/>
          <p:cNvSpPr/>
          <p:nvPr/>
        </p:nvSpPr>
        <p:spPr>
          <a:xfrm>
            <a:off x="0" y="5425745"/>
            <a:ext cx="2998209" cy="461665"/>
          </a:xfrm>
          <a:prstGeom prst="rect">
            <a:avLst/>
          </a:prstGeom>
        </p:spPr>
        <p:txBody>
          <a:bodyPr wrap="square">
            <a:spAutoFit/>
          </a:bodyPr>
          <a:lstStyle/>
          <a:p>
            <a:pPr algn="just"/>
            <a:r>
              <a:rPr lang="en-US" sz="800" b="1" dirty="0"/>
              <a:t>Step 2</a:t>
            </a:r>
            <a:r>
              <a:rPr lang="en-US" sz="800" b="1" dirty="0" smtClean="0"/>
              <a:t>: </a:t>
            </a:r>
            <a:r>
              <a:rPr lang="en-US" sz="800" dirty="0" smtClean="0"/>
              <a:t>Pull </a:t>
            </a:r>
            <a:r>
              <a:rPr lang="en-US" sz="800" dirty="0"/>
              <a:t>out the </a:t>
            </a:r>
            <a:r>
              <a:rPr lang="en-US" sz="800" dirty="0" smtClean="0"/>
              <a:t>3-point car seat belt </a:t>
            </a:r>
            <a:r>
              <a:rPr lang="en-US" sz="800" dirty="0"/>
              <a:t>through the belt route slot of backrest follow the </a:t>
            </a:r>
            <a:r>
              <a:rPr lang="en-US" sz="800" dirty="0" smtClean="0"/>
              <a:t>routine (1, 2, 3, 4) </a:t>
            </a:r>
            <a:r>
              <a:rPr lang="en-US" sz="800" dirty="0"/>
              <a:t>and then insert into car seat belt </a:t>
            </a:r>
            <a:r>
              <a:rPr lang="en-US" sz="800" dirty="0" smtClean="0"/>
              <a:t>buckle. Press until you hear a “click</a:t>
            </a:r>
            <a:r>
              <a:rPr lang="en-US" sz="800" dirty="0"/>
              <a:t>”. </a:t>
            </a:r>
          </a:p>
        </p:txBody>
      </p:sp>
      <p:sp>
        <p:nvSpPr>
          <p:cNvPr id="34" name="TextBox 39"/>
          <p:cNvSpPr txBox="1"/>
          <p:nvPr/>
        </p:nvSpPr>
        <p:spPr>
          <a:xfrm>
            <a:off x="11785262" y="6515017"/>
            <a:ext cx="345242"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41</a:t>
            </a:r>
            <a:endParaRPr lang="bg-BG" sz="800" b="1" dirty="0">
              <a:cs typeface="Arial" pitchFamily="34" charset="0"/>
            </a:endParaRPr>
          </a:p>
        </p:txBody>
      </p:sp>
      <p:sp>
        <p:nvSpPr>
          <p:cNvPr id="35" name="TextBox 10"/>
          <p:cNvSpPr txBox="1"/>
          <p:nvPr/>
        </p:nvSpPr>
        <p:spPr>
          <a:xfrm>
            <a:off x="7558491" y="43034"/>
            <a:ext cx="4602273"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4. Εξαρτήματα </a:t>
            </a:r>
            <a:endParaRPr lang="ru-RU" sz="1200" b="1" dirty="0">
              <a:solidFill>
                <a:schemeClr val="bg1"/>
              </a:solidFill>
              <a:latin typeface="Arial" pitchFamily="34" charset="0"/>
              <a:cs typeface="Arial" pitchFamily="34" charset="0"/>
            </a:endParaRPr>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3160" y="432111"/>
            <a:ext cx="3682102" cy="2911601"/>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3160" y="3708212"/>
            <a:ext cx="3369572" cy="2378005"/>
          </a:xfrm>
          <a:prstGeom prst="rect">
            <a:avLst/>
          </a:prstGeom>
        </p:spPr>
      </p:pic>
      <p:sp>
        <p:nvSpPr>
          <p:cNvPr id="38" name="Rectangle 37"/>
          <p:cNvSpPr/>
          <p:nvPr/>
        </p:nvSpPr>
        <p:spPr>
          <a:xfrm>
            <a:off x="7450542" y="325485"/>
            <a:ext cx="2477386" cy="215444"/>
          </a:xfrm>
          <a:prstGeom prst="rect">
            <a:avLst/>
          </a:prstGeom>
        </p:spPr>
        <p:txBody>
          <a:bodyPr wrap="square">
            <a:spAutoFit/>
          </a:bodyPr>
          <a:lstStyle/>
          <a:p>
            <a:pPr algn="r"/>
            <a:r>
              <a:rPr lang="el-GR" sz="800" dirty="0"/>
              <a:t>Κουμπί ρύθμισης ύψους του προσκέφαλου</a:t>
            </a:r>
            <a:endParaRPr lang="en-US" sz="800" dirty="0"/>
          </a:p>
        </p:txBody>
      </p:sp>
      <p:sp>
        <p:nvSpPr>
          <p:cNvPr id="39" name="Rectangle 38"/>
          <p:cNvSpPr/>
          <p:nvPr/>
        </p:nvSpPr>
        <p:spPr>
          <a:xfrm>
            <a:off x="7980747" y="777905"/>
            <a:ext cx="731290" cy="218265"/>
          </a:xfrm>
          <a:prstGeom prst="rect">
            <a:avLst/>
          </a:prstGeom>
        </p:spPr>
        <p:txBody>
          <a:bodyPr wrap="none">
            <a:spAutoFit/>
          </a:bodyPr>
          <a:lstStyle/>
          <a:p>
            <a:pPr algn="just">
              <a:lnSpc>
                <a:spcPct val="107000"/>
              </a:lnSpc>
              <a:spcAft>
                <a:spcPts val="800"/>
              </a:spcAft>
            </a:pPr>
            <a:r>
              <a:rPr lang="el-GR" sz="800" dirty="0">
                <a:ea typeface="Calibri" panose="020F0502020204030204" pitchFamily="34" charset="0"/>
                <a:cs typeface="Times New Roman" panose="02020603050405020304" pitchFamily="18" charset="0"/>
              </a:rPr>
              <a:t>Προσκέφαλο</a:t>
            </a:r>
            <a:endParaRPr lang="en-US" sz="800" dirty="0">
              <a:effectLst/>
              <a:ea typeface="Calibri" panose="020F0502020204030204" pitchFamily="34" charset="0"/>
              <a:cs typeface="Times New Roman" panose="02020603050405020304" pitchFamily="18" charset="0"/>
            </a:endParaRPr>
          </a:p>
        </p:txBody>
      </p:sp>
      <p:sp>
        <p:nvSpPr>
          <p:cNvPr id="40" name="Rectangle 39"/>
          <p:cNvSpPr/>
          <p:nvPr/>
        </p:nvSpPr>
        <p:spPr>
          <a:xfrm>
            <a:off x="7541160" y="1157559"/>
            <a:ext cx="1258678" cy="218265"/>
          </a:xfrm>
          <a:prstGeom prst="rect">
            <a:avLst/>
          </a:prstGeom>
        </p:spPr>
        <p:txBody>
          <a:bodyPr wrap="none">
            <a:spAutoFit/>
          </a:bodyPr>
          <a:lstStyle/>
          <a:p>
            <a:pPr algn="just">
              <a:lnSpc>
                <a:spcPct val="107000"/>
              </a:lnSpc>
              <a:spcAft>
                <a:spcPts val="800"/>
              </a:spcAft>
            </a:pPr>
            <a:r>
              <a:rPr lang="el-GR" sz="800" dirty="0">
                <a:ea typeface="Calibri" panose="020F0502020204030204" pitchFamily="34" charset="0"/>
                <a:cs typeface="Times New Roman" panose="02020603050405020304" pitchFamily="18" charset="0"/>
              </a:rPr>
              <a:t>Σχισμή ζώνης ομάδας 2, 3</a:t>
            </a:r>
            <a:endParaRPr lang="en-US" sz="800" dirty="0">
              <a:effectLst/>
              <a:ea typeface="Calibri" panose="020F0502020204030204" pitchFamily="34" charset="0"/>
              <a:cs typeface="Times New Roman" panose="02020603050405020304" pitchFamily="18" charset="0"/>
            </a:endParaRPr>
          </a:p>
        </p:txBody>
      </p:sp>
      <p:sp>
        <p:nvSpPr>
          <p:cNvPr id="41" name="Rectangle 40"/>
          <p:cNvSpPr/>
          <p:nvPr/>
        </p:nvSpPr>
        <p:spPr>
          <a:xfrm>
            <a:off x="7449846" y="1366441"/>
            <a:ext cx="1306627" cy="355738"/>
          </a:xfrm>
          <a:prstGeom prst="rect">
            <a:avLst/>
          </a:prstGeom>
        </p:spPr>
        <p:txBody>
          <a:bodyPr wrap="square">
            <a:spAutoFit/>
          </a:bodyPr>
          <a:lstStyle/>
          <a:p>
            <a:pPr algn="r">
              <a:lnSpc>
                <a:spcPct val="107000"/>
              </a:lnSpc>
              <a:spcAft>
                <a:spcPts val="800"/>
              </a:spcAft>
            </a:pPr>
            <a:r>
              <a:rPr lang="el-GR" sz="800" dirty="0">
                <a:ea typeface="Calibri" panose="020F0502020204030204" pitchFamily="34" charset="0"/>
                <a:cs typeface="Times New Roman" panose="02020603050405020304" pitchFamily="18" charset="0"/>
              </a:rPr>
              <a:t>Μαξιλαράκια για του ιμάντες ωμών </a:t>
            </a:r>
            <a:endParaRPr lang="en-US" sz="800" dirty="0">
              <a:effectLst/>
              <a:ea typeface="Calibri" panose="020F0502020204030204" pitchFamily="34" charset="0"/>
              <a:cs typeface="Times New Roman" panose="02020603050405020304" pitchFamily="18" charset="0"/>
            </a:endParaRPr>
          </a:p>
        </p:txBody>
      </p:sp>
      <p:sp>
        <p:nvSpPr>
          <p:cNvPr id="42" name="Rectangle 41"/>
          <p:cNvSpPr/>
          <p:nvPr/>
        </p:nvSpPr>
        <p:spPr>
          <a:xfrm>
            <a:off x="8306755" y="1754755"/>
            <a:ext cx="466794" cy="215444"/>
          </a:xfrm>
          <a:prstGeom prst="rect">
            <a:avLst/>
          </a:prstGeom>
        </p:spPr>
        <p:txBody>
          <a:bodyPr wrap="none">
            <a:spAutoFit/>
          </a:bodyPr>
          <a:lstStyle/>
          <a:p>
            <a:pPr algn="r"/>
            <a:r>
              <a:rPr lang="el-GR" sz="800" dirty="0"/>
              <a:t>Πόρπη</a:t>
            </a:r>
            <a:endParaRPr lang="en-US" sz="800" dirty="0"/>
          </a:p>
        </p:txBody>
      </p:sp>
      <p:sp>
        <p:nvSpPr>
          <p:cNvPr id="43" name="Rectangle 42"/>
          <p:cNvSpPr/>
          <p:nvPr/>
        </p:nvSpPr>
        <p:spPr>
          <a:xfrm>
            <a:off x="7733873" y="2603177"/>
            <a:ext cx="1476302" cy="349968"/>
          </a:xfrm>
          <a:prstGeom prst="rect">
            <a:avLst/>
          </a:prstGeom>
        </p:spPr>
        <p:txBody>
          <a:bodyPr wrap="square">
            <a:spAutoFit/>
          </a:bodyPr>
          <a:lstStyle/>
          <a:p>
            <a:pPr algn="ctr">
              <a:lnSpc>
                <a:spcPct val="107000"/>
              </a:lnSpc>
              <a:spcAft>
                <a:spcPts val="800"/>
              </a:spcAft>
            </a:pPr>
            <a:r>
              <a:rPr lang="el-GR" sz="800" dirty="0">
                <a:ea typeface="Calibri" panose="020F0502020204030204" pitchFamily="34" charset="0"/>
                <a:cs typeface="Times New Roman" panose="02020603050405020304" pitchFamily="18" charset="0"/>
              </a:rPr>
              <a:t>Ρυθμιστής (κάτω από το μαξιλαράκι)</a:t>
            </a:r>
            <a:endParaRPr lang="en-US" sz="800" dirty="0">
              <a:effectLst/>
              <a:ea typeface="Calibri" panose="020F0502020204030204" pitchFamily="34" charset="0"/>
              <a:cs typeface="Times New Roman" panose="02020603050405020304" pitchFamily="18" charset="0"/>
            </a:endParaRPr>
          </a:p>
        </p:txBody>
      </p:sp>
      <p:sp>
        <p:nvSpPr>
          <p:cNvPr id="44" name="Rectangle 43"/>
          <p:cNvSpPr/>
          <p:nvPr/>
        </p:nvSpPr>
        <p:spPr>
          <a:xfrm>
            <a:off x="8828748" y="2941079"/>
            <a:ext cx="994183" cy="218265"/>
          </a:xfrm>
          <a:prstGeom prst="rect">
            <a:avLst/>
          </a:prstGeom>
        </p:spPr>
        <p:txBody>
          <a:bodyPr wrap="none">
            <a:spAutoFit/>
          </a:bodyPr>
          <a:lstStyle/>
          <a:p>
            <a:pPr algn="just">
              <a:lnSpc>
                <a:spcPct val="107000"/>
              </a:lnSpc>
              <a:spcAft>
                <a:spcPts val="800"/>
              </a:spcAft>
            </a:pPr>
            <a:r>
              <a:rPr lang="el-GR" sz="800" dirty="0">
                <a:ea typeface="Calibri" panose="020F0502020204030204" pitchFamily="34" charset="0"/>
                <a:cs typeface="Times New Roman" panose="02020603050405020304" pitchFamily="18" charset="0"/>
              </a:rPr>
              <a:t>Ρυθμιστής ιμάντων</a:t>
            </a:r>
            <a:endParaRPr lang="en-US" sz="800" dirty="0">
              <a:effectLst/>
              <a:ea typeface="Calibri" panose="020F0502020204030204" pitchFamily="34" charset="0"/>
              <a:cs typeface="Times New Roman" panose="02020603050405020304" pitchFamily="18" charset="0"/>
            </a:endParaRPr>
          </a:p>
        </p:txBody>
      </p:sp>
      <p:sp>
        <p:nvSpPr>
          <p:cNvPr id="45" name="Rectangle 44"/>
          <p:cNvSpPr/>
          <p:nvPr/>
        </p:nvSpPr>
        <p:spPr>
          <a:xfrm>
            <a:off x="10831031" y="600189"/>
            <a:ext cx="1323518" cy="338554"/>
          </a:xfrm>
          <a:prstGeom prst="rect">
            <a:avLst/>
          </a:prstGeom>
        </p:spPr>
        <p:txBody>
          <a:bodyPr wrap="square">
            <a:spAutoFit/>
          </a:bodyPr>
          <a:lstStyle/>
          <a:p>
            <a:r>
              <a:rPr lang="el-GR" sz="800" dirty="0"/>
              <a:t>Σχισμή υποδοχής ιμάντα ομάδας 0+</a:t>
            </a:r>
            <a:endParaRPr lang="en-US" sz="800" dirty="0"/>
          </a:p>
        </p:txBody>
      </p:sp>
      <p:sp>
        <p:nvSpPr>
          <p:cNvPr id="46" name="Rectangle 45"/>
          <p:cNvSpPr/>
          <p:nvPr/>
        </p:nvSpPr>
        <p:spPr>
          <a:xfrm>
            <a:off x="10721587" y="1107849"/>
            <a:ext cx="1117614" cy="224036"/>
          </a:xfrm>
          <a:prstGeom prst="rect">
            <a:avLst/>
          </a:prstGeom>
        </p:spPr>
        <p:txBody>
          <a:bodyPr wrap="none">
            <a:spAutoFit/>
          </a:bodyPr>
          <a:lstStyle/>
          <a:p>
            <a:pPr algn="just">
              <a:lnSpc>
                <a:spcPct val="107000"/>
              </a:lnSpc>
              <a:spcAft>
                <a:spcPts val="800"/>
              </a:spcAft>
            </a:pPr>
            <a:r>
              <a:rPr lang="el-GR" sz="800" dirty="0">
                <a:ea typeface="Calibri" panose="020F0502020204030204" pitchFamily="34" charset="0"/>
                <a:cs typeface="Times New Roman" panose="02020603050405020304" pitchFamily="18" charset="0"/>
              </a:rPr>
              <a:t>Πλευρικός βραχίονας</a:t>
            </a:r>
            <a:endParaRPr lang="en-US" sz="800" dirty="0">
              <a:effectLst/>
              <a:ea typeface="Calibri" panose="020F0502020204030204" pitchFamily="34" charset="0"/>
              <a:cs typeface="Times New Roman" panose="02020603050405020304" pitchFamily="18" charset="0"/>
            </a:endParaRPr>
          </a:p>
        </p:txBody>
      </p:sp>
      <p:sp>
        <p:nvSpPr>
          <p:cNvPr id="47" name="Rectangle 46"/>
          <p:cNvSpPr/>
          <p:nvPr/>
        </p:nvSpPr>
        <p:spPr>
          <a:xfrm>
            <a:off x="10753125" y="1499942"/>
            <a:ext cx="678391" cy="215444"/>
          </a:xfrm>
          <a:prstGeom prst="rect">
            <a:avLst/>
          </a:prstGeom>
        </p:spPr>
        <p:txBody>
          <a:bodyPr wrap="none">
            <a:spAutoFit/>
          </a:bodyPr>
          <a:lstStyle/>
          <a:p>
            <a:r>
              <a:rPr lang="el-GR" sz="800" dirty="0"/>
              <a:t>Υπόστρωμα</a:t>
            </a:r>
            <a:endParaRPr lang="en-US" sz="800" dirty="0"/>
          </a:p>
        </p:txBody>
      </p:sp>
      <p:sp>
        <p:nvSpPr>
          <p:cNvPr id="48" name="Rectangle 47"/>
          <p:cNvSpPr/>
          <p:nvPr/>
        </p:nvSpPr>
        <p:spPr>
          <a:xfrm>
            <a:off x="10721587" y="1690082"/>
            <a:ext cx="1462857" cy="338554"/>
          </a:xfrm>
          <a:prstGeom prst="rect">
            <a:avLst/>
          </a:prstGeom>
        </p:spPr>
        <p:txBody>
          <a:bodyPr wrap="square">
            <a:spAutoFit/>
          </a:bodyPr>
          <a:lstStyle/>
          <a:p>
            <a:r>
              <a:rPr lang="el-GR" sz="800" dirty="0"/>
              <a:t>Σχισμή υποδοχής ιμάντα ομάδας 2, 3</a:t>
            </a:r>
            <a:endParaRPr lang="en-US" sz="800" dirty="0"/>
          </a:p>
        </p:txBody>
      </p:sp>
      <p:sp>
        <p:nvSpPr>
          <p:cNvPr id="49" name="Rectangle 48"/>
          <p:cNvSpPr/>
          <p:nvPr/>
        </p:nvSpPr>
        <p:spPr>
          <a:xfrm>
            <a:off x="10721587" y="1943175"/>
            <a:ext cx="1016625" cy="215444"/>
          </a:xfrm>
          <a:prstGeom prst="rect">
            <a:avLst/>
          </a:prstGeom>
        </p:spPr>
        <p:txBody>
          <a:bodyPr wrap="none">
            <a:spAutoFit/>
          </a:bodyPr>
          <a:lstStyle/>
          <a:p>
            <a:r>
              <a:rPr lang="el-GR" sz="800" dirty="0"/>
              <a:t>Υπόστρωμα πόρπης</a:t>
            </a:r>
            <a:endParaRPr lang="en-US" sz="800" dirty="0"/>
          </a:p>
        </p:txBody>
      </p:sp>
      <p:sp>
        <p:nvSpPr>
          <p:cNvPr id="50" name="Rectangle 49"/>
          <p:cNvSpPr/>
          <p:nvPr/>
        </p:nvSpPr>
        <p:spPr>
          <a:xfrm>
            <a:off x="10723012" y="2172455"/>
            <a:ext cx="1524356" cy="338554"/>
          </a:xfrm>
          <a:prstGeom prst="rect">
            <a:avLst/>
          </a:prstGeom>
        </p:spPr>
        <p:txBody>
          <a:bodyPr wrap="square">
            <a:spAutoFit/>
          </a:bodyPr>
          <a:lstStyle/>
          <a:p>
            <a:r>
              <a:rPr lang="el-GR" sz="800" dirty="0"/>
              <a:t>Σχισμή υποδοχής ιμάντα ομάδας 0+</a:t>
            </a:r>
            <a:endParaRPr lang="en-US" sz="800" dirty="0"/>
          </a:p>
        </p:txBody>
      </p:sp>
      <p:sp>
        <p:nvSpPr>
          <p:cNvPr id="51" name="Rectangle 50"/>
          <p:cNvSpPr/>
          <p:nvPr/>
        </p:nvSpPr>
        <p:spPr>
          <a:xfrm>
            <a:off x="10548520" y="2866349"/>
            <a:ext cx="1606029" cy="215444"/>
          </a:xfrm>
          <a:prstGeom prst="rect">
            <a:avLst/>
          </a:prstGeom>
        </p:spPr>
        <p:txBody>
          <a:bodyPr wrap="square">
            <a:spAutoFit/>
          </a:bodyPr>
          <a:lstStyle/>
          <a:p>
            <a:r>
              <a:rPr lang="el-GR" sz="800" dirty="0"/>
              <a:t>Λαβή κλίσης καθίσματος</a:t>
            </a:r>
            <a:endParaRPr lang="en-US" sz="800" dirty="0"/>
          </a:p>
        </p:txBody>
      </p:sp>
      <p:sp>
        <p:nvSpPr>
          <p:cNvPr id="52" name="Rectangle 51"/>
          <p:cNvSpPr/>
          <p:nvPr/>
        </p:nvSpPr>
        <p:spPr>
          <a:xfrm>
            <a:off x="7558690" y="4333584"/>
            <a:ext cx="1279517" cy="215444"/>
          </a:xfrm>
          <a:prstGeom prst="rect">
            <a:avLst/>
          </a:prstGeom>
        </p:spPr>
        <p:txBody>
          <a:bodyPr wrap="none">
            <a:spAutoFit/>
          </a:bodyPr>
          <a:lstStyle/>
          <a:p>
            <a:pPr algn="r"/>
            <a:r>
              <a:rPr lang="el-GR" sz="800" dirty="0"/>
              <a:t>Μηχανισμός κλειδώματος</a:t>
            </a:r>
            <a:endParaRPr lang="en-US" sz="800" dirty="0"/>
          </a:p>
        </p:txBody>
      </p:sp>
      <p:sp>
        <p:nvSpPr>
          <p:cNvPr id="53" name="Rectangle 52"/>
          <p:cNvSpPr/>
          <p:nvPr/>
        </p:nvSpPr>
        <p:spPr>
          <a:xfrm>
            <a:off x="7690230" y="5839955"/>
            <a:ext cx="1633781" cy="215444"/>
          </a:xfrm>
          <a:prstGeom prst="rect">
            <a:avLst/>
          </a:prstGeom>
        </p:spPr>
        <p:txBody>
          <a:bodyPr wrap="none">
            <a:spAutoFit/>
          </a:bodyPr>
          <a:lstStyle/>
          <a:p>
            <a:pPr algn="ctr"/>
            <a:r>
              <a:rPr lang="el-GR" sz="800" dirty="0"/>
              <a:t>Σχισμή υποδοχής ιμάντα ομάδας 1</a:t>
            </a:r>
            <a:endParaRPr lang="en-US" sz="800" dirty="0"/>
          </a:p>
        </p:txBody>
      </p:sp>
      <p:sp>
        <p:nvSpPr>
          <p:cNvPr id="54" name="Rectangle 53"/>
          <p:cNvSpPr/>
          <p:nvPr/>
        </p:nvSpPr>
        <p:spPr>
          <a:xfrm>
            <a:off x="10869037" y="4404437"/>
            <a:ext cx="675185" cy="215444"/>
          </a:xfrm>
          <a:prstGeom prst="rect">
            <a:avLst/>
          </a:prstGeom>
        </p:spPr>
        <p:txBody>
          <a:bodyPr wrap="none">
            <a:spAutoFit/>
          </a:bodyPr>
          <a:lstStyle/>
          <a:p>
            <a:r>
              <a:rPr lang="el-GR" sz="800" dirty="0"/>
              <a:t>Ζώνη ωμών</a:t>
            </a:r>
            <a:endParaRPr lang="en-US" sz="800" dirty="0"/>
          </a:p>
        </p:txBody>
      </p:sp>
      <p:sp>
        <p:nvSpPr>
          <p:cNvPr id="55" name="Rectangle 54"/>
          <p:cNvSpPr/>
          <p:nvPr/>
        </p:nvSpPr>
        <p:spPr>
          <a:xfrm>
            <a:off x="10838300" y="4657097"/>
            <a:ext cx="675185" cy="215444"/>
          </a:xfrm>
          <a:prstGeom prst="rect">
            <a:avLst/>
          </a:prstGeom>
        </p:spPr>
        <p:txBody>
          <a:bodyPr wrap="none">
            <a:spAutoFit/>
          </a:bodyPr>
          <a:lstStyle/>
          <a:p>
            <a:r>
              <a:rPr lang="el-GR" sz="800" dirty="0"/>
              <a:t>Ζώνη ωμών</a:t>
            </a:r>
            <a:endParaRPr lang="en-US" sz="800" dirty="0"/>
          </a:p>
        </p:txBody>
      </p:sp>
      <p:sp>
        <p:nvSpPr>
          <p:cNvPr id="56" name="Rectangle 55"/>
          <p:cNvSpPr/>
          <p:nvPr/>
        </p:nvSpPr>
        <p:spPr>
          <a:xfrm>
            <a:off x="10821270" y="4926442"/>
            <a:ext cx="1069524" cy="215444"/>
          </a:xfrm>
          <a:prstGeom prst="rect">
            <a:avLst/>
          </a:prstGeom>
        </p:spPr>
        <p:txBody>
          <a:bodyPr wrap="none">
            <a:spAutoFit/>
          </a:bodyPr>
          <a:lstStyle/>
          <a:p>
            <a:r>
              <a:rPr lang="el-GR" sz="800" dirty="0"/>
              <a:t>Μεταλλικό εξάρτημα</a:t>
            </a:r>
            <a:endParaRPr lang="en-US" sz="800" dirty="0"/>
          </a:p>
        </p:txBody>
      </p:sp>
      <p:sp>
        <p:nvSpPr>
          <p:cNvPr id="57" name="Rectangle 56"/>
          <p:cNvSpPr/>
          <p:nvPr/>
        </p:nvSpPr>
        <p:spPr>
          <a:xfrm>
            <a:off x="10836359" y="5316106"/>
            <a:ext cx="524503" cy="215444"/>
          </a:xfrm>
          <a:prstGeom prst="rect">
            <a:avLst/>
          </a:prstGeom>
        </p:spPr>
        <p:txBody>
          <a:bodyPr wrap="none">
            <a:spAutoFit/>
          </a:bodyPr>
          <a:lstStyle/>
          <a:p>
            <a:r>
              <a:rPr lang="el-GR" sz="800" dirty="0"/>
              <a:t>Οδηγίες</a:t>
            </a:r>
            <a:endParaRPr lang="en-US" sz="800" dirty="0"/>
          </a:p>
        </p:txBody>
      </p:sp>
    </p:spTree>
    <p:extLst>
      <p:ext uri="{BB962C8B-B14F-4D97-AF65-F5344CB8AC3E}">
        <p14:creationId xmlns:p14="http://schemas.microsoft.com/office/powerpoint/2010/main" val="211819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17</a:t>
            </a:r>
            <a:endParaRPr lang="bg-BG" sz="800" b="1" dirty="0">
              <a:cs typeface="Arial" pitchFamily="34" charset="0"/>
            </a:endParaRPr>
          </a:p>
        </p:txBody>
      </p:sp>
      <p:sp>
        <p:nvSpPr>
          <p:cNvPr id="3" name="Rectangle 2"/>
          <p:cNvSpPr/>
          <p:nvPr/>
        </p:nvSpPr>
        <p:spPr>
          <a:xfrm>
            <a:off x="0" y="319491"/>
            <a:ext cx="1499191" cy="584775"/>
          </a:xfrm>
          <a:prstGeom prst="rect">
            <a:avLst/>
          </a:prstGeom>
        </p:spPr>
        <p:txBody>
          <a:bodyPr wrap="square">
            <a:spAutoFit/>
          </a:bodyPr>
          <a:lstStyle/>
          <a:p>
            <a:pPr algn="just"/>
            <a:r>
              <a:rPr lang="en-US" sz="800" b="1" dirty="0"/>
              <a:t>Step 3: </a:t>
            </a:r>
            <a:r>
              <a:rPr lang="en-US" sz="800" dirty="0"/>
              <a:t>Pull car seat belt follow the direction of red arrow and make sure the belt is tight enough.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312" y="0"/>
            <a:ext cx="3136604" cy="14699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8476"/>
            <a:ext cx="1536733" cy="13725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2" y="1509887"/>
            <a:ext cx="1446884" cy="13911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771" y="1535558"/>
            <a:ext cx="1638976" cy="1366330"/>
          </a:xfrm>
          <a:prstGeom prst="rect">
            <a:avLst/>
          </a:prstGeom>
        </p:spPr>
      </p:pic>
      <p:sp>
        <p:nvSpPr>
          <p:cNvPr id="8" name="Rectangle 7"/>
          <p:cNvSpPr/>
          <p:nvPr/>
        </p:nvSpPr>
        <p:spPr>
          <a:xfrm>
            <a:off x="1" y="2940908"/>
            <a:ext cx="1499190" cy="338554"/>
          </a:xfrm>
          <a:prstGeom prst="rect">
            <a:avLst/>
          </a:prstGeom>
        </p:spPr>
        <p:txBody>
          <a:bodyPr wrap="square">
            <a:spAutoFit/>
          </a:bodyPr>
          <a:lstStyle/>
          <a:p>
            <a:pPr algn="ctr"/>
            <a:r>
              <a:rPr lang="en-US" sz="800" b="1" dirty="0"/>
              <a:t>Step 4: </a:t>
            </a:r>
            <a:r>
              <a:rPr lang="en-US" sz="800" dirty="0" smtClean="0"/>
              <a:t>Loosen </a:t>
            </a:r>
            <a:r>
              <a:rPr lang="en-US" sz="800" dirty="0"/>
              <a:t>the shoulder harness</a:t>
            </a:r>
          </a:p>
        </p:txBody>
      </p:sp>
      <p:sp>
        <p:nvSpPr>
          <p:cNvPr id="9" name="Rectangle 8"/>
          <p:cNvSpPr/>
          <p:nvPr/>
        </p:nvSpPr>
        <p:spPr>
          <a:xfrm>
            <a:off x="1663996" y="3002463"/>
            <a:ext cx="1659775" cy="215444"/>
          </a:xfrm>
          <a:prstGeom prst="rect">
            <a:avLst/>
          </a:prstGeom>
        </p:spPr>
        <p:txBody>
          <a:bodyPr wrap="square">
            <a:spAutoFit/>
          </a:bodyPr>
          <a:lstStyle/>
          <a:p>
            <a:pPr algn="ctr"/>
            <a:r>
              <a:rPr lang="en-US" sz="800" b="1" dirty="0"/>
              <a:t>Step 5</a:t>
            </a:r>
            <a:r>
              <a:rPr lang="en-US" sz="800" dirty="0" smtClean="0"/>
              <a:t>: Release </a:t>
            </a:r>
            <a:r>
              <a:rPr lang="en-US" sz="800" dirty="0"/>
              <a:t>the buckle</a:t>
            </a:r>
          </a:p>
        </p:txBody>
      </p:sp>
      <p:sp>
        <p:nvSpPr>
          <p:cNvPr id="10" name="Rectangle 9"/>
          <p:cNvSpPr/>
          <p:nvPr/>
        </p:nvSpPr>
        <p:spPr>
          <a:xfrm>
            <a:off x="3248775" y="2879736"/>
            <a:ext cx="1590749" cy="461665"/>
          </a:xfrm>
          <a:prstGeom prst="rect">
            <a:avLst/>
          </a:prstGeom>
        </p:spPr>
        <p:txBody>
          <a:bodyPr wrap="square">
            <a:spAutoFit/>
          </a:bodyPr>
          <a:lstStyle/>
          <a:p>
            <a:pPr algn="ctr"/>
            <a:r>
              <a:rPr lang="en-US" sz="800" b="1" dirty="0"/>
              <a:t>Step </a:t>
            </a:r>
            <a:r>
              <a:rPr lang="en-US" sz="800" b="1" dirty="0" smtClean="0"/>
              <a:t>6: </a:t>
            </a:r>
            <a:r>
              <a:rPr lang="en-US" sz="800" dirty="0" smtClean="0"/>
              <a:t>Put </a:t>
            </a:r>
            <a:r>
              <a:rPr lang="en-US" sz="800" dirty="0"/>
              <a:t>the child into the seat and fasten the harness</a:t>
            </a:r>
            <a:r>
              <a:rPr lang="en-US" sz="800" dirty="0" smtClean="0"/>
              <a:t>. Check </a:t>
            </a:r>
            <a:r>
              <a:rPr lang="en-US" sz="800" dirty="0"/>
              <a:t>that the harness </a:t>
            </a:r>
            <a:r>
              <a:rPr lang="en-US" sz="800" dirty="0" smtClean="0"/>
              <a:t>is </a:t>
            </a:r>
            <a:r>
              <a:rPr lang="en-US" sz="800" dirty="0"/>
              <a:t>not twisted.</a:t>
            </a:r>
          </a:p>
        </p:txBody>
      </p:sp>
      <p:sp>
        <p:nvSpPr>
          <p:cNvPr id="11" name="TextBox 10"/>
          <p:cNvSpPr txBox="1"/>
          <p:nvPr/>
        </p:nvSpPr>
        <p:spPr>
          <a:xfrm>
            <a:off x="72446" y="3412822"/>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12. Installation of the child seat group I</a:t>
            </a:r>
          </a:p>
        </p:txBody>
      </p:sp>
      <p:sp>
        <p:nvSpPr>
          <p:cNvPr id="12" name="Rectangle 11"/>
          <p:cNvSpPr/>
          <p:nvPr/>
        </p:nvSpPr>
        <p:spPr>
          <a:xfrm>
            <a:off x="0" y="3692846"/>
            <a:ext cx="4674719" cy="215444"/>
          </a:xfrm>
          <a:prstGeom prst="rect">
            <a:avLst/>
          </a:prstGeom>
        </p:spPr>
        <p:txBody>
          <a:bodyPr wrap="square">
            <a:spAutoFit/>
          </a:bodyPr>
          <a:lstStyle/>
          <a:p>
            <a:pPr algn="just"/>
            <a:r>
              <a:rPr lang="en-US" sz="800" b="1" dirty="0"/>
              <a:t>It is suitable for the weight 9-18 kg, given to children about 9 months-4 years old.</a:t>
            </a:r>
          </a:p>
        </p:txBody>
      </p:sp>
      <p:sp>
        <p:nvSpPr>
          <p:cNvPr id="13" name="Rectangle 12"/>
          <p:cNvSpPr/>
          <p:nvPr/>
        </p:nvSpPr>
        <p:spPr>
          <a:xfrm>
            <a:off x="1243241" y="3968351"/>
            <a:ext cx="2187470" cy="584775"/>
          </a:xfrm>
          <a:prstGeom prst="rect">
            <a:avLst/>
          </a:prstGeom>
        </p:spPr>
        <p:txBody>
          <a:bodyPr wrap="square">
            <a:spAutoFit/>
          </a:bodyPr>
          <a:lstStyle/>
          <a:p>
            <a:pPr algn="just"/>
            <a:r>
              <a:rPr lang="en-US" sz="800" b="1" dirty="0"/>
              <a:t>Step 1: </a:t>
            </a:r>
            <a:r>
              <a:rPr lang="en-US" sz="800" dirty="0"/>
              <a:t>Adjust the seat to the right position, place it on the car seat forward-facing and make sure the backrest of seat is firmly pressed against the backrest of </a:t>
            </a:r>
            <a:r>
              <a:rPr lang="en-US" sz="800" dirty="0" smtClean="0"/>
              <a:t>the car seat.</a:t>
            </a:r>
            <a:endParaRPr lang="en-US" sz="800" dirty="0"/>
          </a:p>
        </p:txBody>
      </p:sp>
      <p:sp>
        <p:nvSpPr>
          <p:cNvPr id="14" name="Rectangle 13"/>
          <p:cNvSpPr/>
          <p:nvPr/>
        </p:nvSpPr>
        <p:spPr>
          <a:xfrm>
            <a:off x="1243241" y="4551455"/>
            <a:ext cx="2187470" cy="584775"/>
          </a:xfrm>
          <a:prstGeom prst="rect">
            <a:avLst/>
          </a:prstGeom>
        </p:spPr>
        <p:txBody>
          <a:bodyPr wrap="square">
            <a:spAutoFit/>
          </a:bodyPr>
          <a:lstStyle/>
          <a:p>
            <a:pPr algn="just"/>
            <a:r>
              <a:rPr lang="en-US" sz="800" b="1" dirty="0"/>
              <a:t>Step 2</a:t>
            </a:r>
            <a:r>
              <a:rPr lang="en-US" sz="800" b="1" dirty="0" smtClean="0"/>
              <a:t>: </a:t>
            </a:r>
            <a:r>
              <a:rPr lang="en-US" sz="800" dirty="0" smtClean="0"/>
              <a:t>Pull </a:t>
            </a:r>
            <a:r>
              <a:rPr lang="en-US" sz="800" dirty="0"/>
              <a:t>out </a:t>
            </a:r>
            <a:r>
              <a:rPr lang="en-US" sz="800" dirty="0" smtClean="0"/>
              <a:t>the 3-point car seat belt </a:t>
            </a:r>
            <a:r>
              <a:rPr lang="en-US" sz="800" dirty="0"/>
              <a:t>through the belt route slot of </a:t>
            </a:r>
            <a:r>
              <a:rPr lang="en-US" sz="800" dirty="0" smtClean="0"/>
              <a:t>backrest, </a:t>
            </a:r>
            <a:r>
              <a:rPr lang="en-US" sz="800" dirty="0"/>
              <a:t>follow the </a:t>
            </a:r>
            <a:r>
              <a:rPr lang="en-US" sz="800" dirty="0" smtClean="0"/>
              <a:t>routine (1, 2, 3) </a:t>
            </a:r>
            <a:r>
              <a:rPr lang="en-US" sz="800" dirty="0"/>
              <a:t>and then insert into car seat belt </a:t>
            </a:r>
            <a:r>
              <a:rPr lang="en-US" sz="800" dirty="0" smtClean="0"/>
              <a:t>buckle. Press until you hear a “click</a:t>
            </a:r>
            <a:r>
              <a:rPr lang="en-US" sz="800" dirty="0"/>
              <a:t>”. </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47" y="4029209"/>
            <a:ext cx="1202694" cy="109687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0711" y="4029209"/>
            <a:ext cx="1244008" cy="108265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47" y="5251998"/>
            <a:ext cx="2521977" cy="1107661"/>
          </a:xfrm>
          <a:prstGeom prst="rect">
            <a:avLst/>
          </a:prstGeom>
        </p:spPr>
      </p:pic>
      <p:sp>
        <p:nvSpPr>
          <p:cNvPr id="18" name="Rectangle 17"/>
          <p:cNvSpPr/>
          <p:nvPr/>
        </p:nvSpPr>
        <p:spPr>
          <a:xfrm>
            <a:off x="2562524" y="5391098"/>
            <a:ext cx="2112195" cy="461665"/>
          </a:xfrm>
          <a:prstGeom prst="rect">
            <a:avLst/>
          </a:prstGeom>
        </p:spPr>
        <p:txBody>
          <a:bodyPr wrap="square">
            <a:spAutoFit/>
          </a:bodyPr>
          <a:lstStyle/>
          <a:p>
            <a:pPr algn="just"/>
            <a:r>
              <a:rPr lang="en-US" sz="800" b="1" dirty="0"/>
              <a:t>Step 3: </a:t>
            </a:r>
            <a:r>
              <a:rPr lang="en-US" sz="800" dirty="0"/>
              <a:t>Pull car seat belt follow the direction of red arrow and make sure the belt is tight </a:t>
            </a:r>
            <a:r>
              <a:rPr lang="en-US" sz="800" dirty="0" smtClean="0"/>
              <a:t>enough.</a:t>
            </a:r>
            <a:endParaRPr lang="en-US" sz="800" dirty="0"/>
          </a:p>
        </p:txBody>
      </p:sp>
      <p:sp>
        <p:nvSpPr>
          <p:cNvPr id="37" name="Rectangle 36"/>
          <p:cNvSpPr/>
          <p:nvPr/>
        </p:nvSpPr>
        <p:spPr>
          <a:xfrm>
            <a:off x="7486651" y="31899"/>
            <a:ext cx="4705349" cy="707886"/>
          </a:xfrm>
          <a:prstGeom prst="rect">
            <a:avLst/>
          </a:prstGeom>
        </p:spPr>
        <p:txBody>
          <a:bodyPr wrap="square">
            <a:spAutoFit/>
          </a:bodyPr>
          <a:lstStyle/>
          <a:p>
            <a:pPr algn="just"/>
            <a:r>
              <a:rPr lang="el-GR" sz="800" dirty="0"/>
              <a:t>19. Πριν ρυθμίσετε οποιαδήποτε κινητά ή ρυθμιζόμενα μέρη του καθίσματος αυτοκινήτου, πρέπει να αφαιρέσετε το μωρό από το κάθισμα αυτοκινήτου.</a:t>
            </a:r>
          </a:p>
          <a:p>
            <a:pPr algn="just"/>
            <a:r>
              <a:rPr lang="el-GR" sz="800" dirty="0"/>
              <a:t>20. Το κάθισμα αυτοκινήτου πρέπει να προστατεύεται από το ηλιακό φως.</a:t>
            </a:r>
          </a:p>
          <a:p>
            <a:pPr algn="just"/>
            <a:r>
              <a:rPr lang="el-GR" sz="800" dirty="0"/>
              <a:t>21. Μην χρησιμοποιείτε μεταχειρισμένο προϊόν, καθώς δεν μπορείτε να είστε σίγουροι για το τι συνέβη σε αυτό.</a:t>
            </a:r>
          </a:p>
        </p:txBody>
      </p:sp>
      <p:sp>
        <p:nvSpPr>
          <p:cNvPr id="38" name="TextBox 33"/>
          <p:cNvSpPr txBox="1"/>
          <p:nvPr/>
        </p:nvSpPr>
        <p:spPr>
          <a:xfrm>
            <a:off x="11718428" y="65150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40</a:t>
            </a:r>
            <a:endParaRPr lang="bg-BG" sz="800" b="1" dirty="0">
              <a:cs typeface="Arial" pitchFamily="34" charset="0"/>
            </a:endParaRPr>
          </a:p>
        </p:txBody>
      </p:sp>
      <p:sp>
        <p:nvSpPr>
          <p:cNvPr id="39" name="TextBox 10"/>
          <p:cNvSpPr txBox="1"/>
          <p:nvPr/>
        </p:nvSpPr>
        <p:spPr>
          <a:xfrm>
            <a:off x="7486650" y="3082980"/>
            <a:ext cx="4682259" cy="276999"/>
          </a:xfrm>
          <a:prstGeom prst="rect">
            <a:avLst/>
          </a:prstGeom>
          <a:solidFill>
            <a:schemeClr val="tx1">
              <a:lumMod val="65000"/>
              <a:lumOff val="35000"/>
            </a:schemeClr>
          </a:solidFill>
        </p:spPr>
        <p:txBody>
          <a:bodyPr wrap="square" rtlCol="0">
            <a:spAutoFit/>
          </a:bodyPr>
          <a:lstStyle/>
          <a:p>
            <a:r>
              <a:rPr lang="el-GR" sz="1200" b="1" dirty="0">
                <a:solidFill>
                  <a:schemeClr val="bg1"/>
                </a:solidFill>
                <a:latin typeface="Arial" pitchFamily="34" charset="0"/>
                <a:cs typeface="Arial" pitchFamily="34" charset="0"/>
              </a:rPr>
              <a:t>3. Τοποθέτηση του καθίσματος αυτοκινήτου στο όχημα</a:t>
            </a:r>
            <a:endParaRPr lang="bg-BG" sz="1200" b="1" dirty="0">
              <a:solidFill>
                <a:schemeClr val="bg1"/>
              </a:solidFill>
              <a:latin typeface="Arial" pitchFamily="34" charset="0"/>
              <a:cs typeface="Arial" pitchFamily="34" charset="0"/>
            </a:endParaRPr>
          </a:p>
        </p:txBody>
      </p:sp>
      <p:sp>
        <p:nvSpPr>
          <p:cNvPr id="40" name="TextBox 10"/>
          <p:cNvSpPr txBox="1"/>
          <p:nvPr/>
        </p:nvSpPr>
        <p:spPr>
          <a:xfrm>
            <a:off x="7486651" y="739785"/>
            <a:ext cx="4682259" cy="276999"/>
          </a:xfrm>
          <a:prstGeom prst="rect">
            <a:avLst/>
          </a:prstGeom>
          <a:solidFill>
            <a:schemeClr val="tx1">
              <a:lumMod val="65000"/>
              <a:lumOff val="35000"/>
            </a:schemeClr>
          </a:solidFill>
        </p:spPr>
        <p:txBody>
          <a:bodyPr wrap="square" rtlCol="0">
            <a:spAutoFit/>
          </a:bodyPr>
          <a:lstStyle/>
          <a:p>
            <a:r>
              <a:rPr lang="el-GR" sz="1200" b="1" dirty="0" smtClean="0">
                <a:solidFill>
                  <a:schemeClr val="bg1"/>
                </a:solidFill>
                <a:latin typeface="Arial" pitchFamily="34" charset="0"/>
                <a:cs typeface="Arial" pitchFamily="34" charset="0"/>
              </a:rPr>
              <a:t>2</a:t>
            </a:r>
            <a:r>
              <a:rPr lang="el-GR" sz="1200" b="1" dirty="0">
                <a:solidFill>
                  <a:schemeClr val="bg1"/>
                </a:solidFill>
                <a:latin typeface="Arial" pitchFamily="34" charset="0"/>
                <a:cs typeface="Arial" pitchFamily="34" charset="0"/>
              </a:rPr>
              <a:t>. Οδηγίες ασφαλείας </a:t>
            </a:r>
          </a:p>
        </p:txBody>
      </p:sp>
      <p:sp>
        <p:nvSpPr>
          <p:cNvPr id="41" name="Rectangle 40"/>
          <p:cNvSpPr/>
          <p:nvPr/>
        </p:nvSpPr>
        <p:spPr>
          <a:xfrm>
            <a:off x="8774293" y="1132079"/>
            <a:ext cx="3404452" cy="461665"/>
          </a:xfrm>
          <a:prstGeom prst="rect">
            <a:avLst/>
          </a:prstGeom>
        </p:spPr>
        <p:txBody>
          <a:bodyPr wrap="square">
            <a:spAutoFit/>
          </a:bodyPr>
          <a:lstStyle/>
          <a:p>
            <a:pPr algn="just"/>
            <a:r>
              <a:rPr lang="el-GR" sz="800" dirty="0"/>
              <a:t>Κατάλληλο μόνο εάν τα εγκεκριμένα οχήματα είναι εφοδιασμένα με ζώνες ασφαλείας 3 σημείων εγκεκριμένες με βάση τον κανονισμού 16 του UN/ECE ή με άλλα ισοδύναμα πρότυπα.</a:t>
            </a:r>
            <a:endParaRPr lang="en-US" sz="800" dirty="0"/>
          </a:p>
        </p:txBody>
      </p:sp>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t="43233"/>
          <a:stretch/>
        </p:blipFill>
        <p:spPr>
          <a:xfrm>
            <a:off x="7496486" y="1021293"/>
            <a:ext cx="1251356" cy="1090061"/>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6486" y="2128562"/>
            <a:ext cx="2094654" cy="902110"/>
          </a:xfrm>
          <a:prstGeom prst="rect">
            <a:avLst/>
          </a:prstGeom>
        </p:spPr>
      </p:pic>
      <p:sp>
        <p:nvSpPr>
          <p:cNvPr id="44" name="Rectangle 43"/>
          <p:cNvSpPr/>
          <p:nvPr/>
        </p:nvSpPr>
        <p:spPr>
          <a:xfrm>
            <a:off x="9604395" y="2164118"/>
            <a:ext cx="2587605" cy="830997"/>
          </a:xfrm>
          <a:prstGeom prst="rect">
            <a:avLst/>
          </a:prstGeom>
        </p:spPr>
        <p:txBody>
          <a:bodyPr wrap="square">
            <a:spAutoFit/>
          </a:bodyPr>
          <a:lstStyle/>
          <a:p>
            <a:pPr algn="just"/>
            <a:r>
              <a:rPr lang="el-GR" sz="800" b="1" dirty="0"/>
              <a:t>ΣΗΜΕΙΩΣΗ: </a:t>
            </a:r>
            <a:r>
              <a:rPr lang="el-GR" sz="800" dirty="0"/>
              <a:t>Εάν του λουρί της πόρπης της ζώνης ασφαλείας του καθίσματος αυτοκινήτου είναι πολύ μακριά, το σύστημα συγκράτησης παιδιών δεν μπορεί να εγκατασταθεί με ασφάλεια. Είναι πολύ επικίνδυνο. Εάν έχετε οποιαδήποτε αμφιβολία, συμβουλευτείτε τον κατασκευαστή του συστήματος συγκράτησης παιδιών.</a:t>
            </a:r>
            <a:endParaRPr lang="ru-RU" sz="800" dirty="0"/>
          </a:p>
        </p:txBody>
      </p:sp>
      <p:graphicFrame>
        <p:nvGraphicFramePr>
          <p:cNvPr id="45" name="Table 44"/>
          <p:cNvGraphicFramePr>
            <a:graphicFrameLocks noGrp="1"/>
          </p:cNvGraphicFramePr>
          <p:nvPr>
            <p:extLst>
              <p:ext uri="{D42A27DB-BD31-4B8C-83A1-F6EECF244321}">
                <p14:modId xmlns:p14="http://schemas.microsoft.com/office/powerpoint/2010/main" val="498812601"/>
              </p:ext>
            </p:extLst>
          </p:nvPr>
        </p:nvGraphicFramePr>
        <p:xfrm>
          <a:off x="7486649" y="3424719"/>
          <a:ext cx="4682259" cy="1333500"/>
        </p:xfrm>
        <a:graphic>
          <a:graphicData uri="http://schemas.openxmlformats.org/drawingml/2006/table">
            <a:tbl>
              <a:tblPr firstRow="1" firstCol="1" bandRow="1">
                <a:tableStyleId>{F5AB1C69-6EDB-4FF4-983F-18BD219EF322}</a:tableStyleId>
              </a:tblPr>
              <a:tblGrid>
                <a:gridCol w="3766486">
                  <a:extLst>
                    <a:ext uri="{9D8B030D-6E8A-4147-A177-3AD203B41FA5}">
                      <a16:colId xmlns:a16="http://schemas.microsoft.com/office/drawing/2014/main" val="565057638"/>
                    </a:ext>
                  </a:extLst>
                </a:gridCol>
                <a:gridCol w="915773">
                  <a:extLst>
                    <a:ext uri="{9D8B030D-6E8A-4147-A177-3AD203B41FA5}">
                      <a16:colId xmlns:a16="http://schemas.microsoft.com/office/drawing/2014/main" val="2043692721"/>
                    </a:ext>
                  </a:extLst>
                </a:gridCol>
              </a:tblGrid>
              <a:tr h="190500">
                <a:tc>
                  <a:txBody>
                    <a:bodyPr/>
                    <a:lstStyle/>
                    <a:p>
                      <a:pPr marL="0" marR="0" algn="just">
                        <a:lnSpc>
                          <a:spcPct val="107000"/>
                        </a:lnSpc>
                        <a:spcBef>
                          <a:spcPts val="0"/>
                        </a:spcBef>
                        <a:spcAft>
                          <a:spcPts val="0"/>
                        </a:spcAft>
                      </a:pPr>
                      <a:r>
                        <a:rPr lang="el-GR" sz="800" dirty="0">
                          <a:effectLst/>
                        </a:rPr>
                        <a:t>Με κατεύθυνση της προς τα εμπρός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a:effectLst/>
                        </a:rPr>
                        <a:t>Σωστά</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9649463"/>
                  </a:ext>
                </a:extLst>
              </a:tr>
              <a:tr h="190500">
                <a:tc>
                  <a:txBody>
                    <a:bodyPr/>
                    <a:lstStyle/>
                    <a:p>
                      <a:pPr marL="0" marR="0" algn="just">
                        <a:lnSpc>
                          <a:spcPct val="107000"/>
                        </a:lnSpc>
                        <a:spcBef>
                          <a:spcPts val="0"/>
                        </a:spcBef>
                        <a:spcAft>
                          <a:spcPts val="0"/>
                        </a:spcAft>
                      </a:pPr>
                      <a:r>
                        <a:rPr lang="el-GR" sz="800" dirty="0">
                          <a:effectLst/>
                        </a:rPr>
                        <a:t>Με κατεύθυνση προς τα πίσω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a:effectLst/>
                        </a:rPr>
                        <a:t>Λάθος</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0962858"/>
                  </a:ext>
                </a:extLst>
              </a:tr>
              <a:tr h="190500">
                <a:tc>
                  <a:txBody>
                    <a:bodyPr/>
                    <a:lstStyle/>
                    <a:p>
                      <a:pPr marL="0" marR="0" algn="just">
                        <a:lnSpc>
                          <a:spcPct val="107000"/>
                        </a:lnSpc>
                        <a:spcBef>
                          <a:spcPts val="0"/>
                        </a:spcBef>
                        <a:spcAft>
                          <a:spcPts val="0"/>
                        </a:spcAft>
                      </a:pPr>
                      <a:r>
                        <a:rPr lang="el-GR" sz="800" dirty="0">
                          <a:effectLst/>
                        </a:rPr>
                        <a:t>Το όχημα διαθέτει μόνο ζώνη ασφάλειας 2 σημείων</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a:effectLst/>
                        </a:rPr>
                        <a:t>Λάθος</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3892566"/>
                  </a:ext>
                </a:extLst>
              </a:tr>
              <a:tr h="190500">
                <a:tc>
                  <a:txBody>
                    <a:bodyPr/>
                    <a:lstStyle/>
                    <a:p>
                      <a:pPr marL="0" marR="0" algn="just">
                        <a:lnSpc>
                          <a:spcPct val="107000"/>
                        </a:lnSpc>
                        <a:spcBef>
                          <a:spcPts val="0"/>
                        </a:spcBef>
                        <a:spcAft>
                          <a:spcPts val="0"/>
                        </a:spcAft>
                      </a:pPr>
                      <a:r>
                        <a:rPr lang="el-GR" sz="800" dirty="0">
                          <a:effectLst/>
                        </a:rPr>
                        <a:t>Το όχημα διαθέτει ζώνη ασφάλειας 3 σημείων</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dirty="0">
                          <a:effectLst/>
                        </a:rPr>
                        <a:t>Σωστά</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0174348"/>
                  </a:ext>
                </a:extLst>
              </a:tr>
              <a:tr h="190500">
                <a:tc>
                  <a:txBody>
                    <a:bodyPr/>
                    <a:lstStyle/>
                    <a:p>
                      <a:pPr marL="0" marR="0" algn="just">
                        <a:lnSpc>
                          <a:spcPct val="107000"/>
                        </a:lnSpc>
                        <a:spcBef>
                          <a:spcPts val="0"/>
                        </a:spcBef>
                        <a:spcAft>
                          <a:spcPts val="0"/>
                        </a:spcAft>
                      </a:pPr>
                      <a:r>
                        <a:rPr lang="el-GR" sz="800">
                          <a:effectLst/>
                        </a:rPr>
                        <a:t>Στο κάθισμα συνοδηγού</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dirty="0">
                          <a:effectLst/>
                        </a:rPr>
                        <a:t>Λάθος</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31829217"/>
                  </a:ext>
                </a:extLst>
              </a:tr>
              <a:tr h="190500">
                <a:tc>
                  <a:txBody>
                    <a:bodyPr/>
                    <a:lstStyle/>
                    <a:p>
                      <a:pPr marL="0" marR="0" algn="just">
                        <a:lnSpc>
                          <a:spcPct val="107000"/>
                        </a:lnSpc>
                        <a:spcBef>
                          <a:spcPts val="0"/>
                        </a:spcBef>
                        <a:spcAft>
                          <a:spcPts val="0"/>
                        </a:spcAft>
                      </a:pPr>
                      <a:r>
                        <a:rPr lang="el-GR" sz="800">
                          <a:effectLst/>
                        </a:rPr>
                        <a:t>Στο πίσω κάθισμα</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dirty="0">
                          <a:effectLst/>
                        </a:rPr>
                        <a:t>Σωστά</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2080994"/>
                  </a:ext>
                </a:extLst>
              </a:tr>
              <a:tr h="190500">
                <a:tc>
                  <a:txBody>
                    <a:bodyPr/>
                    <a:lstStyle/>
                    <a:p>
                      <a:pPr marL="0" marR="0" algn="just">
                        <a:lnSpc>
                          <a:spcPct val="107000"/>
                        </a:lnSpc>
                        <a:spcBef>
                          <a:spcPts val="0"/>
                        </a:spcBef>
                        <a:spcAft>
                          <a:spcPts val="0"/>
                        </a:spcAft>
                      </a:pPr>
                      <a:r>
                        <a:rPr lang="el-GR" sz="800">
                          <a:effectLst/>
                        </a:rPr>
                        <a:t>Στη μέση του πίσω καθίσματος με ζώνη ασφάλειας 3 σημείων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l-GR" sz="800" dirty="0">
                          <a:effectLst/>
                        </a:rPr>
                        <a:t>Σωστά</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3794883"/>
                  </a:ext>
                </a:extLst>
              </a:tr>
            </a:tbl>
          </a:graphicData>
        </a:graphic>
      </p:graphicFrame>
      <p:sp>
        <p:nvSpPr>
          <p:cNvPr id="46" name="Rectangle 45"/>
          <p:cNvSpPr/>
          <p:nvPr/>
        </p:nvSpPr>
        <p:spPr>
          <a:xfrm>
            <a:off x="7403888" y="4720808"/>
            <a:ext cx="4879471" cy="692626"/>
          </a:xfrm>
          <a:prstGeom prst="rect">
            <a:avLst/>
          </a:prstGeom>
        </p:spPr>
        <p:txBody>
          <a:bodyPr wrap="square">
            <a:spAutoFit/>
          </a:bodyPr>
          <a:lstStyle/>
          <a:p>
            <a:pPr algn="just">
              <a:lnSpc>
                <a:spcPct val="107000"/>
              </a:lnSpc>
              <a:spcAft>
                <a:spcPts val="800"/>
              </a:spcAft>
            </a:pPr>
            <a:r>
              <a:rPr lang="el-GR" sz="800" b="1" dirty="0">
                <a:ea typeface="Calibri" panose="020F0502020204030204" pitchFamily="34" charset="0"/>
                <a:cs typeface="Times New Roman" panose="02020603050405020304" pitchFamily="18" charset="0"/>
              </a:rPr>
              <a:t>3.1 Τηρείτε προσεκτικά τους Κανόνες Οδικής Ασφάλειας.</a:t>
            </a:r>
          </a:p>
          <a:p>
            <a:pPr algn="just">
              <a:lnSpc>
                <a:spcPct val="107000"/>
              </a:lnSpc>
              <a:spcAft>
                <a:spcPts val="800"/>
              </a:spcAft>
            </a:pPr>
            <a:r>
              <a:rPr lang="el-GR" sz="800" dirty="0">
                <a:ea typeface="Calibri" panose="020F0502020204030204" pitchFamily="34" charset="0"/>
                <a:cs typeface="Times New Roman" panose="02020603050405020304" pitchFamily="18" charset="0"/>
              </a:rPr>
              <a:t>Μην τοποθετείτε το κάθισμα αυτοκινήτου στο μπροστινό κάθισμα εάν είναι εφοδιασμένο με αερόσακο.</a:t>
            </a:r>
          </a:p>
          <a:p>
            <a:pPr algn="just">
              <a:lnSpc>
                <a:spcPct val="107000"/>
              </a:lnSpc>
              <a:spcAft>
                <a:spcPts val="800"/>
              </a:spcAft>
            </a:pPr>
            <a:r>
              <a:rPr lang="el-GR" sz="800" dirty="0">
                <a:ea typeface="Calibri" panose="020F0502020204030204" pitchFamily="34" charset="0"/>
                <a:cs typeface="Times New Roman" panose="02020603050405020304" pitchFamily="18" charset="0"/>
              </a:rPr>
              <a:t>Διαβάστε προσεκτικά τον οδηγό χρήσης πως να χρησιμοποιείτε τον </a:t>
            </a:r>
            <a:r>
              <a:rPr lang="el-GR" sz="800" dirty="0" smtClean="0">
                <a:ea typeface="Calibri" panose="020F0502020204030204" pitchFamily="34" charset="0"/>
                <a:cs typeface="Times New Roman" panose="02020603050405020304" pitchFamily="18" charset="0"/>
              </a:rPr>
              <a:t>αερόσακο</a:t>
            </a:r>
            <a:r>
              <a:rPr lang="en-US" sz="800" dirty="0" smtClean="0">
                <a:ea typeface="Calibri" panose="020F0502020204030204" pitchFamily="34" charset="0"/>
                <a:cs typeface="Times New Roman" panose="02020603050405020304" pitchFamily="18" charset="0"/>
              </a:rPr>
              <a:t>.</a:t>
            </a:r>
            <a:endParaRPr lang="en-US" sz="800" dirty="0">
              <a:effectLst/>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6486" y="5505199"/>
            <a:ext cx="2166234" cy="894130"/>
          </a:xfrm>
          <a:prstGeom prst="rect">
            <a:avLst/>
          </a:prstGeom>
        </p:spPr>
      </p:pic>
      <p:sp>
        <p:nvSpPr>
          <p:cNvPr id="48" name="Rectangle 47"/>
          <p:cNvSpPr/>
          <p:nvPr/>
        </p:nvSpPr>
        <p:spPr>
          <a:xfrm>
            <a:off x="10034990" y="5352099"/>
            <a:ext cx="2157009" cy="1323439"/>
          </a:xfrm>
          <a:prstGeom prst="rect">
            <a:avLst/>
          </a:prstGeom>
        </p:spPr>
        <p:txBody>
          <a:bodyPr wrap="square">
            <a:spAutoFit/>
          </a:bodyPr>
          <a:lstStyle/>
          <a:p>
            <a:r>
              <a:rPr lang="el-GR" sz="800" b="1" dirty="0"/>
              <a:t>ΣΗΜΕΙΩΣΗ</a:t>
            </a:r>
          </a:p>
          <a:p>
            <a:r>
              <a:rPr lang="el-GR" sz="800" dirty="0"/>
              <a:t>Μπορείτε να τοποθετήσετε στη θέση αυτή</a:t>
            </a:r>
            <a:r>
              <a:rPr lang="el-GR" sz="800" dirty="0" smtClean="0"/>
              <a:t>.</a:t>
            </a:r>
            <a:endParaRPr lang="en-US" sz="800" dirty="0" smtClean="0"/>
          </a:p>
          <a:p>
            <a:endParaRPr lang="el-GR" sz="800" dirty="0"/>
          </a:p>
          <a:p>
            <a:r>
              <a:rPr lang="el-GR" sz="800" dirty="0"/>
              <a:t>Δεν μπορεί να τοποθετηθεί στη θέση αυτή</a:t>
            </a:r>
            <a:r>
              <a:rPr lang="el-GR" sz="800" dirty="0" smtClean="0"/>
              <a:t>.</a:t>
            </a:r>
            <a:endParaRPr lang="en-US" sz="800" dirty="0" smtClean="0"/>
          </a:p>
          <a:p>
            <a:endParaRPr lang="el-GR" sz="800" dirty="0"/>
          </a:p>
          <a:p>
            <a:r>
              <a:rPr lang="el-GR" sz="800" dirty="0"/>
              <a:t>Μην τοποθετείτε το κάθισμα αυτοκινήτου στο κάθισμα του συνοδηγού με αερόσακο. </a:t>
            </a:r>
          </a:p>
          <a:p>
            <a:r>
              <a:rPr lang="el-GR" sz="800" dirty="0"/>
              <a:t>Στην θέση αυτή μπορεί να τοποθετηθεί μόνο με τη ζώνη ασφαλείας τριών σημείων.</a:t>
            </a:r>
          </a:p>
          <a:p>
            <a:endParaRPr lang="el-GR" sz="800" b="1" dirty="0"/>
          </a:p>
        </p:txBody>
      </p:sp>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61076" y="5482331"/>
            <a:ext cx="226086" cy="1009852"/>
          </a:xfrm>
          <a:prstGeom prst="rect">
            <a:avLst/>
          </a:prstGeom>
        </p:spPr>
      </p:pic>
    </p:spTree>
    <p:extLst>
      <p:ext uri="{BB962C8B-B14F-4D97-AF65-F5344CB8AC3E}">
        <p14:creationId xmlns:p14="http://schemas.microsoft.com/office/powerpoint/2010/main" val="297234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18</a:t>
            </a:r>
            <a:endParaRPr lang="bg-BG" sz="800" b="1" dirty="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1" y="55004"/>
            <a:ext cx="1493762" cy="13510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960" y="55004"/>
            <a:ext cx="1393584" cy="1355201"/>
          </a:xfrm>
          <a:prstGeom prst="rect">
            <a:avLst/>
          </a:prstGeom>
        </p:spPr>
      </p:pic>
      <p:sp>
        <p:nvSpPr>
          <p:cNvPr id="6" name="Rectangle 5"/>
          <p:cNvSpPr/>
          <p:nvPr/>
        </p:nvSpPr>
        <p:spPr>
          <a:xfrm>
            <a:off x="58370" y="1467222"/>
            <a:ext cx="1493763" cy="338554"/>
          </a:xfrm>
          <a:prstGeom prst="rect">
            <a:avLst/>
          </a:prstGeom>
        </p:spPr>
        <p:txBody>
          <a:bodyPr wrap="square">
            <a:spAutoFit/>
          </a:bodyPr>
          <a:lstStyle/>
          <a:p>
            <a:pPr algn="ctr"/>
            <a:r>
              <a:rPr lang="en-US" sz="800" b="1" dirty="0"/>
              <a:t>Step 4: </a:t>
            </a:r>
            <a:r>
              <a:rPr lang="en-US" sz="800" dirty="0" smtClean="0"/>
              <a:t>Loosen </a:t>
            </a:r>
            <a:r>
              <a:rPr lang="en-US" sz="800" dirty="0"/>
              <a:t>the shoulder harness</a:t>
            </a:r>
          </a:p>
        </p:txBody>
      </p:sp>
      <p:sp>
        <p:nvSpPr>
          <p:cNvPr id="7" name="Rectangle 6"/>
          <p:cNvSpPr/>
          <p:nvPr/>
        </p:nvSpPr>
        <p:spPr>
          <a:xfrm>
            <a:off x="1583675" y="1511018"/>
            <a:ext cx="1659775" cy="215444"/>
          </a:xfrm>
          <a:prstGeom prst="rect">
            <a:avLst/>
          </a:prstGeom>
        </p:spPr>
        <p:txBody>
          <a:bodyPr wrap="square">
            <a:spAutoFit/>
          </a:bodyPr>
          <a:lstStyle/>
          <a:p>
            <a:pPr algn="ctr"/>
            <a:r>
              <a:rPr lang="en-US" sz="800" b="1" dirty="0"/>
              <a:t>Step 5</a:t>
            </a:r>
            <a:r>
              <a:rPr lang="en-US" sz="800" dirty="0" smtClean="0"/>
              <a:t>: Release </a:t>
            </a:r>
            <a:r>
              <a:rPr lang="en-US" sz="800" dirty="0"/>
              <a:t>the buckle</a:t>
            </a:r>
          </a:p>
        </p:txBody>
      </p:sp>
      <p:sp>
        <p:nvSpPr>
          <p:cNvPr id="8" name="Rectangle 7"/>
          <p:cNvSpPr/>
          <p:nvPr/>
        </p:nvSpPr>
        <p:spPr>
          <a:xfrm>
            <a:off x="3158743" y="1363518"/>
            <a:ext cx="1407717" cy="584775"/>
          </a:xfrm>
          <a:prstGeom prst="rect">
            <a:avLst/>
          </a:prstGeom>
        </p:spPr>
        <p:txBody>
          <a:bodyPr wrap="square">
            <a:spAutoFit/>
          </a:bodyPr>
          <a:lstStyle/>
          <a:p>
            <a:pPr algn="ctr"/>
            <a:r>
              <a:rPr lang="en-US" sz="800" b="1" dirty="0"/>
              <a:t>Step 6</a:t>
            </a:r>
            <a:r>
              <a:rPr lang="en-US" sz="800" b="1" dirty="0" smtClean="0"/>
              <a:t>: </a:t>
            </a:r>
            <a:r>
              <a:rPr lang="en-US" sz="800" dirty="0" smtClean="0"/>
              <a:t>Put </a:t>
            </a:r>
            <a:r>
              <a:rPr lang="en-US" sz="800" dirty="0"/>
              <a:t>the child into the seat and fasten the harness</a:t>
            </a:r>
            <a:r>
              <a:rPr lang="en-US" sz="800" dirty="0" smtClean="0"/>
              <a:t>. Check </a:t>
            </a:r>
            <a:r>
              <a:rPr lang="en-US" sz="800" dirty="0"/>
              <a:t>that the harness </a:t>
            </a:r>
            <a:r>
              <a:rPr lang="en-US" sz="800" dirty="0" smtClean="0"/>
              <a:t>is </a:t>
            </a:r>
            <a:r>
              <a:rPr lang="en-US" sz="800" dirty="0"/>
              <a:t>not twisted.</a:t>
            </a:r>
          </a:p>
        </p:txBody>
      </p:sp>
      <p:sp>
        <p:nvSpPr>
          <p:cNvPr id="9" name="TextBox 10"/>
          <p:cNvSpPr txBox="1"/>
          <p:nvPr/>
        </p:nvSpPr>
        <p:spPr>
          <a:xfrm>
            <a:off x="58371" y="1925234"/>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13. Installation of the child seat group II,III</a:t>
            </a:r>
          </a:p>
        </p:txBody>
      </p:sp>
      <p:sp>
        <p:nvSpPr>
          <p:cNvPr id="10" name="Rectangle 9"/>
          <p:cNvSpPr/>
          <p:nvPr/>
        </p:nvSpPr>
        <p:spPr>
          <a:xfrm>
            <a:off x="-14075" y="2205258"/>
            <a:ext cx="4674719" cy="215444"/>
          </a:xfrm>
          <a:prstGeom prst="rect">
            <a:avLst/>
          </a:prstGeom>
        </p:spPr>
        <p:txBody>
          <a:bodyPr wrap="square">
            <a:spAutoFit/>
          </a:bodyPr>
          <a:lstStyle/>
          <a:p>
            <a:pPr algn="just"/>
            <a:r>
              <a:rPr lang="en-US" sz="800" b="1" dirty="0"/>
              <a:t>It is suitable for children weighting between 15-36 </a:t>
            </a:r>
            <a:r>
              <a:rPr lang="en-US" sz="800" b="1" dirty="0" err="1"/>
              <a:t>kgs</a:t>
            </a:r>
            <a:r>
              <a:rPr lang="en-US" sz="800" b="1" dirty="0"/>
              <a:t>, or children </a:t>
            </a:r>
            <a:r>
              <a:rPr lang="en-US" sz="800" b="1" dirty="0" smtClean="0"/>
              <a:t>from 4 </a:t>
            </a:r>
            <a:r>
              <a:rPr lang="en-US" sz="800" b="1" dirty="0"/>
              <a:t>to 12 years of age.</a:t>
            </a:r>
          </a:p>
        </p:txBody>
      </p:sp>
      <p:sp>
        <p:nvSpPr>
          <p:cNvPr id="11" name="Rectangle 10"/>
          <p:cNvSpPr/>
          <p:nvPr/>
        </p:nvSpPr>
        <p:spPr>
          <a:xfrm>
            <a:off x="1595213" y="2487051"/>
            <a:ext cx="1656367" cy="584775"/>
          </a:xfrm>
          <a:prstGeom prst="rect">
            <a:avLst/>
          </a:prstGeom>
        </p:spPr>
        <p:txBody>
          <a:bodyPr wrap="square">
            <a:spAutoFit/>
          </a:bodyPr>
          <a:lstStyle/>
          <a:p>
            <a:pPr algn="just"/>
            <a:r>
              <a:rPr lang="en-US" sz="800" b="1" dirty="0"/>
              <a:t>Step 1</a:t>
            </a:r>
            <a:r>
              <a:rPr lang="en-US" sz="800" b="1" dirty="0" smtClean="0"/>
              <a:t>: </a:t>
            </a:r>
            <a:r>
              <a:rPr lang="en-US" sz="800" dirty="0" smtClean="0"/>
              <a:t>Refer </a:t>
            </a:r>
            <a:r>
              <a:rPr lang="en-US" sz="800" dirty="0"/>
              <a:t>to the picture </a:t>
            </a:r>
            <a:r>
              <a:rPr lang="en-US" sz="800" dirty="0" smtClean="0"/>
              <a:t>14.1 </a:t>
            </a:r>
            <a:r>
              <a:rPr lang="en-US" sz="800" dirty="0"/>
              <a:t>to </a:t>
            </a:r>
            <a:r>
              <a:rPr lang="en-US" sz="800" dirty="0" smtClean="0"/>
              <a:t>14.7, </a:t>
            </a:r>
            <a:r>
              <a:rPr lang="en-US" sz="800" dirty="0"/>
              <a:t>take off the cushion and harness, and adjust the seat to recline position </a:t>
            </a:r>
            <a:r>
              <a:rPr lang="en-US" sz="800" dirty="0" smtClean="0"/>
              <a:t>1.</a:t>
            </a:r>
            <a:endParaRPr lang="en-US" sz="800" dirty="0"/>
          </a:p>
        </p:txBody>
      </p:sp>
      <p:sp>
        <p:nvSpPr>
          <p:cNvPr id="12" name="Rectangle 11"/>
          <p:cNvSpPr/>
          <p:nvPr/>
        </p:nvSpPr>
        <p:spPr>
          <a:xfrm>
            <a:off x="1595213" y="2982475"/>
            <a:ext cx="1636700" cy="338554"/>
          </a:xfrm>
          <a:prstGeom prst="rect">
            <a:avLst/>
          </a:prstGeom>
        </p:spPr>
        <p:txBody>
          <a:bodyPr wrap="square">
            <a:spAutoFit/>
          </a:bodyPr>
          <a:lstStyle/>
          <a:p>
            <a:pPr algn="just"/>
            <a:r>
              <a:rPr lang="en-US" sz="800" b="1" dirty="0"/>
              <a:t>Step 2</a:t>
            </a:r>
            <a:r>
              <a:rPr lang="en-US" sz="800" b="1" dirty="0" smtClean="0"/>
              <a:t>: </a:t>
            </a:r>
            <a:r>
              <a:rPr lang="en-US" sz="800" dirty="0" smtClean="0"/>
              <a:t>Put </a:t>
            </a:r>
            <a:r>
              <a:rPr lang="en-US" sz="800" dirty="0"/>
              <a:t>the seat against the car </a:t>
            </a:r>
            <a:r>
              <a:rPr lang="en-US" sz="800" dirty="0" smtClean="0"/>
              <a:t>seat</a:t>
            </a:r>
            <a:endParaRPr lang="en-US" sz="800" dirty="0"/>
          </a:p>
        </p:txBody>
      </p:sp>
      <p:sp>
        <p:nvSpPr>
          <p:cNvPr id="13" name="Rectangle 12"/>
          <p:cNvSpPr/>
          <p:nvPr/>
        </p:nvSpPr>
        <p:spPr>
          <a:xfrm>
            <a:off x="1605045" y="3261490"/>
            <a:ext cx="1617033" cy="461665"/>
          </a:xfrm>
          <a:prstGeom prst="rect">
            <a:avLst/>
          </a:prstGeom>
        </p:spPr>
        <p:txBody>
          <a:bodyPr wrap="square">
            <a:spAutoFit/>
          </a:bodyPr>
          <a:lstStyle/>
          <a:p>
            <a:pPr algn="just"/>
            <a:r>
              <a:rPr lang="en-US" sz="800" b="1" dirty="0"/>
              <a:t>Step 3: </a:t>
            </a:r>
            <a:r>
              <a:rPr lang="en-US" sz="800" dirty="0"/>
              <a:t>Put the child in the seat and follow routine </a:t>
            </a:r>
            <a:r>
              <a:rPr lang="en-US" sz="800" dirty="0" smtClean="0"/>
              <a:t>from 13.3 to 13.5.</a:t>
            </a:r>
            <a:endParaRPr lang="en-US" sz="8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1" y="2416030"/>
            <a:ext cx="1606869" cy="139560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833" y="2457735"/>
            <a:ext cx="1513832" cy="135712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31" y="3804725"/>
            <a:ext cx="2937558" cy="1268222"/>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3140"/>
          <a:stretch/>
        </p:blipFill>
        <p:spPr>
          <a:xfrm>
            <a:off x="3076252" y="3820870"/>
            <a:ext cx="1900570" cy="130049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86" y="5604292"/>
            <a:ext cx="2937558" cy="736877"/>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8904" y="5448027"/>
            <a:ext cx="1341740" cy="1201097"/>
          </a:xfrm>
          <a:prstGeom prst="rect">
            <a:avLst/>
          </a:prstGeom>
        </p:spPr>
      </p:pic>
      <p:sp>
        <p:nvSpPr>
          <p:cNvPr id="20" name="Rectangle 19"/>
          <p:cNvSpPr/>
          <p:nvPr/>
        </p:nvSpPr>
        <p:spPr>
          <a:xfrm>
            <a:off x="51090" y="5072947"/>
            <a:ext cx="4609553" cy="584775"/>
          </a:xfrm>
          <a:prstGeom prst="rect">
            <a:avLst/>
          </a:prstGeom>
        </p:spPr>
        <p:txBody>
          <a:bodyPr wrap="square">
            <a:spAutoFit/>
          </a:bodyPr>
          <a:lstStyle/>
          <a:p>
            <a:pPr algn="just"/>
            <a:r>
              <a:rPr lang="en-US" sz="800" b="1" dirty="0"/>
              <a:t>Step 4</a:t>
            </a:r>
            <a:r>
              <a:rPr lang="en-US" sz="800" b="1" dirty="0" smtClean="0"/>
              <a:t>: </a:t>
            </a:r>
            <a:r>
              <a:rPr lang="en-US" sz="800" dirty="0" smtClean="0"/>
              <a:t>Use </a:t>
            </a:r>
            <a:r>
              <a:rPr lang="en-US" sz="800" dirty="0"/>
              <a:t>the height adjuster to adjust the height of the headrest according to the child's height</a:t>
            </a:r>
            <a:r>
              <a:rPr lang="en-US" sz="800" dirty="0" smtClean="0"/>
              <a:t>. The </a:t>
            </a:r>
            <a:r>
              <a:rPr lang="en-US" sz="800" dirty="0"/>
              <a:t>gap between head belt guide and baby is 2 finger width</a:t>
            </a:r>
            <a:r>
              <a:rPr lang="en-US" sz="800" dirty="0" smtClean="0"/>
              <a:t>. The </a:t>
            </a:r>
            <a:r>
              <a:rPr lang="en-US" sz="800" dirty="0"/>
              <a:t>harness straps should be level with or just above the child's </a:t>
            </a:r>
            <a:r>
              <a:rPr lang="en-US" sz="800" dirty="0" smtClean="0"/>
              <a:t>shoulders</a:t>
            </a:r>
            <a:r>
              <a:rPr lang="en-US" sz="800" dirty="0"/>
              <a:t>.</a:t>
            </a:r>
            <a:endParaRPr lang="en-US" sz="800" dirty="0" smtClean="0"/>
          </a:p>
          <a:p>
            <a:pPr algn="just"/>
            <a:r>
              <a:rPr lang="en-US" sz="800" b="1" dirty="0"/>
              <a:t>Step 5</a:t>
            </a:r>
            <a:r>
              <a:rPr lang="en-US" sz="800" dirty="0" smtClean="0"/>
              <a:t>: Fasten car seat belt and make sure it is tight enough.</a:t>
            </a:r>
            <a:endParaRPr lang="ru-RU" sz="800" dirty="0"/>
          </a:p>
        </p:txBody>
      </p:sp>
      <p:sp>
        <p:nvSpPr>
          <p:cNvPr id="21" name="Rectangle 20"/>
          <p:cNvSpPr/>
          <p:nvPr/>
        </p:nvSpPr>
        <p:spPr>
          <a:xfrm>
            <a:off x="226004" y="6299747"/>
            <a:ext cx="569387" cy="215444"/>
          </a:xfrm>
          <a:prstGeom prst="rect">
            <a:avLst/>
          </a:prstGeom>
        </p:spPr>
        <p:txBody>
          <a:bodyPr wrap="none">
            <a:spAutoFit/>
          </a:bodyPr>
          <a:lstStyle/>
          <a:p>
            <a:pPr algn="just"/>
            <a:r>
              <a:rPr lang="en-US" sz="800" dirty="0" smtClean="0">
                <a:solidFill>
                  <a:srgbClr val="FF0000"/>
                </a:solidFill>
              </a:rPr>
              <a:t>Too high</a:t>
            </a:r>
            <a:r>
              <a:rPr lang="bg-BG" sz="800" dirty="0" smtClean="0">
                <a:solidFill>
                  <a:srgbClr val="FF0000"/>
                </a:solidFill>
              </a:rPr>
              <a:t> </a:t>
            </a:r>
            <a:endParaRPr lang="en-US" sz="800" dirty="0">
              <a:solidFill>
                <a:srgbClr val="FF0000"/>
              </a:solidFill>
            </a:endParaRPr>
          </a:p>
        </p:txBody>
      </p:sp>
      <p:sp>
        <p:nvSpPr>
          <p:cNvPr id="22" name="Rectangle 21"/>
          <p:cNvSpPr/>
          <p:nvPr/>
        </p:nvSpPr>
        <p:spPr>
          <a:xfrm>
            <a:off x="1312499" y="6285088"/>
            <a:ext cx="540533" cy="215444"/>
          </a:xfrm>
          <a:prstGeom prst="rect">
            <a:avLst/>
          </a:prstGeom>
        </p:spPr>
        <p:txBody>
          <a:bodyPr wrap="none">
            <a:spAutoFit/>
          </a:bodyPr>
          <a:lstStyle/>
          <a:p>
            <a:pPr algn="just"/>
            <a:r>
              <a:rPr lang="en-US" sz="800" dirty="0" smtClean="0">
                <a:solidFill>
                  <a:srgbClr val="FF0000"/>
                </a:solidFill>
              </a:rPr>
              <a:t>Too low</a:t>
            </a:r>
            <a:r>
              <a:rPr lang="bg-BG" sz="800" dirty="0" smtClean="0">
                <a:solidFill>
                  <a:srgbClr val="FF0000"/>
                </a:solidFill>
              </a:rPr>
              <a:t> </a:t>
            </a:r>
            <a:endParaRPr lang="en-US" sz="800" dirty="0">
              <a:solidFill>
                <a:srgbClr val="FF0000"/>
              </a:solidFill>
            </a:endParaRPr>
          </a:p>
        </p:txBody>
      </p:sp>
      <p:sp>
        <p:nvSpPr>
          <p:cNvPr id="23" name="Rectangle 22"/>
          <p:cNvSpPr/>
          <p:nvPr/>
        </p:nvSpPr>
        <p:spPr>
          <a:xfrm>
            <a:off x="2392735" y="6293789"/>
            <a:ext cx="514885" cy="215444"/>
          </a:xfrm>
          <a:prstGeom prst="rect">
            <a:avLst/>
          </a:prstGeom>
        </p:spPr>
        <p:txBody>
          <a:bodyPr wrap="none">
            <a:spAutoFit/>
          </a:bodyPr>
          <a:lstStyle/>
          <a:p>
            <a:pPr algn="just"/>
            <a:r>
              <a:rPr lang="en-US" sz="800" dirty="0" smtClean="0">
                <a:solidFill>
                  <a:srgbClr val="92D050"/>
                </a:solidFill>
              </a:rPr>
              <a:t>Correct</a:t>
            </a:r>
            <a:r>
              <a:rPr lang="bg-BG" sz="800" dirty="0" smtClean="0">
                <a:solidFill>
                  <a:srgbClr val="92D050"/>
                </a:solidFill>
              </a:rPr>
              <a:t> </a:t>
            </a:r>
            <a:endParaRPr lang="en-US" sz="800" dirty="0">
              <a:solidFill>
                <a:srgbClr val="92D050"/>
              </a:solidFill>
            </a:endParaRP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833" y="55004"/>
            <a:ext cx="1586187" cy="1331471"/>
          </a:xfrm>
          <a:prstGeom prst="rect">
            <a:avLst/>
          </a:prstGeom>
        </p:spPr>
      </p:pic>
      <p:sp>
        <p:nvSpPr>
          <p:cNvPr id="54" name="TextBox 53"/>
          <p:cNvSpPr txBox="1"/>
          <p:nvPr/>
        </p:nvSpPr>
        <p:spPr>
          <a:xfrm>
            <a:off x="11687939" y="6502721"/>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39</a:t>
            </a:r>
            <a:endParaRPr lang="bg-BG" sz="900" b="1" dirty="0">
              <a:latin typeface="Arial" pitchFamily="34" charset="0"/>
              <a:cs typeface="Arial" pitchFamily="34" charset="0"/>
            </a:endParaRPr>
          </a:p>
        </p:txBody>
      </p:sp>
      <p:sp>
        <p:nvSpPr>
          <p:cNvPr id="55" name="TextBox 54"/>
          <p:cNvSpPr txBox="1"/>
          <p:nvPr/>
        </p:nvSpPr>
        <p:spPr>
          <a:xfrm>
            <a:off x="7589617" y="113347"/>
            <a:ext cx="396000" cy="272415"/>
          </a:xfrm>
          <a:prstGeom prst="round2DiagRect">
            <a:avLst/>
          </a:prstGeom>
          <a:noFill/>
          <a:ln w="28575">
            <a:solidFill>
              <a:schemeClr val="tx1"/>
            </a:solidFill>
          </a:ln>
        </p:spPr>
        <p:txBody>
          <a:bodyPr wrap="square" rtlCol="0" anchor="ctr">
            <a:spAutoFit/>
          </a:bodyPr>
          <a:lstStyle/>
          <a:p>
            <a:pPr algn="ctr"/>
            <a:r>
              <a:rPr lang="en-GB" sz="1000" b="1" dirty="0" smtClean="0"/>
              <a:t>GR</a:t>
            </a:r>
            <a:endParaRPr lang="bg-BG" sz="1000" b="1" dirty="0"/>
          </a:p>
        </p:txBody>
      </p:sp>
      <p:sp>
        <p:nvSpPr>
          <p:cNvPr id="56" name="TextBox 55"/>
          <p:cNvSpPr txBox="1"/>
          <p:nvPr/>
        </p:nvSpPr>
        <p:spPr>
          <a:xfrm>
            <a:off x="7477123" y="278130"/>
            <a:ext cx="4772789" cy="1077218"/>
          </a:xfrm>
          <a:prstGeom prst="rect">
            <a:avLst/>
          </a:prstGeom>
          <a:noFill/>
        </p:spPr>
        <p:txBody>
          <a:bodyPr wrap="square" rtlCol="0">
            <a:spAutoFit/>
          </a:bodyPr>
          <a:lstStyle/>
          <a:p>
            <a:pPr algn="ctr"/>
            <a:r>
              <a:rPr lang="el-GR" sz="800" b="1" u="sng" dirty="0" smtClean="0"/>
              <a:t>ΟΔΗΓΙΕΣ </a:t>
            </a:r>
            <a:r>
              <a:rPr lang="el-GR" sz="800" b="1" u="sng" dirty="0"/>
              <a:t>ΧΡΗΣΗΣ</a:t>
            </a:r>
            <a:endParaRPr lang="en-US" sz="800" dirty="0"/>
          </a:p>
          <a:p>
            <a:pPr lvl="0" algn="just"/>
            <a:r>
              <a:rPr lang="el-GR" sz="800" dirty="0"/>
              <a:t>Αυτό είναι ένα "</a:t>
            </a:r>
            <a:r>
              <a:rPr lang="en-US" sz="800" dirty="0"/>
              <a:t>universal</a:t>
            </a:r>
            <a:r>
              <a:rPr lang="el-GR" sz="800" dirty="0"/>
              <a:t>" γενικής χρήσης κάθισμα αυτοκινήτου. Αυτό το προϊόν έχει εγκριθεί από το </a:t>
            </a:r>
            <a:r>
              <a:rPr lang="en-US" sz="800" dirty="0"/>
              <a:t>ECE R</a:t>
            </a:r>
            <a:r>
              <a:rPr lang="el-GR" sz="800" dirty="0"/>
              <a:t>44 / 04 για χρήση στα περισσότερα) αλλά όχι όλα οχήματα.</a:t>
            </a:r>
            <a:endParaRPr lang="en-US" sz="800" dirty="0"/>
          </a:p>
          <a:p>
            <a:pPr lvl="0" algn="just"/>
            <a:r>
              <a:rPr lang="el-GR" sz="800" dirty="0"/>
              <a:t>Το κάθισμα αυτό ορίζεται ως "γενικής χρήσης" σύμφωνα με ορισμένες απαιτήσεις και σύμφωνα με τα τελευταία πρότυπα για αυτό το προϊόν.</a:t>
            </a:r>
            <a:endParaRPr lang="en-US" sz="800" dirty="0"/>
          </a:p>
          <a:p>
            <a:pPr algn="just"/>
            <a:r>
              <a:rPr lang="el-GR" sz="800" dirty="0"/>
              <a:t>Οι πιθανότητες συμβατότητας του καθίσματος με το αυτοκίνητό σας είναι μεγαλύτερη όταν στις οδηγίες του αυτοκινήτου αναφέρεται  ότι μπορεί να χρησιμοποιήσει αυτό το είδος "γενικής χρήσης" προϊόντος (από την αντίστοιχη ομάδα).</a:t>
            </a:r>
            <a:endParaRPr lang="bg-BG" sz="100" dirty="0"/>
          </a:p>
        </p:txBody>
      </p:sp>
      <p:sp>
        <p:nvSpPr>
          <p:cNvPr id="57" name="TextBox 56"/>
          <p:cNvSpPr txBox="1"/>
          <p:nvPr/>
        </p:nvSpPr>
        <p:spPr>
          <a:xfrm>
            <a:off x="7477124" y="1275196"/>
            <a:ext cx="4714875" cy="584775"/>
          </a:xfrm>
          <a:prstGeom prst="rect">
            <a:avLst/>
          </a:prstGeom>
          <a:noFill/>
        </p:spPr>
        <p:txBody>
          <a:bodyPr wrap="square" rtlCol="0">
            <a:spAutoFit/>
          </a:bodyPr>
          <a:lstStyle/>
          <a:p>
            <a:pPr algn="just"/>
            <a:r>
              <a:rPr lang="el-GR" sz="800" dirty="0" smtClean="0"/>
              <a:t>Εάν </a:t>
            </a:r>
            <a:r>
              <a:rPr lang="el-GR" sz="800" dirty="0"/>
              <a:t>έχετε οποιεσδήποτε ερωτήσεις, επικοινωνήστε με τον πωλητή ή τον εισαγωγέα.</a:t>
            </a:r>
            <a:endParaRPr lang="en-US" sz="800" dirty="0"/>
          </a:p>
          <a:p>
            <a:pPr algn="just"/>
            <a:r>
              <a:rPr lang="el-GR" sz="800" dirty="0"/>
              <a:t>Αυτό το κάθισμα αυτοκινήτου μπορεί να χρησιμοποιηθεί στα μπροστινά και τα πίσω καθίσματα, εξοπλισμένα με ζώνη 3 σημείων, διαγώνια και κάτω ζώνη (που διέρχεται από το στομάχι).</a:t>
            </a:r>
            <a:br>
              <a:rPr lang="el-GR" sz="800" dirty="0"/>
            </a:br>
            <a:r>
              <a:rPr lang="el-GR" sz="800" dirty="0"/>
              <a:t>Τοποθετήστε το μαξιλάρι όσο το δυνατόν πιο κοντά στην πλάτη του καθίσματος</a:t>
            </a:r>
            <a:endParaRPr lang="en-US" sz="800" dirty="0"/>
          </a:p>
        </p:txBody>
      </p:sp>
      <p:sp>
        <p:nvSpPr>
          <p:cNvPr id="58" name="Rectangle 57"/>
          <p:cNvSpPr/>
          <p:nvPr/>
        </p:nvSpPr>
        <p:spPr>
          <a:xfrm>
            <a:off x="7477123" y="1859971"/>
            <a:ext cx="4714877" cy="4770537"/>
          </a:xfrm>
          <a:prstGeom prst="rect">
            <a:avLst/>
          </a:prstGeom>
        </p:spPr>
        <p:txBody>
          <a:bodyPr wrap="square">
            <a:spAutoFit/>
          </a:bodyPr>
          <a:lstStyle/>
          <a:p>
            <a:pPr algn="ctr"/>
            <a:r>
              <a:rPr lang="el-GR" sz="800" b="1" dirty="0"/>
              <a:t>ΠΡΟΣΟΧΗ! Προειδοποίηση ασφαλείας</a:t>
            </a:r>
          </a:p>
          <a:p>
            <a:pPr algn="just"/>
            <a:r>
              <a:rPr lang="el-GR" sz="800" dirty="0"/>
              <a:t>1.Αυτό το παιδικό κάθισμα αυτοκινήτου μπορεί ναι χρησιμοποιηθεί μόνο με τη ζώνη για παιδιά βάρους κάτω από 18 κιλά (ομάδα 0 +, I κάτω από 18 κιλά). </a:t>
            </a:r>
          </a:p>
          <a:p>
            <a:pPr algn="just"/>
            <a:r>
              <a:rPr lang="el-GR" sz="800" dirty="0"/>
              <a:t>2. Αυτό το παιδικό κάθισμα μπορεί να τοποθετηθεί με κατεύθυνση προς τα πίσω και προς τα εμπρός, χρησιμοποιώντας τη ζώνη ασφαλείας 5 σημείων στον κόλπο και τη διαγώνια ζώνη ασφάλειας. Σημαντικό – Μην χρησιμοποιείτε το κάθισμα με κατεύθυνση προς τα εμπρός πριν το βάρος του παιδιού υπερβεί 9 κιλά. </a:t>
            </a:r>
          </a:p>
          <a:p>
            <a:pPr algn="just"/>
            <a:r>
              <a:rPr lang="el-GR" sz="800" dirty="0"/>
              <a:t>3. Αυτό το εγχειρίδιο οδηγιών μπορεί να αποθηκευτεί στον ειδικό χώρο του καθίσματος αυτοκινήτου κατά όλη την περίοδο χρήσης.</a:t>
            </a:r>
          </a:p>
          <a:p>
            <a:pPr algn="just"/>
            <a:r>
              <a:rPr lang="el-GR" sz="800" dirty="0"/>
              <a:t>4. Μην χρησιμοποιείτε αυτό το κάθισμα αυτοκινήτου στο σπίτι. Δεν προορίζεται για οικιακή χρήση και πρέπει να χρησιμοποιείται μόνο στο αυτοκίνητό σας. </a:t>
            </a:r>
          </a:p>
          <a:p>
            <a:pPr algn="just"/>
            <a:r>
              <a:rPr lang="el-GR" sz="800" dirty="0"/>
              <a:t>5. Συνιστάται τα παιδιά να μην μένουν χωρίς επίβλεψη στο κάθισμα του αυτοκινήτου. </a:t>
            </a:r>
          </a:p>
          <a:p>
            <a:pPr algn="just"/>
            <a:r>
              <a:rPr lang="el-GR" sz="800" dirty="0"/>
              <a:t>6. Μην τοποθετείτε το κάθισμα αυτοκινήτου με κατεύθυνση προς τα πίσω, στο μπροστινό κάθισμα με αερόσακο. Αυτό μπορεί να οδηγήσει σε θάνατο ή σοβαρό τραυματισμό. </a:t>
            </a:r>
          </a:p>
          <a:p>
            <a:pPr algn="just"/>
            <a:r>
              <a:rPr lang="el-GR" sz="800" dirty="0"/>
              <a:t>7. Το παιδικό κάθισμα πρέπει να αντικατασταθεί όταν έχει υποστεί βαριά φορτία κατά ατυχήματος. </a:t>
            </a:r>
          </a:p>
          <a:p>
            <a:pPr algn="just"/>
            <a:r>
              <a:rPr lang="el-GR" sz="800" dirty="0"/>
              <a:t>8. Λόγω των μέτρων ασφαλείας, το κάθισμα αυτοκινήτου πρέπει να στερεωθεί σταθερά στο όχημα, ακόμα κι αν δεν τοποθετήσετε το παιδί σας μέσα. </a:t>
            </a:r>
          </a:p>
          <a:p>
            <a:pPr algn="just"/>
            <a:r>
              <a:rPr lang="el-GR" sz="800" dirty="0"/>
              <a:t>9. Πάντα βεβαιωθείτε ότι όλοι οι ιμάντες που στερεώνουν την πλάτη του καθίσματος αυτοκινήτου στο όχημα είναι σφιγμένοι, όλοι οι ιμάντες που συγκρατούν το παιδί πρέπει να είναι προσαρμοσμένοι στο σώμα του παιδιού και να βεβαιωθείτε ότι οι ιμάντες δεν στρίβουν..</a:t>
            </a:r>
          </a:p>
          <a:p>
            <a:pPr algn="just"/>
            <a:r>
              <a:rPr lang="el-GR" sz="800" dirty="0"/>
              <a:t>10. Βεβαιωθείτε ότι όλοι οι ιμάντες γύρω από κόλπο είναι τοποθετημένοι σε χαμηλά επίπεδα ώστε η λεκάνη να είναι σφιγμένη.</a:t>
            </a:r>
          </a:p>
          <a:p>
            <a:pPr algn="just"/>
            <a:r>
              <a:rPr lang="el-GR" sz="800" dirty="0"/>
              <a:t>11. Μην χρησιμοποιείτε άλλα εξαρτήματα εκτός από αυτά που περιγράφονται στις οδηγίες χρήσης και καθορίζονται στο σύστημα ασφάλειας παιδιών. </a:t>
            </a:r>
          </a:p>
          <a:p>
            <a:pPr algn="just"/>
            <a:r>
              <a:rPr lang="el-GR" sz="800" dirty="0"/>
              <a:t>12. Όλες οι αποσκευές ή άλλα αντικείμενα που μπορεί να προκαλέσουν τραυματισμό σε περίπτωση σύγκρουσης πρέπει να ασφαλίζονται σωστά.</a:t>
            </a:r>
          </a:p>
          <a:p>
            <a:pPr algn="just"/>
            <a:r>
              <a:rPr lang="el-GR" sz="800" dirty="0"/>
              <a:t>13. Τα άκαμπτα αντικείμενα και τα πλαστικά μέρη του συστήματος ασφάλειας παιδιών πρέπει να τοποθετούνται και να συναρμολογούνται έτσι ώστε να είναι ασφαλή, κατά την καθημερινή χρήση να μην παγιδεύονται στο κινούμενο κάθισμα ή στην πόρτα του οχήματος. </a:t>
            </a:r>
          </a:p>
          <a:p>
            <a:pPr algn="just"/>
            <a:r>
              <a:rPr lang="el-GR" sz="800" dirty="0"/>
              <a:t>14. Προκειμένου να αποφευχθεί ο κίνδυνος πτώσης, το παιδί σας πρέπει πάντα να είναι στερεωμένο.</a:t>
            </a:r>
          </a:p>
          <a:p>
            <a:pPr algn="just"/>
            <a:endParaRPr lang="el-GR" sz="800" dirty="0"/>
          </a:p>
          <a:p>
            <a:pPr algn="just"/>
            <a:r>
              <a:rPr lang="el-GR" sz="800" dirty="0"/>
              <a:t>15. Είναι επικίνδυνο να κάνετε αλλαγές ή προσθήκες στη συσκευή χωρίς την έγκριση της αρμόδιας αρχής και είναι επικίνδυνο να μην ακολουθείτε προσεκτικά τις οδηγίες εγκατάστασης που παρέχονται από τον κατασκευαστή του συστήματος ασφάλειας παιδιών</a:t>
            </a:r>
          </a:p>
          <a:p>
            <a:pPr algn="just"/>
            <a:r>
              <a:rPr lang="el-GR" sz="800" dirty="0"/>
              <a:t>16.Αυτό το κάθισμα αυτοκινήτου είναι κατάλληλο για βρέφη από τη γέννηση έως 36 κιλά. Ποτέ μην υπερφορτώνετε το κάθισμα αυτοκινήτου με περισσότερα από ένα παιδιά ή άλλα φορτία.</a:t>
            </a:r>
          </a:p>
          <a:p>
            <a:pPr algn="just"/>
            <a:r>
              <a:rPr lang="el-GR" sz="800" dirty="0"/>
              <a:t>17. Το σύστημα ασφάλειας παιδιών δεν πρέπει να χρησιμοποιείται χωρίς κάλυμμα</a:t>
            </a:r>
            <a:r>
              <a:rPr lang="el-GR" sz="800" dirty="0" smtClean="0"/>
              <a:t>.</a:t>
            </a:r>
            <a:endParaRPr lang="el-GR" sz="800" dirty="0"/>
          </a:p>
          <a:p>
            <a:pPr algn="just"/>
            <a:r>
              <a:rPr lang="el-GR" sz="800" dirty="0"/>
              <a:t>18.Το κάλυμμα του καθίσματος δεν πρέπει να αντικαθίσταται από κάτι διαφορετικό από αυτό που συνιστά ο κατασκευαστής</a:t>
            </a:r>
            <a:r>
              <a:rPr lang="el-GR" sz="800" dirty="0" smtClean="0"/>
              <a:t>.</a:t>
            </a:r>
            <a:endParaRPr lang="el-GR" sz="800" dirty="0"/>
          </a:p>
        </p:txBody>
      </p:sp>
    </p:spTree>
    <p:extLst>
      <p:ext uri="{BB962C8B-B14F-4D97-AF65-F5344CB8AC3E}">
        <p14:creationId xmlns:p14="http://schemas.microsoft.com/office/powerpoint/2010/main" val="241646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19</a:t>
            </a:r>
            <a:endParaRPr lang="bg-BG" sz="800" b="1" dirty="0">
              <a:cs typeface="Arial" pitchFamily="34" charset="0"/>
            </a:endParaRPr>
          </a:p>
        </p:txBody>
      </p:sp>
      <p:sp>
        <p:nvSpPr>
          <p:cNvPr id="3" name="TextBox 10"/>
          <p:cNvSpPr txBox="1"/>
          <p:nvPr/>
        </p:nvSpPr>
        <p:spPr>
          <a:xfrm>
            <a:off x="107949" y="3189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14.  Remove the cover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0" y="313867"/>
            <a:ext cx="1445848" cy="1328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823" y="320033"/>
            <a:ext cx="1276650" cy="13225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459" y="320033"/>
            <a:ext cx="1803456" cy="1322534"/>
          </a:xfrm>
          <a:prstGeom prst="rect">
            <a:avLst/>
          </a:prstGeom>
        </p:spPr>
      </p:pic>
      <p:sp>
        <p:nvSpPr>
          <p:cNvPr id="7" name="Rectangle 6"/>
          <p:cNvSpPr/>
          <p:nvPr/>
        </p:nvSpPr>
        <p:spPr>
          <a:xfrm>
            <a:off x="43319" y="1627100"/>
            <a:ext cx="1499190" cy="215444"/>
          </a:xfrm>
          <a:prstGeom prst="rect">
            <a:avLst/>
          </a:prstGeom>
        </p:spPr>
        <p:txBody>
          <a:bodyPr wrap="square">
            <a:spAutoFit/>
          </a:bodyPr>
          <a:lstStyle/>
          <a:p>
            <a:pPr algn="ctr"/>
            <a:r>
              <a:rPr lang="en-US" sz="800" b="1" dirty="0" smtClean="0"/>
              <a:t>Step 1: </a:t>
            </a:r>
            <a:r>
              <a:rPr lang="en-US" sz="800" dirty="0" smtClean="0"/>
              <a:t>Loosen the harness</a:t>
            </a:r>
            <a:endParaRPr lang="en-US" sz="800" dirty="0"/>
          </a:p>
        </p:txBody>
      </p:sp>
      <p:sp>
        <p:nvSpPr>
          <p:cNvPr id="8" name="Rectangle 7"/>
          <p:cNvSpPr/>
          <p:nvPr/>
        </p:nvSpPr>
        <p:spPr>
          <a:xfrm>
            <a:off x="1442596" y="1653768"/>
            <a:ext cx="1659775" cy="215444"/>
          </a:xfrm>
          <a:prstGeom prst="rect">
            <a:avLst/>
          </a:prstGeom>
        </p:spPr>
        <p:txBody>
          <a:bodyPr wrap="square">
            <a:spAutoFit/>
          </a:bodyPr>
          <a:lstStyle/>
          <a:p>
            <a:pPr algn="ctr"/>
            <a:r>
              <a:rPr lang="en-US" sz="800" b="1" dirty="0" smtClean="0"/>
              <a:t>Step 2: </a:t>
            </a:r>
            <a:r>
              <a:rPr lang="en-US" sz="800" dirty="0" smtClean="0"/>
              <a:t>Release the buckle</a:t>
            </a:r>
            <a:r>
              <a:rPr lang="bg-BG" sz="800" dirty="0" smtClean="0"/>
              <a:t>.</a:t>
            </a:r>
            <a:endParaRPr lang="en-US" sz="800" dirty="0"/>
          </a:p>
        </p:txBody>
      </p:sp>
      <p:sp>
        <p:nvSpPr>
          <p:cNvPr id="9" name="Rectangle 8"/>
          <p:cNvSpPr/>
          <p:nvPr/>
        </p:nvSpPr>
        <p:spPr>
          <a:xfrm>
            <a:off x="3002458" y="1627100"/>
            <a:ext cx="1707764" cy="338554"/>
          </a:xfrm>
          <a:prstGeom prst="rect">
            <a:avLst/>
          </a:prstGeom>
        </p:spPr>
        <p:txBody>
          <a:bodyPr wrap="square">
            <a:spAutoFit/>
          </a:bodyPr>
          <a:lstStyle/>
          <a:p>
            <a:pPr algn="ctr"/>
            <a:r>
              <a:rPr lang="en-US" sz="800" b="1" dirty="0"/>
              <a:t>Step 3</a:t>
            </a:r>
            <a:r>
              <a:rPr lang="en-US" sz="800" b="1" dirty="0" smtClean="0"/>
              <a:t>: </a:t>
            </a:r>
            <a:r>
              <a:rPr lang="en-US" sz="800" dirty="0" smtClean="0"/>
              <a:t>Slide </a:t>
            </a:r>
            <a:r>
              <a:rPr lang="en-US" sz="800" dirty="0"/>
              <a:t>both of the harness straps off the harness connector</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564" y="2087621"/>
            <a:ext cx="2062715" cy="143460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49" y="3763831"/>
            <a:ext cx="2063813" cy="953008"/>
          </a:xfrm>
          <a:prstGeom prst="rect">
            <a:avLst/>
          </a:prstGeom>
        </p:spPr>
      </p:pic>
      <p:sp>
        <p:nvSpPr>
          <p:cNvPr id="12" name="Rectangle 11"/>
          <p:cNvSpPr/>
          <p:nvPr/>
        </p:nvSpPr>
        <p:spPr>
          <a:xfrm>
            <a:off x="-20606" y="3352953"/>
            <a:ext cx="1785611" cy="338554"/>
          </a:xfrm>
          <a:prstGeom prst="rect">
            <a:avLst/>
          </a:prstGeom>
        </p:spPr>
        <p:txBody>
          <a:bodyPr wrap="square">
            <a:spAutoFit/>
          </a:bodyPr>
          <a:lstStyle/>
          <a:p>
            <a:pPr algn="just"/>
            <a:r>
              <a:rPr lang="en-US" sz="800" b="1" dirty="0"/>
              <a:t>Step </a:t>
            </a:r>
            <a:r>
              <a:rPr lang="en-US" sz="800" b="1" dirty="0" smtClean="0"/>
              <a:t>4: </a:t>
            </a:r>
            <a:r>
              <a:rPr lang="en-US" sz="800" dirty="0" smtClean="0"/>
              <a:t>Adjust </a:t>
            </a:r>
            <a:r>
              <a:rPr lang="en-US" sz="800" dirty="0"/>
              <a:t>the child seat to the maximum angle</a:t>
            </a:r>
          </a:p>
        </p:txBody>
      </p:sp>
      <p:sp>
        <p:nvSpPr>
          <p:cNvPr id="13" name="Rectangle 12"/>
          <p:cNvSpPr/>
          <p:nvPr/>
        </p:nvSpPr>
        <p:spPr>
          <a:xfrm>
            <a:off x="2205343" y="3522230"/>
            <a:ext cx="2538460" cy="707886"/>
          </a:xfrm>
          <a:prstGeom prst="rect">
            <a:avLst/>
          </a:prstGeom>
        </p:spPr>
        <p:txBody>
          <a:bodyPr wrap="square">
            <a:spAutoFit/>
          </a:bodyPr>
          <a:lstStyle/>
          <a:p>
            <a:pPr algn="just"/>
            <a:r>
              <a:rPr lang="en-US" sz="800" b="1" dirty="0"/>
              <a:t>Step 5</a:t>
            </a:r>
            <a:r>
              <a:rPr lang="en-US" sz="800" b="1" dirty="0" smtClean="0"/>
              <a:t>: </a:t>
            </a:r>
            <a:r>
              <a:rPr lang="en-US" sz="800" dirty="0" smtClean="0"/>
              <a:t>At the back of the car seat there is a locking hook. Turn </a:t>
            </a:r>
            <a:r>
              <a:rPr lang="en-US" sz="800" dirty="0"/>
              <a:t>the harness locking clip on </a:t>
            </a:r>
            <a:r>
              <a:rPr lang="en-US" sz="800" dirty="0" smtClean="0"/>
              <a:t>its </a:t>
            </a:r>
            <a:r>
              <a:rPr lang="en-US" sz="800" dirty="0"/>
              <a:t>narrowest </a:t>
            </a:r>
            <a:r>
              <a:rPr lang="en-US" sz="800" dirty="0" smtClean="0"/>
              <a:t>end. Thread </a:t>
            </a:r>
            <a:r>
              <a:rPr lang="en-US" sz="800" dirty="0"/>
              <a:t>it through the slot under the bottom of the child seat</a:t>
            </a:r>
            <a:r>
              <a:rPr lang="en-US" sz="800" dirty="0" smtClean="0"/>
              <a:t>. So </a:t>
            </a:r>
            <a:r>
              <a:rPr lang="en-US" sz="800" dirty="0"/>
              <a:t>the crotch pad and buckle as well as harness straps can be </a:t>
            </a:r>
            <a:r>
              <a:rPr lang="en-US" sz="800" dirty="0" smtClean="0"/>
              <a:t>removed</a:t>
            </a:r>
            <a:endParaRPr lang="en-US" sz="800" dirty="0"/>
          </a:p>
        </p:txBody>
      </p:sp>
      <p:sp>
        <p:nvSpPr>
          <p:cNvPr id="14" name="Rectangle 13"/>
          <p:cNvSpPr/>
          <p:nvPr/>
        </p:nvSpPr>
        <p:spPr>
          <a:xfrm>
            <a:off x="2171762" y="4352548"/>
            <a:ext cx="2538460" cy="215444"/>
          </a:xfrm>
          <a:prstGeom prst="rect">
            <a:avLst/>
          </a:prstGeom>
        </p:spPr>
        <p:txBody>
          <a:bodyPr wrap="square">
            <a:spAutoFit/>
          </a:bodyPr>
          <a:lstStyle/>
          <a:p>
            <a:pPr algn="just"/>
            <a:r>
              <a:rPr lang="en-US" sz="800" b="1" dirty="0"/>
              <a:t>Step 6</a:t>
            </a:r>
            <a:r>
              <a:rPr lang="en-US" sz="800" b="1" dirty="0" smtClean="0"/>
              <a:t>: </a:t>
            </a:r>
            <a:r>
              <a:rPr lang="en-US" sz="800" dirty="0" smtClean="0"/>
              <a:t>Keep </a:t>
            </a:r>
            <a:r>
              <a:rPr lang="en-US" sz="800" dirty="0"/>
              <a:t>the removed cushion and accessories well.</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907" y="4751630"/>
            <a:ext cx="3268355" cy="1424497"/>
          </a:xfrm>
          <a:prstGeom prst="rect">
            <a:avLst/>
          </a:prstGeom>
        </p:spPr>
      </p:pic>
      <p:sp>
        <p:nvSpPr>
          <p:cNvPr id="16" name="Rectangle 15"/>
          <p:cNvSpPr/>
          <p:nvPr/>
        </p:nvSpPr>
        <p:spPr>
          <a:xfrm>
            <a:off x="800323" y="6246879"/>
            <a:ext cx="1362874" cy="215444"/>
          </a:xfrm>
          <a:prstGeom prst="rect">
            <a:avLst/>
          </a:prstGeom>
        </p:spPr>
        <p:txBody>
          <a:bodyPr wrap="none">
            <a:spAutoFit/>
          </a:bodyPr>
          <a:lstStyle/>
          <a:p>
            <a:r>
              <a:rPr lang="en-US" sz="800" b="1" dirty="0"/>
              <a:t>Step 7</a:t>
            </a:r>
            <a:r>
              <a:rPr lang="en-US" sz="800" dirty="0" smtClean="0"/>
              <a:t>: Remove </a:t>
            </a:r>
            <a:r>
              <a:rPr lang="en-US" sz="800" dirty="0"/>
              <a:t>the harness</a:t>
            </a:r>
          </a:p>
        </p:txBody>
      </p:sp>
      <p:sp>
        <p:nvSpPr>
          <p:cNvPr id="17" name="Rectangle 16"/>
          <p:cNvSpPr/>
          <p:nvPr/>
        </p:nvSpPr>
        <p:spPr>
          <a:xfrm>
            <a:off x="2409085" y="6144564"/>
            <a:ext cx="1634178" cy="338554"/>
          </a:xfrm>
          <a:prstGeom prst="rect">
            <a:avLst/>
          </a:prstGeom>
        </p:spPr>
        <p:txBody>
          <a:bodyPr wrap="square">
            <a:spAutoFit/>
          </a:bodyPr>
          <a:lstStyle/>
          <a:p>
            <a:pPr algn="ctr"/>
            <a:r>
              <a:rPr lang="en-US" sz="800" b="1" dirty="0" smtClean="0"/>
              <a:t>Step 8: </a:t>
            </a:r>
            <a:r>
              <a:rPr lang="en-US" sz="800" dirty="0" smtClean="0"/>
              <a:t>Pull the cover in the direction of the red arrows.</a:t>
            </a:r>
            <a:endParaRPr lang="en-US" sz="800" dirty="0"/>
          </a:p>
        </p:txBody>
      </p:sp>
      <p:sp>
        <p:nvSpPr>
          <p:cNvPr id="18" name="Rectangle 17"/>
          <p:cNvSpPr/>
          <p:nvPr/>
        </p:nvSpPr>
        <p:spPr>
          <a:xfrm>
            <a:off x="595524" y="6480378"/>
            <a:ext cx="4603898" cy="215444"/>
          </a:xfrm>
          <a:prstGeom prst="rect">
            <a:avLst/>
          </a:prstGeom>
        </p:spPr>
        <p:txBody>
          <a:bodyPr wrap="square">
            <a:spAutoFit/>
          </a:bodyPr>
          <a:lstStyle/>
          <a:p>
            <a:pPr marL="171450" indent="-171450" algn="just">
              <a:buFont typeface="Arial" panose="020B0604020202020204" pitchFamily="34" charset="0"/>
              <a:buChar char="•"/>
            </a:pPr>
            <a:r>
              <a:rPr lang="en-US" sz="800" dirty="0" smtClean="0"/>
              <a:t>Follow in reverse order  and repeat the procedure to put </a:t>
            </a:r>
            <a:r>
              <a:rPr lang="en-US" sz="800" dirty="0"/>
              <a:t>o</a:t>
            </a:r>
            <a:r>
              <a:rPr lang="en-US" sz="800" dirty="0" smtClean="0"/>
              <a:t>n the fabric cover.</a:t>
            </a:r>
            <a:endParaRPr lang="en-US" sz="800"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90" y="1916872"/>
            <a:ext cx="2042397" cy="1406524"/>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956" y="39970"/>
            <a:ext cx="2063813" cy="953008"/>
          </a:xfrm>
          <a:prstGeom prst="rect">
            <a:avLst/>
          </a:prstGeom>
        </p:spPr>
      </p:pic>
      <p:sp>
        <p:nvSpPr>
          <p:cNvPr id="36" name="Rectangle 35"/>
          <p:cNvSpPr/>
          <p:nvPr/>
        </p:nvSpPr>
        <p:spPr>
          <a:xfrm>
            <a:off x="10558415" y="253173"/>
            <a:ext cx="1557385" cy="338554"/>
          </a:xfrm>
          <a:prstGeom prst="rect">
            <a:avLst/>
          </a:prstGeom>
        </p:spPr>
        <p:txBody>
          <a:bodyPr wrap="square">
            <a:spAutoFit/>
          </a:bodyPr>
          <a:lstStyle/>
          <a:p>
            <a:pPr algn="just"/>
            <a:r>
              <a:rPr lang="es-ES" sz="800" b="1" dirty="0"/>
              <a:t>Paso 6: </a:t>
            </a:r>
            <a:r>
              <a:rPr lang="es-ES" sz="800" dirty="0"/>
              <a:t>Guarde bien el colchoncito y los accesorios</a:t>
            </a:r>
            <a:r>
              <a:rPr lang="es-ES" sz="800" b="1" dirty="0"/>
              <a:t>.</a:t>
            </a:r>
            <a:endParaRPr lang="en-US" sz="800" dirty="0"/>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2032" y="1059126"/>
            <a:ext cx="3268355" cy="1424497"/>
          </a:xfrm>
          <a:prstGeom prst="rect">
            <a:avLst/>
          </a:prstGeom>
        </p:spPr>
      </p:pic>
      <p:sp>
        <p:nvSpPr>
          <p:cNvPr id="38" name="Rectangle 37"/>
          <p:cNvSpPr/>
          <p:nvPr/>
        </p:nvSpPr>
        <p:spPr>
          <a:xfrm>
            <a:off x="8277448" y="2554375"/>
            <a:ext cx="1257075" cy="215444"/>
          </a:xfrm>
          <a:prstGeom prst="rect">
            <a:avLst/>
          </a:prstGeom>
        </p:spPr>
        <p:txBody>
          <a:bodyPr wrap="none">
            <a:spAutoFit/>
          </a:bodyPr>
          <a:lstStyle/>
          <a:p>
            <a:r>
              <a:rPr lang="es-ES" sz="800" b="1" dirty="0"/>
              <a:t>Paso 7: </a:t>
            </a:r>
            <a:r>
              <a:rPr lang="es-ES" sz="800" dirty="0"/>
              <a:t>Quite el cinturón.</a:t>
            </a:r>
            <a:endParaRPr lang="en-US" sz="800" dirty="0"/>
          </a:p>
        </p:txBody>
      </p:sp>
      <p:sp>
        <p:nvSpPr>
          <p:cNvPr id="39" name="Rectangle 38"/>
          <p:cNvSpPr/>
          <p:nvPr/>
        </p:nvSpPr>
        <p:spPr>
          <a:xfrm>
            <a:off x="9886210" y="2452060"/>
            <a:ext cx="1791440" cy="338554"/>
          </a:xfrm>
          <a:prstGeom prst="rect">
            <a:avLst/>
          </a:prstGeom>
        </p:spPr>
        <p:txBody>
          <a:bodyPr wrap="square">
            <a:spAutoFit/>
          </a:bodyPr>
          <a:lstStyle/>
          <a:p>
            <a:pPr algn="ctr"/>
            <a:r>
              <a:rPr lang="es-ES" sz="800" b="1" dirty="0"/>
              <a:t>Paso 8</a:t>
            </a:r>
            <a:r>
              <a:rPr lang="es-ES" sz="800" dirty="0"/>
              <a:t>: Quite el colchoncito, siguiendo las indicaciones de las flechas rojas.</a:t>
            </a:r>
            <a:endParaRPr lang="en-US" sz="800" dirty="0"/>
          </a:p>
        </p:txBody>
      </p:sp>
      <p:sp>
        <p:nvSpPr>
          <p:cNvPr id="40" name="Rectangle 39"/>
          <p:cNvSpPr/>
          <p:nvPr/>
        </p:nvSpPr>
        <p:spPr>
          <a:xfrm>
            <a:off x="8072649" y="2787874"/>
            <a:ext cx="4603898" cy="215444"/>
          </a:xfrm>
          <a:prstGeom prst="rect">
            <a:avLst/>
          </a:prstGeom>
        </p:spPr>
        <p:txBody>
          <a:bodyPr wrap="square">
            <a:spAutoFit/>
          </a:bodyPr>
          <a:lstStyle/>
          <a:p>
            <a:pPr marL="171450" indent="-171450" algn="just">
              <a:buFont typeface="Arial" panose="020B0604020202020204" pitchFamily="34" charset="0"/>
              <a:buChar char="•"/>
            </a:pPr>
            <a:r>
              <a:rPr lang="es-ES" sz="800" dirty="0"/>
              <a:t>Para colocar de nuevo el colchoncito, siga los mismos pasos, pero en orden inverso.</a:t>
            </a:r>
            <a:endParaRPr lang="en-US" sz="800" dirty="0"/>
          </a:p>
        </p:txBody>
      </p:sp>
      <p:sp>
        <p:nvSpPr>
          <p:cNvPr id="41" name="TextBox 10"/>
          <p:cNvSpPr txBox="1"/>
          <p:nvPr/>
        </p:nvSpPr>
        <p:spPr>
          <a:xfrm>
            <a:off x="7962900" y="3169069"/>
            <a:ext cx="4152900"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15. </a:t>
            </a:r>
            <a:r>
              <a:rPr lang="en-US" sz="1200" b="1" dirty="0" err="1">
                <a:solidFill>
                  <a:schemeClr val="bg1"/>
                </a:solidFill>
                <a:latin typeface="Arial" pitchFamily="34" charset="0"/>
                <a:cs typeface="Arial" pitchFamily="34" charset="0"/>
              </a:rPr>
              <a:t>Limpieza</a:t>
            </a:r>
            <a:r>
              <a:rPr lang="en-US" sz="1200" b="1" dirty="0">
                <a:solidFill>
                  <a:schemeClr val="bg1"/>
                </a:solidFill>
                <a:latin typeface="Arial" pitchFamily="34" charset="0"/>
                <a:cs typeface="Arial" pitchFamily="34" charset="0"/>
              </a:rPr>
              <a:t> y </a:t>
            </a:r>
            <a:r>
              <a:rPr lang="en-US" sz="1200" b="1" dirty="0" err="1">
                <a:solidFill>
                  <a:schemeClr val="bg1"/>
                </a:solidFill>
                <a:latin typeface="Arial" pitchFamily="34" charset="0"/>
                <a:cs typeface="Arial" pitchFamily="34" charset="0"/>
              </a:rPr>
              <a:t>mantenimiento</a:t>
            </a:r>
            <a:endParaRPr lang="ru-RU" sz="1200" b="1" dirty="0">
              <a:solidFill>
                <a:schemeClr val="bg1"/>
              </a:solidFill>
              <a:latin typeface="Arial" pitchFamily="34" charset="0"/>
              <a:cs typeface="Arial" pitchFamily="34" charset="0"/>
            </a:endParaRPr>
          </a:p>
        </p:txBody>
      </p:sp>
      <p:sp>
        <p:nvSpPr>
          <p:cNvPr id="42" name="Rectangle 41"/>
          <p:cNvSpPr/>
          <p:nvPr/>
        </p:nvSpPr>
        <p:spPr>
          <a:xfrm>
            <a:off x="7877174" y="3446068"/>
            <a:ext cx="4238625" cy="1815882"/>
          </a:xfrm>
          <a:prstGeom prst="rect">
            <a:avLst/>
          </a:prstGeom>
        </p:spPr>
        <p:txBody>
          <a:bodyPr wrap="square">
            <a:spAutoFit/>
          </a:bodyPr>
          <a:lstStyle/>
          <a:p>
            <a:pPr algn="just"/>
            <a:r>
              <a:rPr lang="es-ES" sz="800" b="1" dirty="0"/>
              <a:t>15.1. Mantenimiento diario.</a:t>
            </a:r>
          </a:p>
          <a:p>
            <a:pPr algn="just"/>
            <a:r>
              <a:rPr lang="es-ES" sz="800" dirty="0"/>
              <a:t>1. De manera regular haga inspección al asiento para niños en caso de usarlo a diario. En caso de accidentes debe cambiar el asiento para niños.</a:t>
            </a:r>
          </a:p>
          <a:p>
            <a:pPr algn="just"/>
            <a:r>
              <a:rPr lang="es-ES" sz="800" dirty="0"/>
              <a:t>2. Guarde el asiento de automóvil para niños en un lugar seco y ventilado, para evitar la humedad y el moho.</a:t>
            </a:r>
          </a:p>
          <a:p>
            <a:pPr algn="just"/>
            <a:r>
              <a:rPr lang="es-ES" sz="800" dirty="0"/>
              <a:t>3. Si el asiento del automóvil está polvoriento, limpie el cinturón de seguridad y las piezas de plástico con un paño húmedo y una esponja húmeda y déjelos secar.</a:t>
            </a:r>
          </a:p>
          <a:p>
            <a:pPr algn="just"/>
            <a:r>
              <a:rPr lang="es-ES" sz="800" dirty="0"/>
              <a:t>4. Si comida o bebida cae accidentalmente sobre la hebilla, retire el cinturón de seguridad del asiento del automóvil y enjuáguelo cuidadosamente con agua tibia. Deje que se seque.</a:t>
            </a:r>
          </a:p>
          <a:p>
            <a:pPr algn="just"/>
            <a:r>
              <a:rPr lang="es-ES" sz="800" dirty="0"/>
              <a:t>5. Para limpiar todo el colchoncito del asiento de automóvil, véase las instrucciones de lavado</a:t>
            </a:r>
            <a:r>
              <a:rPr lang="es-ES" sz="800" dirty="0" smtClean="0"/>
              <a:t>.</a:t>
            </a:r>
          </a:p>
          <a:p>
            <a:pPr algn="just"/>
            <a:endParaRPr lang="es-ES" sz="800" dirty="0"/>
          </a:p>
          <a:p>
            <a:pPr algn="just"/>
            <a:r>
              <a:rPr lang="es-ES" sz="800" b="1" dirty="0"/>
              <a:t>15.2 Instrucciones de lavado: </a:t>
            </a:r>
            <a:r>
              <a:rPr lang="es-ES" sz="800" dirty="0"/>
              <a:t>nunca use solventes, abrasivos o grasa en ninguna parte del asiento de automóvil.</a:t>
            </a:r>
          </a:p>
          <a:p>
            <a:pPr algn="just"/>
            <a:endParaRPr lang="ru-RU" sz="800" dirty="0"/>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2899" y="5184512"/>
            <a:ext cx="4052981" cy="456674"/>
          </a:xfrm>
          <a:prstGeom prst="rect">
            <a:avLst/>
          </a:prstGeom>
        </p:spPr>
      </p:pic>
      <p:sp>
        <p:nvSpPr>
          <p:cNvPr id="45" name="TextBox 33"/>
          <p:cNvSpPr txBox="1"/>
          <p:nvPr/>
        </p:nvSpPr>
        <p:spPr>
          <a:xfrm>
            <a:off x="11755803" y="65564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38</a:t>
            </a:r>
            <a:endParaRPr lang="bg-BG" sz="800" b="1" dirty="0">
              <a:cs typeface="Arial" pitchFamily="34" charset="0"/>
            </a:endParaRPr>
          </a:p>
        </p:txBody>
      </p:sp>
      <p:sp>
        <p:nvSpPr>
          <p:cNvPr id="46" name="Rectangle 45"/>
          <p:cNvSpPr/>
          <p:nvPr/>
        </p:nvSpPr>
        <p:spPr>
          <a:xfrm>
            <a:off x="7912504" y="5843898"/>
            <a:ext cx="2083982" cy="784830"/>
          </a:xfrm>
          <a:prstGeom prst="rect">
            <a:avLst/>
          </a:prstGeom>
        </p:spPr>
        <p:txBody>
          <a:bodyPr wrap="square">
            <a:spAutoFit/>
          </a:bodyPr>
          <a:lstStyle/>
          <a:p>
            <a:r>
              <a:rPr lang="en-US" sz="900" b="1" dirty="0" smtClean="0"/>
              <a:t>PRODUCIDO </a:t>
            </a:r>
            <a:r>
              <a:rPr lang="en-US" sz="900" b="1" dirty="0"/>
              <a:t>PARA </a:t>
            </a:r>
            <a:r>
              <a:rPr lang="en-US" sz="900" b="1" dirty="0" smtClean="0"/>
              <a:t>MONI</a:t>
            </a:r>
            <a:endParaRPr lang="en-US" sz="900" b="1" dirty="0" smtClean="0"/>
          </a:p>
          <a:p>
            <a:r>
              <a:rPr lang="en-US" sz="900" b="1" dirty="0" smtClean="0"/>
              <a:t>IMPORTANTE</a:t>
            </a:r>
            <a:r>
              <a:rPr lang="en-US" sz="900" b="1" dirty="0"/>
              <a:t>: Moni Trade Ltd. </a:t>
            </a:r>
            <a:r>
              <a:rPr lang="en-US" sz="900" b="1" dirty="0" err="1"/>
              <a:t>Dirección</a:t>
            </a:r>
            <a:r>
              <a:rPr lang="en-US" sz="900" b="1" dirty="0"/>
              <a:t>: </a:t>
            </a:r>
            <a:r>
              <a:rPr lang="en-US" sz="900" b="1" dirty="0" err="1"/>
              <a:t>Trebich</a:t>
            </a:r>
            <a:r>
              <a:rPr lang="en-US" sz="900" b="1" dirty="0"/>
              <a:t>, 1, </a:t>
            </a:r>
            <a:r>
              <a:rPr lang="en-US" sz="900" b="1" dirty="0" err="1"/>
              <a:t>calle</a:t>
            </a:r>
            <a:r>
              <a:rPr lang="en-US" sz="900" b="1" dirty="0"/>
              <a:t> </a:t>
            </a:r>
            <a:r>
              <a:rPr lang="en-US" sz="900" b="1" dirty="0" err="1"/>
              <a:t>Dolo</a:t>
            </a:r>
            <a:r>
              <a:rPr lang="en-US" sz="900" b="1" dirty="0"/>
              <a:t> 1. Sofia, B</a:t>
            </a:r>
            <a:r>
              <a:rPr lang="en-US" sz="900" b="1" dirty="0" smtClean="0"/>
              <a:t>ulgaria </a:t>
            </a:r>
          </a:p>
          <a:p>
            <a:r>
              <a:rPr lang="en-US" sz="900" b="1" dirty="0" smtClean="0"/>
              <a:t>Tel</a:t>
            </a:r>
            <a:r>
              <a:rPr lang="en-US" sz="900" b="1" dirty="0"/>
              <a:t>.: +359 2/838 04 59</a:t>
            </a:r>
            <a:endParaRPr lang="bg-BG" sz="900" b="1" dirty="0"/>
          </a:p>
        </p:txBody>
      </p:sp>
      <p:pic>
        <p:nvPicPr>
          <p:cNvPr id="32" name="Picture 2" descr="C:\Users\user\Desktop\black moni version_2015.jpg"/>
          <p:cNvPicPr>
            <a:picLocks noChangeAspect="1" noChangeArrowheads="1"/>
          </p:cNvPicPr>
          <p:nvPr/>
        </p:nvPicPr>
        <p:blipFill>
          <a:blip r:embed="rId10" cstate="print"/>
          <a:srcRect/>
          <a:stretch>
            <a:fillRect/>
          </a:stretch>
        </p:blipFill>
        <p:spPr bwMode="auto">
          <a:xfrm>
            <a:off x="10372935" y="5778672"/>
            <a:ext cx="819784" cy="819784"/>
          </a:xfrm>
          <a:prstGeom prst="rect">
            <a:avLst/>
          </a:prstGeom>
          <a:noFill/>
        </p:spPr>
      </p:pic>
    </p:spTree>
    <p:extLst>
      <p:ext uri="{BB962C8B-B14F-4D97-AF65-F5344CB8AC3E}">
        <p14:creationId xmlns:p14="http://schemas.microsoft.com/office/powerpoint/2010/main" val="38723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txBox="1"/>
          <p:nvPr/>
        </p:nvSpPr>
        <p:spPr>
          <a:xfrm>
            <a:off x="0" y="93524"/>
            <a:ext cx="4842641" cy="1461939"/>
          </a:xfrm>
          <a:prstGeom prst="rect">
            <a:avLst/>
          </a:prstGeom>
          <a:noFill/>
        </p:spPr>
        <p:txBody>
          <a:bodyPr wrap="square" rtlCol="0">
            <a:spAutoFit/>
          </a:bodyPr>
          <a:lstStyle/>
          <a:p>
            <a:pPr algn="ctr"/>
            <a:r>
              <a:rPr lang="bg-BG" sz="900" b="1" dirty="0" smtClean="0"/>
              <a:t>Забележка</a:t>
            </a:r>
            <a:endParaRPr lang="en-US" sz="900" b="1" dirty="0" smtClean="0"/>
          </a:p>
          <a:p>
            <a:pPr algn="just"/>
            <a:r>
              <a:rPr lang="ru-RU" sz="800" dirty="0" smtClean="0"/>
              <a:t>1. Това е „универсално” детско столче за кола; Продуктът съответства на</a:t>
            </a:r>
            <a:r>
              <a:rPr lang="en-US" sz="800" dirty="0" smtClean="0"/>
              <a:t> </a:t>
            </a:r>
            <a:r>
              <a:rPr lang="ru-RU" sz="800" dirty="0" smtClean="0"/>
              <a:t>изискванията на Правило 44 на Икономическата комисия за Европа на Организацията</a:t>
            </a:r>
            <a:r>
              <a:rPr lang="en-US" sz="800" dirty="0" smtClean="0"/>
              <a:t> </a:t>
            </a:r>
            <a:r>
              <a:rPr lang="ru-RU" sz="800" dirty="0" smtClean="0"/>
              <a:t>на обединените нации (ECE R44/04) серии изменения за общо ползване в автомобили</a:t>
            </a:r>
            <a:r>
              <a:rPr lang="en-US" sz="800" dirty="0" smtClean="0"/>
              <a:t> </a:t>
            </a:r>
            <a:r>
              <a:rPr lang="ru-RU" sz="800" dirty="0" smtClean="0"/>
              <a:t>и пасва на повечето, но не всички автомобилни седалки.</a:t>
            </a:r>
          </a:p>
          <a:p>
            <a:pPr algn="just"/>
            <a:r>
              <a:rPr lang="ru-RU" sz="800" dirty="0" smtClean="0"/>
              <a:t>2. Най-вероятно е да пасне, ако производителят е обявил в ръководството на</a:t>
            </a:r>
            <a:r>
              <a:rPr lang="en-US" sz="800" dirty="0" smtClean="0"/>
              <a:t> </a:t>
            </a:r>
            <a:r>
              <a:rPr lang="ru-RU" sz="800" dirty="0" smtClean="0"/>
              <a:t>автомобила, че автомобилът е пригоден за ползване на тази „универсална” система</a:t>
            </a:r>
            <a:r>
              <a:rPr lang="en-US" sz="800" dirty="0" smtClean="0"/>
              <a:t> </a:t>
            </a:r>
            <a:r>
              <a:rPr lang="ru-RU" sz="800" dirty="0" smtClean="0"/>
              <a:t>за</a:t>
            </a:r>
            <a:r>
              <a:rPr lang="en-US" sz="800" dirty="0" smtClean="0"/>
              <a:t> </a:t>
            </a:r>
            <a:r>
              <a:rPr lang="ru-RU" sz="800" dirty="0" smtClean="0"/>
              <a:t>обезопасяване за тази възрастова група.</a:t>
            </a:r>
          </a:p>
          <a:p>
            <a:pPr algn="just"/>
            <a:r>
              <a:rPr lang="ru-RU" sz="800" dirty="0" smtClean="0"/>
              <a:t>3. Тази обезопасителна система в обявена за „универсална” при по-строги условия от</a:t>
            </a:r>
            <a:r>
              <a:rPr lang="en-US" sz="800" dirty="0" smtClean="0"/>
              <a:t> </a:t>
            </a:r>
            <a:r>
              <a:rPr lang="ru-RU" sz="800" dirty="0" smtClean="0"/>
              <a:t>тези, прилагани за по-ранни дизайни, които не носят тази </a:t>
            </a:r>
            <a:r>
              <a:rPr lang="ru-RU" sz="800" dirty="0" err="1" smtClean="0"/>
              <a:t>забележка</a:t>
            </a:r>
            <a:r>
              <a:rPr lang="ru-RU" sz="800" dirty="0" smtClean="0"/>
              <a:t>.</a:t>
            </a:r>
          </a:p>
          <a:p>
            <a:pPr algn="just"/>
            <a:r>
              <a:rPr lang="ru-RU" sz="800" dirty="0" smtClean="0"/>
              <a:t>4. Ако имате колебания, моля консултирайте се или с производителя, или с</a:t>
            </a:r>
            <a:r>
              <a:rPr lang="en-US" sz="800" dirty="0" smtClean="0"/>
              <a:t> </a:t>
            </a:r>
            <a:r>
              <a:rPr lang="ru-RU" sz="800" dirty="0" smtClean="0"/>
              <a:t>продавача на тази система за обезопасяване.</a:t>
            </a:r>
            <a:endParaRPr lang="bg-BG" sz="800" dirty="0"/>
          </a:p>
        </p:txBody>
      </p:sp>
      <p:sp>
        <p:nvSpPr>
          <p:cNvPr id="48" name="TextBox 2"/>
          <p:cNvSpPr txBox="1"/>
          <p:nvPr/>
        </p:nvSpPr>
        <p:spPr>
          <a:xfrm>
            <a:off x="-1" y="1861780"/>
            <a:ext cx="4842641" cy="4893647"/>
          </a:xfrm>
          <a:prstGeom prst="rect">
            <a:avLst/>
          </a:prstGeom>
          <a:noFill/>
        </p:spPr>
        <p:txBody>
          <a:bodyPr wrap="square" rtlCol="0">
            <a:spAutoFit/>
          </a:bodyPr>
          <a:lstStyle/>
          <a:p>
            <a:pPr algn="just"/>
            <a:r>
              <a:rPr lang="ru-RU" sz="800" dirty="0"/>
              <a:t>1.Това столче за кола може да се използва само с колана за деца с тегло под 18 кг (група 0 +, I по-малко от 18 кг). </a:t>
            </a:r>
          </a:p>
          <a:p>
            <a:pPr algn="just"/>
            <a:r>
              <a:rPr lang="ru-RU" sz="800" dirty="0"/>
              <a:t>2.Това столче за кола може да бъде монтиран назад и обърнат напред с помощта на триточкова колан на скута и диагонален предпазен колан. Важно - Не използвайте столчето за кола насочено напред, преди теглото на детето да надвиши 9 кг. </a:t>
            </a:r>
          </a:p>
          <a:p>
            <a:pPr algn="just"/>
            <a:r>
              <a:rPr lang="ru-RU" sz="800" dirty="0"/>
              <a:t>3. Ръководство за инструкции може да бъде съхранявано в специалното пространство на столчето за кола за целия му период на живот.</a:t>
            </a:r>
          </a:p>
          <a:p>
            <a:pPr algn="just"/>
            <a:r>
              <a:rPr lang="ru-RU" sz="800" dirty="0"/>
              <a:t>4.Не използвайте това столче за кола </a:t>
            </a:r>
            <a:r>
              <a:rPr lang="ru-RU" sz="800" dirty="0" smtClean="0"/>
              <a:t>у </a:t>
            </a:r>
            <a:r>
              <a:rPr lang="ru-RU" sz="800" dirty="0"/>
              <a:t>дома. То не е предназначено за домашна употреба и трябва да се използва само в колата Ви. </a:t>
            </a:r>
          </a:p>
          <a:p>
            <a:pPr algn="just"/>
            <a:r>
              <a:rPr lang="ru-RU" sz="800" dirty="0"/>
              <a:t>5. Препоръчва се децата да не се оставят в </a:t>
            </a:r>
            <a:r>
              <a:rPr lang="ru-RU" sz="800" dirty="0" smtClean="0"/>
              <a:t>столчето за кола без </a:t>
            </a:r>
            <a:r>
              <a:rPr lang="ru-RU" sz="800" dirty="0"/>
              <a:t>надзор. </a:t>
            </a:r>
          </a:p>
          <a:p>
            <a:pPr algn="just"/>
            <a:r>
              <a:rPr lang="ru-RU" sz="800" dirty="0"/>
              <a:t>6. Не поставяйте столчето за кола, обърнато назад, на предната седалка с въздушна възглавница. Това може да доведе до смърт или сериозно нараняване. </a:t>
            </a:r>
          </a:p>
          <a:p>
            <a:pPr algn="just"/>
            <a:r>
              <a:rPr lang="ru-RU" sz="800" dirty="0"/>
              <a:t>7.Детската седалка трябва да бъде сменена, когато е била подложена на силни натоварвания при злополука. </a:t>
            </a:r>
          </a:p>
          <a:p>
            <a:pPr algn="just"/>
            <a:r>
              <a:rPr lang="ru-RU" sz="800" dirty="0"/>
              <a:t>8.Заради мерки по безопасността, столчето за кола трябва да бъде добре фиксирано в превозното средство, дори ако не поставяте детето си в него. </a:t>
            </a:r>
          </a:p>
          <a:p>
            <a:pPr algn="just"/>
            <a:r>
              <a:rPr lang="ru-RU" sz="800" dirty="0"/>
              <a:t>9. Винаги се уверявайте, че всички колани, придържащи облегалката на столчето за кола към превозното средство, са затегнати, всички колани, които задържат детето, трябва да бъдат приспособени към тялото на детето и се уверете, че коланите не се усукват.</a:t>
            </a:r>
          </a:p>
          <a:p>
            <a:pPr algn="just"/>
            <a:r>
              <a:rPr lang="ru-RU" sz="800" dirty="0"/>
              <a:t>10. Уверете се, че всички колани около скута са поставени ниско, така че тазът да е здраво затегнат.</a:t>
            </a:r>
          </a:p>
          <a:p>
            <a:pPr algn="just"/>
            <a:r>
              <a:rPr lang="ru-RU" sz="800" dirty="0"/>
              <a:t>11.Не използвайте никакви различни приспособления, различни от описаните в инструкциите и обозначени в системата за обезопасяване на деца. </a:t>
            </a:r>
          </a:p>
          <a:p>
            <a:pPr algn="just"/>
            <a:r>
              <a:rPr lang="ru-RU" sz="800" dirty="0" smtClean="0"/>
              <a:t>12.Всичкият </a:t>
            </a:r>
            <a:r>
              <a:rPr lang="ru-RU" sz="800" dirty="0"/>
              <a:t>багаж или други предмети, които могат да причинят наранявания в случай на сблъсък, трябва да бъдат правилно обезопасени.</a:t>
            </a:r>
          </a:p>
          <a:p>
            <a:pPr algn="just"/>
            <a:r>
              <a:rPr lang="ru-RU" sz="800" dirty="0"/>
              <a:t>13. Твърдите предмети и пластмасовите части на система за обезопасяване на деца трябва да бъдат разположени и монтирани така, че да са надеждни, при ежедневна употреба на превозното средство да не се хванат в подвижна седалка или във врата на превозното средство. </a:t>
            </a:r>
          </a:p>
          <a:p>
            <a:pPr algn="just"/>
            <a:r>
              <a:rPr lang="ru-RU" sz="800" dirty="0"/>
              <a:t>14.За да предотвратите опасността от падане, детето Ви винаги трябва да бъде закопчано.</a:t>
            </a:r>
          </a:p>
          <a:p>
            <a:pPr algn="just"/>
            <a:r>
              <a:rPr lang="ru-RU" sz="800" dirty="0"/>
              <a:t>15. Опасно е да се правят промени или допълнения в устройството без одобрението на компетентния орган и опасност да не се следват внимателно инструкциите за монтиране, предоставени от производителя на детски обезопасителни системи. </a:t>
            </a:r>
          </a:p>
          <a:p>
            <a:pPr algn="just"/>
            <a:r>
              <a:rPr lang="ru-RU" sz="800" dirty="0"/>
              <a:t>16.Това столче за кола е предназначено за деца от раждане до 36 кг. Никога не претоварвайте столчето за кола с повече от едно дете или с други товари. </a:t>
            </a:r>
          </a:p>
          <a:p>
            <a:pPr algn="just"/>
            <a:r>
              <a:rPr lang="ru-RU" sz="800" dirty="0"/>
              <a:t>17.Защитната система за деца не трябва да се използва без покривало. </a:t>
            </a:r>
          </a:p>
          <a:p>
            <a:pPr algn="just"/>
            <a:r>
              <a:rPr lang="ru-RU" sz="800" dirty="0"/>
              <a:t>18.Покритието на седалката не трябва да се заменя с друго, освен препоръчаното от производителя, тъй като капакът е неразделна част от работата на системата за обезопасяване. </a:t>
            </a:r>
          </a:p>
          <a:p>
            <a:pPr algn="just"/>
            <a:r>
              <a:rPr lang="ru-RU" sz="800" dirty="0"/>
              <a:t>19. Преди да регулирате всякакви подвижни или регулируеми части от столчето за кола, трябва да извадите бебето от столчето за кола </a:t>
            </a:r>
          </a:p>
          <a:p>
            <a:pPr algn="just"/>
            <a:endParaRPr lang="ru-RU" sz="800" dirty="0" smtClean="0"/>
          </a:p>
        </p:txBody>
      </p:sp>
      <p:sp>
        <p:nvSpPr>
          <p:cNvPr id="49" name="TextBox 3"/>
          <p:cNvSpPr txBox="1"/>
          <p:nvPr/>
        </p:nvSpPr>
        <p:spPr>
          <a:xfrm>
            <a:off x="71406" y="60241"/>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BG</a:t>
            </a:r>
            <a:endParaRPr lang="bg-BG" sz="1000" b="1" dirty="0"/>
          </a:p>
        </p:txBody>
      </p:sp>
      <p:sp>
        <p:nvSpPr>
          <p:cNvPr id="50" name="TextBox 4"/>
          <p:cNvSpPr txBox="1"/>
          <p:nvPr/>
        </p:nvSpPr>
        <p:spPr>
          <a:xfrm>
            <a:off x="3268" y="1451840"/>
            <a:ext cx="4839374" cy="507831"/>
          </a:xfrm>
          <a:prstGeom prst="rect">
            <a:avLst/>
          </a:prstGeom>
          <a:noFill/>
        </p:spPr>
        <p:txBody>
          <a:bodyPr wrap="square" rtlCol="0">
            <a:spAutoFit/>
          </a:bodyPr>
          <a:lstStyle/>
          <a:p>
            <a:pPr algn="just"/>
            <a:r>
              <a:rPr lang="ru-RU" sz="900" b="1" dirty="0" smtClean="0"/>
              <a:t>Подходящо е единствено, ако одобрените автомобили са оборудвани с</a:t>
            </a:r>
            <a:r>
              <a:rPr lang="en-US" sz="900" b="1" dirty="0" smtClean="0"/>
              <a:t> </a:t>
            </a:r>
            <a:r>
              <a:rPr lang="ru-RU" sz="900" b="1" dirty="0" smtClean="0"/>
              <a:t>три-точкови предпазни колани, в съответствие с Регламент 16 на</a:t>
            </a:r>
            <a:r>
              <a:rPr lang="en-US" sz="900" b="1" dirty="0" smtClean="0"/>
              <a:t> </a:t>
            </a:r>
            <a:r>
              <a:rPr lang="ru-RU" sz="900" b="1" dirty="0" smtClean="0"/>
              <a:t>Европейската</a:t>
            </a:r>
            <a:r>
              <a:rPr lang="en-US" sz="900" b="1" dirty="0" smtClean="0"/>
              <a:t> </a:t>
            </a:r>
            <a:r>
              <a:rPr lang="ru-RU" sz="900" b="1" dirty="0" smtClean="0"/>
              <a:t>икономическа комисия или друг еквивалентен стандарт.</a:t>
            </a:r>
            <a:r>
              <a:rPr lang="en-US" sz="900" b="1" dirty="0" smtClean="0"/>
              <a:t> </a:t>
            </a:r>
            <a:endParaRPr lang="bg-BG" sz="900" dirty="0"/>
          </a:p>
        </p:txBody>
      </p:sp>
      <p:sp>
        <p:nvSpPr>
          <p:cNvPr id="51" name="TextBox 34"/>
          <p:cNvSpPr txBox="1"/>
          <p:nvPr/>
        </p:nvSpPr>
        <p:spPr>
          <a:xfrm>
            <a:off x="67783" y="6544072"/>
            <a:ext cx="204788" cy="248692"/>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20" name="TextBox 21"/>
          <p:cNvSpPr txBox="1"/>
          <p:nvPr/>
        </p:nvSpPr>
        <p:spPr>
          <a:xfrm>
            <a:off x="11717079" y="6534090"/>
            <a:ext cx="370103" cy="238363"/>
          </a:xfrm>
          <a:prstGeom prst="roundRect">
            <a:avLst/>
          </a:prstGeom>
          <a:noFill/>
          <a:ln w="6350">
            <a:solidFill>
              <a:schemeClr val="tx1"/>
            </a:solidFill>
          </a:ln>
        </p:spPr>
        <p:txBody>
          <a:bodyPr wrap="square" rtlCol="0" anchor="ctr">
            <a:spAutoFit/>
          </a:bodyPr>
          <a:lstStyle/>
          <a:p>
            <a:pPr algn="ctr"/>
            <a:r>
              <a:rPr lang="en-GB" sz="800" b="1" dirty="0" smtClean="0">
                <a:cs typeface="Arial" pitchFamily="34" charset="0"/>
              </a:rPr>
              <a:t>55</a:t>
            </a:r>
            <a:endParaRPr lang="bg-BG" sz="800" b="1" dirty="0">
              <a:cs typeface="Arial" pitchFamily="34" charset="0"/>
            </a:endParaRPr>
          </a:p>
        </p:txBody>
      </p:sp>
      <p:sp>
        <p:nvSpPr>
          <p:cNvPr id="10" name="TextBox 10"/>
          <p:cNvSpPr txBox="1"/>
          <p:nvPr/>
        </p:nvSpPr>
        <p:spPr>
          <a:xfrm>
            <a:off x="7501207" y="28911"/>
            <a:ext cx="4602273"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13. Instalarea scaunului auto pentru grupa 2, 3</a:t>
            </a:r>
            <a:endParaRPr lang="ru-RU" sz="1200" b="1" dirty="0">
              <a:solidFill>
                <a:schemeClr val="bg1"/>
              </a:solidFill>
              <a:latin typeface="Arial" pitchFamily="34" charset="0"/>
              <a:cs typeface="Arial" pitchFamily="34" charset="0"/>
            </a:endParaRPr>
          </a:p>
        </p:txBody>
      </p:sp>
      <p:sp>
        <p:nvSpPr>
          <p:cNvPr id="11" name="Rectangle 10"/>
          <p:cNvSpPr/>
          <p:nvPr/>
        </p:nvSpPr>
        <p:spPr>
          <a:xfrm>
            <a:off x="7428761" y="302444"/>
            <a:ext cx="4674719" cy="215444"/>
          </a:xfrm>
          <a:prstGeom prst="rect">
            <a:avLst/>
          </a:prstGeom>
        </p:spPr>
        <p:txBody>
          <a:bodyPr wrap="square">
            <a:spAutoFit/>
          </a:bodyPr>
          <a:lstStyle/>
          <a:p>
            <a:pPr algn="just"/>
            <a:r>
              <a:rPr lang="en-US" sz="800" b="1" dirty="0" err="1"/>
              <a:t>Potrivit</a:t>
            </a:r>
            <a:r>
              <a:rPr lang="en-US" sz="800" b="1" dirty="0"/>
              <a:t> </a:t>
            </a:r>
            <a:r>
              <a:rPr lang="en-US" sz="800" b="1" dirty="0" err="1"/>
              <a:t>pentru</a:t>
            </a:r>
            <a:r>
              <a:rPr lang="en-US" sz="800" b="1" dirty="0"/>
              <a:t> </a:t>
            </a:r>
            <a:r>
              <a:rPr lang="en-US" sz="800" b="1" dirty="0" err="1"/>
              <a:t>copii</a:t>
            </a:r>
            <a:r>
              <a:rPr lang="en-US" sz="800" b="1" dirty="0"/>
              <a:t> de la 15 la 36 kg </a:t>
            </a:r>
            <a:r>
              <a:rPr lang="en-US" sz="800" b="1" dirty="0" err="1"/>
              <a:t>sau</a:t>
            </a:r>
            <a:r>
              <a:rPr lang="en-US" sz="800" b="1" dirty="0"/>
              <a:t> </a:t>
            </a:r>
            <a:r>
              <a:rPr lang="en-US" sz="800" b="1" dirty="0" err="1"/>
              <a:t>copii</a:t>
            </a:r>
            <a:r>
              <a:rPr lang="en-US" sz="800" b="1" dirty="0"/>
              <a:t> in </a:t>
            </a:r>
            <a:r>
              <a:rPr lang="en-US" sz="800" b="1" dirty="0" err="1"/>
              <a:t>varsta</a:t>
            </a:r>
            <a:r>
              <a:rPr lang="en-US" sz="800" b="1" dirty="0"/>
              <a:t> de la 4 la 12 </a:t>
            </a:r>
            <a:r>
              <a:rPr lang="en-US" sz="800" b="1" dirty="0" err="1"/>
              <a:t>ani</a:t>
            </a:r>
            <a:r>
              <a:rPr lang="en-US" sz="800" b="1" dirty="0"/>
              <a:t>.</a:t>
            </a:r>
            <a:endParaRPr lang="ru-RU" sz="800" b="1" dirty="0"/>
          </a:p>
        </p:txBody>
      </p:sp>
      <p:sp>
        <p:nvSpPr>
          <p:cNvPr id="12" name="Rectangle 11"/>
          <p:cNvSpPr/>
          <p:nvPr/>
        </p:nvSpPr>
        <p:spPr>
          <a:xfrm>
            <a:off x="9049005" y="519997"/>
            <a:ext cx="1616338" cy="1323439"/>
          </a:xfrm>
          <a:prstGeom prst="rect">
            <a:avLst/>
          </a:prstGeom>
        </p:spPr>
        <p:txBody>
          <a:bodyPr wrap="square">
            <a:spAutoFit/>
          </a:bodyPr>
          <a:lstStyle/>
          <a:p>
            <a:pPr algn="just"/>
            <a:r>
              <a:rPr lang="en-US" sz="800" b="1" dirty="0" err="1"/>
              <a:t>Pasul</a:t>
            </a:r>
            <a:r>
              <a:rPr lang="en-US" sz="800" b="1" dirty="0"/>
              <a:t> 1: </a:t>
            </a:r>
            <a:r>
              <a:rPr lang="en-US" sz="800" dirty="0" err="1"/>
              <a:t>Vezi</a:t>
            </a:r>
            <a:r>
              <a:rPr lang="en-US" sz="800" dirty="0"/>
              <a:t> </a:t>
            </a:r>
            <a:r>
              <a:rPr lang="en-US" sz="800" dirty="0" err="1"/>
              <a:t>figurile</a:t>
            </a:r>
            <a:r>
              <a:rPr lang="en-US" sz="800" dirty="0"/>
              <a:t> 14.1. – 14.7. </a:t>
            </a:r>
            <a:r>
              <a:rPr lang="en-US" sz="800" dirty="0" err="1"/>
              <a:t>Inlaturati</a:t>
            </a:r>
            <a:r>
              <a:rPr lang="en-US" sz="800" dirty="0"/>
              <a:t> </a:t>
            </a:r>
            <a:r>
              <a:rPr lang="en-US" sz="800" dirty="0" err="1"/>
              <a:t>pernele</a:t>
            </a:r>
            <a:r>
              <a:rPr lang="en-US" sz="800" dirty="0"/>
              <a:t> </a:t>
            </a:r>
            <a:r>
              <a:rPr lang="en-US" sz="800" dirty="0" err="1"/>
              <a:t>si</a:t>
            </a:r>
            <a:r>
              <a:rPr lang="en-US" sz="800" dirty="0"/>
              <a:t> </a:t>
            </a:r>
            <a:r>
              <a:rPr lang="en-US" sz="800" dirty="0" err="1"/>
              <a:t>centurile</a:t>
            </a:r>
            <a:r>
              <a:rPr lang="en-US" sz="800" dirty="0"/>
              <a:t> </a:t>
            </a:r>
            <a:r>
              <a:rPr lang="en-US" sz="800" dirty="0" err="1"/>
              <a:t>si</a:t>
            </a:r>
            <a:r>
              <a:rPr lang="en-US" sz="800" dirty="0"/>
              <a:t> </a:t>
            </a:r>
            <a:r>
              <a:rPr lang="en-US" sz="800" dirty="0" err="1"/>
              <a:t>pozitionati</a:t>
            </a:r>
            <a:r>
              <a:rPr lang="en-US" sz="800" dirty="0"/>
              <a:t> </a:t>
            </a:r>
            <a:r>
              <a:rPr lang="en-US" sz="800" dirty="0" err="1"/>
              <a:t>scaunul</a:t>
            </a:r>
            <a:r>
              <a:rPr lang="en-US" sz="800" dirty="0"/>
              <a:t> auto in </a:t>
            </a:r>
            <a:r>
              <a:rPr lang="en-US" sz="800" dirty="0" err="1"/>
              <a:t>pozitia</a:t>
            </a:r>
            <a:r>
              <a:rPr lang="en-US" sz="800" dirty="0"/>
              <a:t> 1.</a:t>
            </a:r>
          </a:p>
          <a:p>
            <a:pPr algn="just"/>
            <a:r>
              <a:rPr lang="en-US" sz="800" b="1" dirty="0" err="1"/>
              <a:t>Pasul</a:t>
            </a:r>
            <a:r>
              <a:rPr lang="en-US" sz="800" b="1" dirty="0"/>
              <a:t> 2: </a:t>
            </a:r>
            <a:r>
              <a:rPr lang="en-US" sz="800" dirty="0" err="1"/>
              <a:t>Pozitionati</a:t>
            </a:r>
            <a:r>
              <a:rPr lang="en-US" sz="800" dirty="0"/>
              <a:t> </a:t>
            </a:r>
            <a:r>
              <a:rPr lang="en-US" sz="800" dirty="0" err="1"/>
              <a:t>scaunul</a:t>
            </a:r>
            <a:r>
              <a:rPr lang="en-US" sz="800" dirty="0"/>
              <a:t> auto </a:t>
            </a:r>
            <a:r>
              <a:rPr lang="en-US" sz="800" dirty="0" err="1"/>
              <a:t>pe</a:t>
            </a:r>
            <a:r>
              <a:rPr lang="en-US" sz="800" dirty="0"/>
              <a:t> </a:t>
            </a:r>
            <a:r>
              <a:rPr lang="en-US" sz="800" dirty="0" err="1"/>
              <a:t>bancheta</a:t>
            </a:r>
            <a:r>
              <a:rPr lang="en-US" sz="800" dirty="0"/>
              <a:t> </a:t>
            </a:r>
            <a:r>
              <a:rPr lang="en-US" sz="800" dirty="0" err="1"/>
              <a:t>vehiculului</a:t>
            </a:r>
            <a:r>
              <a:rPr lang="en-US" sz="800" dirty="0"/>
              <a:t> in </a:t>
            </a:r>
            <a:r>
              <a:rPr lang="en-US" sz="800" dirty="0" err="1"/>
              <a:t>directia</a:t>
            </a:r>
            <a:r>
              <a:rPr lang="en-US" sz="800" dirty="0"/>
              <a:t> de </a:t>
            </a:r>
            <a:r>
              <a:rPr lang="en-US" sz="800" dirty="0" err="1"/>
              <a:t>mers</a:t>
            </a:r>
            <a:r>
              <a:rPr lang="en-US" sz="800" dirty="0"/>
              <a:t>.</a:t>
            </a:r>
          </a:p>
          <a:p>
            <a:pPr algn="just"/>
            <a:r>
              <a:rPr lang="en-US" sz="800" b="1" dirty="0" err="1"/>
              <a:t>Pasul</a:t>
            </a:r>
            <a:r>
              <a:rPr lang="en-US" sz="800" b="1" dirty="0"/>
              <a:t> 3: </a:t>
            </a:r>
            <a:r>
              <a:rPr lang="en-US" sz="800" dirty="0" err="1"/>
              <a:t>Pozitionati</a:t>
            </a:r>
            <a:r>
              <a:rPr lang="en-US" sz="800" dirty="0"/>
              <a:t> </a:t>
            </a:r>
            <a:r>
              <a:rPr lang="en-US" sz="800" dirty="0" err="1"/>
              <a:t>copilul</a:t>
            </a:r>
            <a:r>
              <a:rPr lang="en-US" sz="800" dirty="0"/>
              <a:t> in </a:t>
            </a:r>
            <a:r>
              <a:rPr lang="en-US" sz="800" dirty="0" err="1"/>
              <a:t>scaunul</a:t>
            </a:r>
            <a:r>
              <a:rPr lang="en-US" sz="800" dirty="0"/>
              <a:t> auto </a:t>
            </a:r>
            <a:r>
              <a:rPr lang="en-US" sz="800" dirty="0" err="1"/>
              <a:t>si</a:t>
            </a:r>
            <a:r>
              <a:rPr lang="en-US" sz="800" dirty="0"/>
              <a:t> </a:t>
            </a:r>
            <a:r>
              <a:rPr lang="en-US" sz="800" dirty="0" err="1"/>
              <a:t>urmati</a:t>
            </a:r>
            <a:r>
              <a:rPr lang="en-US" sz="800" dirty="0"/>
              <a:t> </a:t>
            </a:r>
            <a:r>
              <a:rPr lang="en-US" sz="800" dirty="0" err="1"/>
              <a:t>pasii</a:t>
            </a:r>
            <a:r>
              <a:rPr lang="en-US" sz="800" dirty="0"/>
              <a:t> din </a:t>
            </a:r>
            <a:r>
              <a:rPr lang="en-US" sz="800" dirty="0" err="1"/>
              <a:t>figurile</a:t>
            </a:r>
            <a:r>
              <a:rPr lang="en-US" sz="800" dirty="0"/>
              <a:t> 13.3. – 13.5.</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807" y="471987"/>
            <a:ext cx="1594197" cy="131420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343" y="511567"/>
            <a:ext cx="1461544" cy="129595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7788" y="1878338"/>
            <a:ext cx="2692070" cy="116223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3140"/>
          <a:stretch/>
        </p:blipFill>
        <p:spPr>
          <a:xfrm>
            <a:off x="10382250" y="1884843"/>
            <a:ext cx="1809750" cy="123834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7788" y="3708164"/>
            <a:ext cx="2937558" cy="73687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0456" y="3496426"/>
            <a:ext cx="1341740" cy="1201097"/>
          </a:xfrm>
          <a:prstGeom prst="rect">
            <a:avLst/>
          </a:prstGeom>
        </p:spPr>
      </p:pic>
      <p:sp>
        <p:nvSpPr>
          <p:cNvPr id="22" name="Rectangle 21"/>
          <p:cNvSpPr/>
          <p:nvPr/>
        </p:nvSpPr>
        <p:spPr>
          <a:xfrm>
            <a:off x="7501207" y="3081982"/>
            <a:ext cx="4690793" cy="584775"/>
          </a:xfrm>
          <a:prstGeom prst="rect">
            <a:avLst/>
          </a:prstGeom>
        </p:spPr>
        <p:txBody>
          <a:bodyPr wrap="square">
            <a:spAutoFit/>
          </a:bodyPr>
          <a:lstStyle/>
          <a:p>
            <a:pPr algn="just"/>
            <a:r>
              <a:rPr lang="en-US" sz="800" b="1" dirty="0" err="1"/>
              <a:t>Pasul</a:t>
            </a:r>
            <a:r>
              <a:rPr lang="en-US" sz="800" b="1" dirty="0"/>
              <a:t> 4: </a:t>
            </a:r>
            <a:r>
              <a:rPr lang="en-US" sz="800" dirty="0" err="1"/>
              <a:t>Folositi</a:t>
            </a:r>
            <a:r>
              <a:rPr lang="en-US" sz="800" dirty="0"/>
              <a:t> </a:t>
            </a:r>
            <a:r>
              <a:rPr lang="en-US" sz="800" dirty="0" err="1"/>
              <a:t>regulatorul</a:t>
            </a:r>
            <a:r>
              <a:rPr lang="en-US" sz="800" dirty="0"/>
              <a:t> de </a:t>
            </a:r>
            <a:r>
              <a:rPr lang="en-US" sz="800" dirty="0" err="1"/>
              <a:t>inaltime</a:t>
            </a:r>
            <a:r>
              <a:rPr lang="en-US" sz="800" dirty="0"/>
              <a:t> </a:t>
            </a:r>
            <a:r>
              <a:rPr lang="en-US" sz="800" dirty="0" err="1"/>
              <a:t>pentru</a:t>
            </a:r>
            <a:r>
              <a:rPr lang="en-US" sz="800" dirty="0"/>
              <a:t> a </a:t>
            </a:r>
            <a:r>
              <a:rPr lang="en-US" sz="800" dirty="0" err="1"/>
              <a:t>pozitiona</a:t>
            </a:r>
            <a:r>
              <a:rPr lang="en-US" sz="800" dirty="0"/>
              <a:t> </a:t>
            </a:r>
            <a:r>
              <a:rPr lang="en-US" sz="800" dirty="0" err="1"/>
              <a:t>tetiera</a:t>
            </a:r>
            <a:r>
              <a:rPr lang="en-US" sz="800" dirty="0"/>
              <a:t> la </a:t>
            </a:r>
            <a:r>
              <a:rPr lang="en-US" sz="800" dirty="0" err="1"/>
              <a:t>inaltimea</a:t>
            </a:r>
            <a:r>
              <a:rPr lang="en-US" sz="800" dirty="0"/>
              <a:t> </a:t>
            </a:r>
            <a:r>
              <a:rPr lang="en-US" sz="800" dirty="0" err="1"/>
              <a:t>corespunzatoare</a:t>
            </a:r>
            <a:r>
              <a:rPr lang="en-US" sz="800" dirty="0"/>
              <a:t> </a:t>
            </a:r>
            <a:r>
              <a:rPr lang="en-US" sz="800" dirty="0" err="1"/>
              <a:t>pentru</a:t>
            </a:r>
            <a:r>
              <a:rPr lang="en-US" sz="800" dirty="0"/>
              <a:t> </a:t>
            </a:r>
            <a:r>
              <a:rPr lang="en-US" sz="800" dirty="0" err="1"/>
              <a:t>copilul</a:t>
            </a:r>
            <a:r>
              <a:rPr lang="en-US" sz="800" dirty="0"/>
              <a:t> </a:t>
            </a:r>
            <a:r>
              <a:rPr lang="en-US" sz="800" dirty="0" err="1"/>
              <a:t>dumneavoastra</a:t>
            </a:r>
            <a:r>
              <a:rPr lang="en-US" sz="800" dirty="0"/>
              <a:t>. </a:t>
            </a:r>
            <a:r>
              <a:rPr lang="en-US" sz="800" dirty="0" err="1"/>
              <a:t>Distanta</a:t>
            </a:r>
            <a:r>
              <a:rPr lang="en-US" sz="800" dirty="0"/>
              <a:t> </a:t>
            </a:r>
            <a:r>
              <a:rPr lang="en-US" sz="800" dirty="0" err="1"/>
              <a:t>dintre</a:t>
            </a:r>
            <a:r>
              <a:rPr lang="en-US" sz="800" dirty="0"/>
              <a:t> </a:t>
            </a:r>
            <a:r>
              <a:rPr lang="en-US" sz="800" dirty="0" err="1"/>
              <a:t>orificiul</a:t>
            </a:r>
            <a:r>
              <a:rPr lang="en-US" sz="800" dirty="0"/>
              <a:t> </a:t>
            </a:r>
            <a:r>
              <a:rPr lang="en-US" sz="800" dirty="0" err="1"/>
              <a:t>pentru</a:t>
            </a:r>
            <a:r>
              <a:rPr lang="en-US" sz="800" dirty="0"/>
              <a:t> </a:t>
            </a:r>
            <a:r>
              <a:rPr lang="en-US" sz="800" dirty="0" err="1"/>
              <a:t>centura</a:t>
            </a:r>
            <a:r>
              <a:rPr lang="en-US" sz="800" dirty="0"/>
              <a:t> </a:t>
            </a:r>
            <a:r>
              <a:rPr lang="en-US" sz="800" dirty="0" err="1"/>
              <a:t>si</a:t>
            </a:r>
            <a:r>
              <a:rPr lang="en-US" sz="800" dirty="0"/>
              <a:t> </a:t>
            </a:r>
            <a:r>
              <a:rPr lang="en-US" sz="800" dirty="0" err="1"/>
              <a:t>capul</a:t>
            </a:r>
            <a:r>
              <a:rPr lang="en-US" sz="800" dirty="0"/>
              <a:t> </a:t>
            </a:r>
            <a:r>
              <a:rPr lang="en-US" sz="800" dirty="0" err="1"/>
              <a:t>copilului</a:t>
            </a:r>
            <a:r>
              <a:rPr lang="en-US" sz="800" dirty="0"/>
              <a:t> </a:t>
            </a:r>
            <a:r>
              <a:rPr lang="en-US" sz="800" dirty="0" err="1"/>
              <a:t>trebuie</a:t>
            </a:r>
            <a:r>
              <a:rPr lang="en-US" sz="800" dirty="0"/>
              <a:t> </a:t>
            </a:r>
            <a:r>
              <a:rPr lang="en-US" sz="800" dirty="0" err="1"/>
              <a:t>sa</a:t>
            </a:r>
            <a:r>
              <a:rPr lang="en-US" sz="800" dirty="0"/>
              <a:t> fie de 2 </a:t>
            </a:r>
            <a:r>
              <a:rPr lang="en-US" sz="800" dirty="0" err="1"/>
              <a:t>degete</a:t>
            </a:r>
            <a:r>
              <a:rPr lang="en-US" sz="800" dirty="0"/>
              <a:t>. </a:t>
            </a:r>
            <a:r>
              <a:rPr lang="en-US" sz="800" dirty="0" err="1"/>
              <a:t>Curelele</a:t>
            </a:r>
            <a:r>
              <a:rPr lang="en-US" sz="800" dirty="0"/>
              <a:t> </a:t>
            </a:r>
            <a:r>
              <a:rPr lang="en-US" sz="800" dirty="0" err="1"/>
              <a:t>pentru</a:t>
            </a:r>
            <a:r>
              <a:rPr lang="en-US" sz="800" dirty="0"/>
              <a:t> </a:t>
            </a:r>
            <a:r>
              <a:rPr lang="en-US" sz="800" dirty="0" err="1"/>
              <a:t>umeri</a:t>
            </a:r>
            <a:r>
              <a:rPr lang="en-US" sz="800" dirty="0"/>
              <a:t> </a:t>
            </a:r>
            <a:r>
              <a:rPr lang="en-US" sz="800" dirty="0" err="1"/>
              <a:t>trebuie</a:t>
            </a:r>
            <a:r>
              <a:rPr lang="en-US" sz="800" dirty="0"/>
              <a:t> </a:t>
            </a:r>
            <a:r>
              <a:rPr lang="en-US" sz="800" dirty="0" err="1"/>
              <a:t>sa</a:t>
            </a:r>
            <a:r>
              <a:rPr lang="en-US" sz="800" dirty="0"/>
              <a:t> fie </a:t>
            </a:r>
            <a:r>
              <a:rPr lang="en-US" sz="800" dirty="0" err="1"/>
              <a:t>pe</a:t>
            </a:r>
            <a:r>
              <a:rPr lang="en-US" sz="800" dirty="0"/>
              <a:t> </a:t>
            </a:r>
            <a:r>
              <a:rPr lang="en-US" sz="800" dirty="0" err="1"/>
              <a:t>sau</a:t>
            </a:r>
            <a:r>
              <a:rPr lang="en-US" sz="800" dirty="0"/>
              <a:t> </a:t>
            </a:r>
            <a:r>
              <a:rPr lang="en-US" sz="800" dirty="0" err="1"/>
              <a:t>deasupra</a:t>
            </a:r>
            <a:r>
              <a:rPr lang="en-US" sz="800" dirty="0"/>
              <a:t> </a:t>
            </a:r>
            <a:r>
              <a:rPr lang="en-US" sz="800" dirty="0" err="1"/>
              <a:t>umerilor</a:t>
            </a:r>
            <a:r>
              <a:rPr lang="en-US" sz="800" dirty="0"/>
              <a:t> </a:t>
            </a:r>
            <a:r>
              <a:rPr lang="en-US" sz="800" dirty="0" err="1"/>
              <a:t>copilului</a:t>
            </a:r>
            <a:r>
              <a:rPr lang="en-US" sz="800" dirty="0"/>
              <a:t>.</a:t>
            </a:r>
          </a:p>
          <a:p>
            <a:pPr algn="just"/>
            <a:r>
              <a:rPr lang="en-US" sz="800" b="1" dirty="0" err="1"/>
              <a:t>Pasul</a:t>
            </a:r>
            <a:r>
              <a:rPr lang="en-US" sz="800" b="1" dirty="0"/>
              <a:t> 5: </a:t>
            </a:r>
            <a:r>
              <a:rPr lang="en-US" sz="800" dirty="0" err="1"/>
              <a:t>Fixati</a:t>
            </a:r>
            <a:r>
              <a:rPr lang="en-US" sz="800" dirty="0"/>
              <a:t> </a:t>
            </a:r>
            <a:r>
              <a:rPr lang="en-US" sz="800" dirty="0" err="1"/>
              <a:t>centura</a:t>
            </a:r>
            <a:r>
              <a:rPr lang="en-US" sz="800" dirty="0"/>
              <a:t> </a:t>
            </a:r>
            <a:r>
              <a:rPr lang="en-US" sz="800" dirty="0" err="1"/>
              <a:t>si</a:t>
            </a:r>
            <a:r>
              <a:rPr lang="en-US" sz="800" dirty="0"/>
              <a:t> </a:t>
            </a:r>
            <a:r>
              <a:rPr lang="en-US" sz="800" dirty="0" err="1"/>
              <a:t>asigurati-va</a:t>
            </a:r>
            <a:r>
              <a:rPr lang="en-US" sz="800" dirty="0"/>
              <a:t> ca </a:t>
            </a:r>
            <a:r>
              <a:rPr lang="en-US" sz="800" dirty="0" err="1"/>
              <a:t>aceasta</a:t>
            </a:r>
            <a:r>
              <a:rPr lang="en-US" sz="800" dirty="0"/>
              <a:t> </a:t>
            </a:r>
            <a:r>
              <a:rPr lang="en-US" sz="800" dirty="0" err="1"/>
              <a:t>este</a:t>
            </a:r>
            <a:r>
              <a:rPr lang="en-US" sz="800" dirty="0"/>
              <a:t> bine </a:t>
            </a:r>
            <a:r>
              <a:rPr lang="en-US" sz="800" dirty="0" err="1"/>
              <a:t>stransa</a:t>
            </a:r>
            <a:r>
              <a:rPr lang="en-US" sz="800" dirty="0"/>
              <a:t>.</a:t>
            </a:r>
          </a:p>
        </p:txBody>
      </p:sp>
      <p:sp>
        <p:nvSpPr>
          <p:cNvPr id="23" name="Rectangle 22"/>
          <p:cNvSpPr/>
          <p:nvPr/>
        </p:nvSpPr>
        <p:spPr>
          <a:xfrm>
            <a:off x="7710225" y="4403619"/>
            <a:ext cx="548548" cy="215444"/>
          </a:xfrm>
          <a:prstGeom prst="rect">
            <a:avLst/>
          </a:prstGeom>
        </p:spPr>
        <p:txBody>
          <a:bodyPr wrap="none">
            <a:spAutoFit/>
          </a:bodyPr>
          <a:lstStyle/>
          <a:p>
            <a:pPr algn="just"/>
            <a:r>
              <a:rPr lang="en-US" sz="800" dirty="0" smtClean="0">
                <a:solidFill>
                  <a:srgbClr val="FF0000"/>
                </a:solidFill>
              </a:rPr>
              <a:t>Incorect</a:t>
            </a:r>
            <a:r>
              <a:rPr lang="el-GR" sz="800" dirty="0" smtClean="0">
                <a:solidFill>
                  <a:srgbClr val="FF0000"/>
                </a:solidFill>
              </a:rPr>
              <a:t> </a:t>
            </a:r>
            <a:endParaRPr lang="el-GR" sz="800" dirty="0">
              <a:solidFill>
                <a:srgbClr val="FF0000"/>
              </a:solidFill>
            </a:endParaRPr>
          </a:p>
        </p:txBody>
      </p:sp>
      <p:sp>
        <p:nvSpPr>
          <p:cNvPr id="24" name="Rectangle 23"/>
          <p:cNvSpPr/>
          <p:nvPr/>
        </p:nvSpPr>
        <p:spPr>
          <a:xfrm>
            <a:off x="8793514" y="4388960"/>
            <a:ext cx="526106" cy="215444"/>
          </a:xfrm>
          <a:prstGeom prst="rect">
            <a:avLst/>
          </a:prstGeom>
        </p:spPr>
        <p:txBody>
          <a:bodyPr wrap="none">
            <a:spAutoFit/>
          </a:bodyPr>
          <a:lstStyle/>
          <a:p>
            <a:pPr algn="just"/>
            <a:r>
              <a:rPr lang="en-US" sz="800" dirty="0">
                <a:solidFill>
                  <a:srgbClr val="FF0000"/>
                </a:solidFill>
              </a:rPr>
              <a:t>Incorect</a:t>
            </a:r>
          </a:p>
        </p:txBody>
      </p:sp>
      <p:sp>
        <p:nvSpPr>
          <p:cNvPr id="25" name="Rectangle 24"/>
          <p:cNvSpPr/>
          <p:nvPr/>
        </p:nvSpPr>
        <p:spPr>
          <a:xfrm>
            <a:off x="9895391" y="4397661"/>
            <a:ext cx="457176" cy="215444"/>
          </a:xfrm>
          <a:prstGeom prst="rect">
            <a:avLst/>
          </a:prstGeom>
        </p:spPr>
        <p:txBody>
          <a:bodyPr wrap="none">
            <a:spAutoFit/>
          </a:bodyPr>
          <a:lstStyle/>
          <a:p>
            <a:pPr algn="just"/>
            <a:r>
              <a:rPr lang="en-US" sz="800" dirty="0" smtClean="0">
                <a:solidFill>
                  <a:srgbClr val="92D050"/>
                </a:solidFill>
              </a:rPr>
              <a:t>Corect</a:t>
            </a:r>
            <a:endParaRPr lang="en-US" sz="800" dirty="0">
              <a:solidFill>
                <a:srgbClr val="92D050"/>
              </a:solidFill>
            </a:endParaRPr>
          </a:p>
        </p:txBody>
      </p:sp>
      <p:sp>
        <p:nvSpPr>
          <p:cNvPr id="26" name="TextBox 10"/>
          <p:cNvSpPr txBox="1"/>
          <p:nvPr/>
        </p:nvSpPr>
        <p:spPr>
          <a:xfrm>
            <a:off x="7501207" y="4700830"/>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14. </a:t>
            </a:r>
            <a:r>
              <a:rPr lang="en-US" sz="1200" b="1" dirty="0" err="1">
                <a:solidFill>
                  <a:schemeClr val="bg1"/>
                </a:solidFill>
                <a:latin typeface="Arial" pitchFamily="34" charset="0"/>
                <a:cs typeface="Arial" pitchFamily="34" charset="0"/>
              </a:rPr>
              <a:t>Inlaturarea</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husei</a:t>
            </a:r>
            <a:endParaRPr lang="ru-RU"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7788" y="4983812"/>
            <a:ext cx="1242829" cy="1142130"/>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4863" y="4989112"/>
            <a:ext cx="1097389" cy="1136830"/>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0471" y="4989112"/>
            <a:ext cx="1550223" cy="1136830"/>
          </a:xfrm>
          <a:prstGeom prst="rect">
            <a:avLst/>
          </a:prstGeom>
        </p:spPr>
      </p:pic>
      <p:sp>
        <p:nvSpPr>
          <p:cNvPr id="30" name="Rectangle 29"/>
          <p:cNvSpPr/>
          <p:nvPr/>
        </p:nvSpPr>
        <p:spPr>
          <a:xfrm>
            <a:off x="7434633" y="6211877"/>
            <a:ext cx="1499190" cy="338554"/>
          </a:xfrm>
          <a:prstGeom prst="rect">
            <a:avLst/>
          </a:prstGeom>
        </p:spPr>
        <p:txBody>
          <a:bodyPr wrap="square">
            <a:spAutoFit/>
          </a:bodyPr>
          <a:lstStyle/>
          <a:p>
            <a:pPr algn="ctr"/>
            <a:r>
              <a:rPr lang="it-IT" sz="800" b="1" dirty="0"/>
              <a:t>Pasul 1: </a:t>
            </a:r>
            <a:r>
              <a:rPr lang="it-IT" sz="800" dirty="0"/>
              <a:t>Slabiti curelele pentru umeri.</a:t>
            </a:r>
            <a:endParaRPr lang="en-US" sz="800" dirty="0"/>
          </a:p>
        </p:txBody>
      </p:sp>
      <p:sp>
        <p:nvSpPr>
          <p:cNvPr id="31" name="Rectangle 30"/>
          <p:cNvSpPr/>
          <p:nvPr/>
        </p:nvSpPr>
        <p:spPr>
          <a:xfrm>
            <a:off x="8900600" y="6252292"/>
            <a:ext cx="1659775" cy="215444"/>
          </a:xfrm>
          <a:prstGeom prst="rect">
            <a:avLst/>
          </a:prstGeom>
        </p:spPr>
        <p:txBody>
          <a:bodyPr wrap="square">
            <a:spAutoFit/>
          </a:bodyPr>
          <a:lstStyle/>
          <a:p>
            <a:pPr algn="ctr"/>
            <a:r>
              <a:rPr lang="en-US" sz="800" b="1" dirty="0" err="1"/>
              <a:t>Pasul</a:t>
            </a:r>
            <a:r>
              <a:rPr lang="en-US" sz="800" b="1" dirty="0"/>
              <a:t> 2: </a:t>
            </a:r>
            <a:r>
              <a:rPr lang="en-US" sz="800" dirty="0" err="1"/>
              <a:t>Eliberati</a:t>
            </a:r>
            <a:r>
              <a:rPr lang="en-US" sz="800" dirty="0"/>
              <a:t> </a:t>
            </a:r>
            <a:r>
              <a:rPr lang="en-US" sz="800" dirty="0" err="1"/>
              <a:t>catarama</a:t>
            </a:r>
            <a:r>
              <a:rPr lang="en-US" sz="800" dirty="0"/>
              <a:t>.</a:t>
            </a:r>
          </a:p>
        </p:txBody>
      </p:sp>
      <p:sp>
        <p:nvSpPr>
          <p:cNvPr id="32" name="Rectangle 31"/>
          <p:cNvSpPr/>
          <p:nvPr/>
        </p:nvSpPr>
        <p:spPr>
          <a:xfrm>
            <a:off x="10395716" y="6082407"/>
            <a:ext cx="1796284" cy="461665"/>
          </a:xfrm>
          <a:prstGeom prst="rect">
            <a:avLst/>
          </a:prstGeom>
        </p:spPr>
        <p:txBody>
          <a:bodyPr wrap="square">
            <a:spAutoFit/>
          </a:bodyPr>
          <a:lstStyle/>
          <a:p>
            <a:pPr algn="ctr"/>
            <a:r>
              <a:rPr lang="en-US" sz="800" b="1" dirty="0" err="1"/>
              <a:t>Pasul</a:t>
            </a:r>
            <a:r>
              <a:rPr lang="en-US" sz="800" b="1" dirty="0"/>
              <a:t> 3: </a:t>
            </a:r>
            <a:r>
              <a:rPr lang="en-US" sz="800" dirty="0" err="1"/>
              <a:t>Scoateti</a:t>
            </a:r>
            <a:r>
              <a:rPr lang="en-US" sz="800" dirty="0"/>
              <a:t> </a:t>
            </a:r>
            <a:r>
              <a:rPr lang="en-US" sz="800" dirty="0" err="1"/>
              <a:t>cele</a:t>
            </a:r>
            <a:r>
              <a:rPr lang="en-US" sz="800" dirty="0"/>
              <a:t> </a:t>
            </a:r>
            <a:r>
              <a:rPr lang="en-US" sz="800" dirty="0" err="1"/>
              <a:t>doua</a:t>
            </a:r>
            <a:r>
              <a:rPr lang="en-US" sz="800" dirty="0"/>
              <a:t> </a:t>
            </a:r>
            <a:r>
              <a:rPr lang="en-US" sz="800" dirty="0" err="1"/>
              <a:t>curele</a:t>
            </a:r>
            <a:r>
              <a:rPr lang="en-US" sz="800" dirty="0"/>
              <a:t> ale </a:t>
            </a:r>
            <a:r>
              <a:rPr lang="en-US" sz="800" dirty="0" err="1"/>
              <a:t>centurii</a:t>
            </a:r>
            <a:r>
              <a:rPr lang="en-US" sz="800" dirty="0"/>
              <a:t> de </a:t>
            </a:r>
            <a:r>
              <a:rPr lang="en-US" sz="800" dirty="0" err="1"/>
              <a:t>siguranta</a:t>
            </a:r>
            <a:r>
              <a:rPr lang="en-US" sz="800" dirty="0"/>
              <a:t> din </a:t>
            </a:r>
            <a:r>
              <a:rPr lang="en-US" sz="800" dirty="0" err="1"/>
              <a:t>dispozitivul</a:t>
            </a:r>
            <a:r>
              <a:rPr lang="en-US" sz="800" dirty="0"/>
              <a:t> de </a:t>
            </a:r>
            <a:r>
              <a:rPr lang="en-US" sz="800" dirty="0" err="1"/>
              <a:t>fixare</a:t>
            </a:r>
            <a:r>
              <a:rPr lang="en-US" sz="800" dirty="0"/>
              <a:t> </a:t>
            </a:r>
            <a:r>
              <a:rPr lang="en-US" sz="800" dirty="0" err="1"/>
              <a:t>metalic</a:t>
            </a:r>
            <a:r>
              <a:rPr lang="en-US" sz="800" dirty="0"/>
              <a:t>.</a:t>
            </a:r>
          </a:p>
        </p:txBody>
      </p:sp>
    </p:spTree>
    <p:extLst>
      <p:ext uri="{BB962C8B-B14F-4D97-AF65-F5344CB8AC3E}">
        <p14:creationId xmlns:p14="http://schemas.microsoft.com/office/powerpoint/2010/main" val="461712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20</a:t>
            </a:r>
            <a:endParaRPr lang="bg-BG" sz="800" b="1" dirty="0">
              <a:cs typeface="Arial" pitchFamily="34" charset="0"/>
            </a:endParaRPr>
          </a:p>
        </p:txBody>
      </p:sp>
      <p:sp>
        <p:nvSpPr>
          <p:cNvPr id="3" name="TextBox 10"/>
          <p:cNvSpPr txBox="1"/>
          <p:nvPr/>
        </p:nvSpPr>
        <p:spPr>
          <a:xfrm>
            <a:off x="107949" y="3189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15.  Maintenance and cleaning</a:t>
            </a:r>
            <a:endParaRPr lang="ru-RU" sz="1200" b="1" dirty="0">
              <a:solidFill>
                <a:schemeClr val="bg1"/>
              </a:solidFill>
              <a:latin typeface="Arial" pitchFamily="34" charset="0"/>
              <a:cs typeface="Arial" pitchFamily="34" charset="0"/>
            </a:endParaRPr>
          </a:p>
        </p:txBody>
      </p:sp>
      <p:sp>
        <p:nvSpPr>
          <p:cNvPr id="4" name="Rectangle 3"/>
          <p:cNvSpPr/>
          <p:nvPr/>
        </p:nvSpPr>
        <p:spPr>
          <a:xfrm>
            <a:off x="0" y="308898"/>
            <a:ext cx="4710222" cy="1569660"/>
          </a:xfrm>
          <a:prstGeom prst="rect">
            <a:avLst/>
          </a:prstGeom>
        </p:spPr>
        <p:txBody>
          <a:bodyPr wrap="square">
            <a:spAutoFit/>
          </a:bodyPr>
          <a:lstStyle/>
          <a:p>
            <a:pPr algn="just"/>
            <a:r>
              <a:rPr lang="en-US" sz="800" b="1" dirty="0"/>
              <a:t>15.1 Daily maintenance </a:t>
            </a:r>
            <a:endParaRPr lang="en-US" sz="800" b="1" dirty="0" smtClean="0"/>
          </a:p>
          <a:p>
            <a:pPr algn="just"/>
            <a:r>
              <a:rPr lang="en-US" sz="800" b="1" dirty="0" smtClean="0"/>
              <a:t>1.In </a:t>
            </a:r>
            <a:r>
              <a:rPr lang="en-US" sz="800" b="1" dirty="0"/>
              <a:t>daily use</a:t>
            </a:r>
            <a:r>
              <a:rPr lang="en-US" sz="800" b="1" dirty="0" smtClean="0"/>
              <a:t>, check </a:t>
            </a:r>
            <a:r>
              <a:rPr lang="en-US" sz="800" b="1" dirty="0"/>
              <a:t>periodically the child seat</a:t>
            </a:r>
            <a:r>
              <a:rPr lang="en-US" sz="800" b="1" dirty="0" smtClean="0"/>
              <a:t>. The </a:t>
            </a:r>
            <a:r>
              <a:rPr lang="en-US" sz="800" b="1" dirty="0"/>
              <a:t>child seat should be replaced after an accident. </a:t>
            </a:r>
            <a:endParaRPr lang="en-US" sz="800" b="1" dirty="0" smtClean="0"/>
          </a:p>
          <a:p>
            <a:pPr algn="just"/>
            <a:r>
              <a:rPr lang="en-US" sz="800" b="1" dirty="0" smtClean="0"/>
              <a:t>2.Please </a:t>
            </a:r>
            <a:r>
              <a:rPr lang="en-US" sz="800" b="1" dirty="0"/>
              <a:t>keep this child seat in dry and ventilated place to avoid damp moldy. </a:t>
            </a:r>
            <a:endParaRPr lang="en-US" sz="800" b="1" dirty="0" smtClean="0"/>
          </a:p>
          <a:p>
            <a:pPr algn="just"/>
            <a:r>
              <a:rPr lang="en-US" sz="800" b="1" dirty="0" smtClean="0"/>
              <a:t>3.If </a:t>
            </a:r>
            <a:r>
              <a:rPr lang="en-US" sz="800" b="1" dirty="0"/>
              <a:t>the child seat becomes dusty</a:t>
            </a:r>
            <a:r>
              <a:rPr lang="en-US" sz="800" b="1" dirty="0" smtClean="0"/>
              <a:t>, clean </a:t>
            </a:r>
            <a:r>
              <a:rPr lang="en-US" sz="800" b="1" dirty="0"/>
              <a:t>the seat belt and the plastic pieces by swiping them with a damp sponge and let it dry naturally. </a:t>
            </a:r>
            <a:endParaRPr lang="en-US" sz="800" b="1" dirty="0" smtClean="0"/>
          </a:p>
          <a:p>
            <a:pPr algn="just"/>
            <a:r>
              <a:rPr lang="en-US" sz="800" b="1" dirty="0" smtClean="0"/>
              <a:t>4.If </a:t>
            </a:r>
            <a:r>
              <a:rPr lang="en-US" sz="800" b="1" dirty="0"/>
              <a:t>food or drink drop accidently on the buckle</a:t>
            </a:r>
            <a:r>
              <a:rPr lang="en-US" sz="800" b="1" dirty="0" smtClean="0"/>
              <a:t>, disassemble </a:t>
            </a:r>
            <a:r>
              <a:rPr lang="en-US" sz="800" b="1" dirty="0"/>
              <a:t>the seat belt from the child seat and rinse it gently by warm water</a:t>
            </a:r>
            <a:r>
              <a:rPr lang="en-US" sz="800" b="1" dirty="0" smtClean="0"/>
              <a:t>. Leave </a:t>
            </a:r>
            <a:r>
              <a:rPr lang="en-US" sz="800" b="1" dirty="0"/>
              <a:t>it dry naturally. </a:t>
            </a:r>
            <a:endParaRPr lang="en-US" sz="800" b="1" dirty="0" smtClean="0"/>
          </a:p>
          <a:p>
            <a:pPr algn="just"/>
            <a:r>
              <a:rPr lang="en-US" sz="800" b="1" dirty="0" smtClean="0"/>
              <a:t>5.For </a:t>
            </a:r>
            <a:r>
              <a:rPr lang="en-US" sz="800" b="1" dirty="0"/>
              <a:t>cleaning the entire child seat fabric </a:t>
            </a:r>
            <a:r>
              <a:rPr lang="en-US" sz="800" b="1" dirty="0" smtClean="0"/>
              <a:t>cover, </a:t>
            </a:r>
            <a:r>
              <a:rPr lang="en-US" sz="800" b="1" dirty="0"/>
              <a:t>refer to the </a:t>
            </a:r>
            <a:endParaRPr lang="en-US" sz="800" b="1" dirty="0" smtClean="0"/>
          </a:p>
          <a:p>
            <a:pPr algn="just"/>
            <a:endParaRPr lang="en-US" sz="800" b="1" dirty="0"/>
          </a:p>
          <a:p>
            <a:pPr algn="just"/>
            <a:r>
              <a:rPr lang="en-US" sz="800" b="1" dirty="0" smtClean="0"/>
              <a:t>15.2 </a:t>
            </a:r>
            <a:r>
              <a:rPr lang="en-US" sz="800" b="1" dirty="0"/>
              <a:t>washing instructions.</a:t>
            </a:r>
          </a:p>
          <a:p>
            <a:pPr algn="just"/>
            <a:r>
              <a:rPr lang="en-US" sz="800" dirty="0"/>
              <a:t>Never use any </a:t>
            </a:r>
            <a:r>
              <a:rPr lang="en-US" sz="800" dirty="0" smtClean="0"/>
              <a:t>solvent, chemical </a:t>
            </a:r>
            <a:r>
              <a:rPr lang="en-US" sz="800" dirty="0"/>
              <a:t>detergent or lubricant on any part </a:t>
            </a:r>
            <a:r>
              <a:rPr lang="en-US" sz="800"/>
              <a:t>of </a:t>
            </a:r>
            <a:r>
              <a:rPr lang="en-US" sz="800" smtClean="0"/>
              <a:t>the seat</a:t>
            </a:r>
            <a:r>
              <a:rPr lang="en-US" sz="800" dirty="0"/>
              <a:t>.</a:t>
            </a:r>
          </a:p>
          <a:p>
            <a:pPr algn="just"/>
            <a:endParaRPr lang="ru-RU" sz="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9" y="1995804"/>
            <a:ext cx="4510384" cy="508212"/>
          </a:xfrm>
          <a:prstGeom prst="rect">
            <a:avLst/>
          </a:prstGeom>
        </p:spPr>
      </p:pic>
      <p:sp>
        <p:nvSpPr>
          <p:cNvPr id="8" name="Rectangle 7"/>
          <p:cNvSpPr/>
          <p:nvPr/>
        </p:nvSpPr>
        <p:spPr>
          <a:xfrm>
            <a:off x="0" y="2489780"/>
            <a:ext cx="2592288" cy="707886"/>
          </a:xfrm>
          <a:prstGeom prst="rect">
            <a:avLst/>
          </a:prstGeom>
        </p:spPr>
        <p:txBody>
          <a:bodyPr wrap="square">
            <a:spAutoFit/>
          </a:bodyPr>
          <a:lstStyle/>
          <a:p>
            <a:pPr algn="just"/>
            <a:r>
              <a:rPr lang="en-US" sz="800" b="1" dirty="0" smtClean="0"/>
              <a:t>MADE FOR </a:t>
            </a:r>
            <a:r>
              <a:rPr lang="en-US" sz="800" b="1" dirty="0" smtClean="0"/>
              <a:t>MONI</a:t>
            </a:r>
            <a:endParaRPr lang="en-US" sz="800" b="1" dirty="0" smtClean="0"/>
          </a:p>
          <a:p>
            <a:pPr algn="just"/>
            <a:r>
              <a:rPr lang="en-US" sz="800" b="1" dirty="0" smtClean="0"/>
              <a:t>Importer: </a:t>
            </a:r>
            <a:r>
              <a:rPr lang="en-US" sz="800" b="1" dirty="0" err="1" smtClean="0"/>
              <a:t>Moni</a:t>
            </a:r>
            <a:r>
              <a:rPr lang="en-US" sz="800" b="1" dirty="0" smtClean="0"/>
              <a:t> Trade Ltd</a:t>
            </a:r>
          </a:p>
          <a:p>
            <a:pPr algn="just"/>
            <a:r>
              <a:rPr lang="en-US" sz="800" b="1" dirty="0" smtClean="0"/>
              <a:t>Address: </a:t>
            </a:r>
            <a:r>
              <a:rPr lang="en-US" sz="800" b="1" dirty="0" err="1" smtClean="0"/>
              <a:t>Stopanski</a:t>
            </a:r>
            <a:r>
              <a:rPr lang="en-US" sz="800" b="1" dirty="0" smtClean="0"/>
              <a:t> </a:t>
            </a:r>
            <a:r>
              <a:rPr lang="en-US" sz="800" b="1" dirty="0" err="1" smtClean="0"/>
              <a:t>dvor</a:t>
            </a:r>
            <a:r>
              <a:rPr lang="en-US" sz="800" b="1" dirty="0" smtClean="0"/>
              <a:t> – </a:t>
            </a:r>
            <a:r>
              <a:rPr lang="en-US" sz="800" b="1" dirty="0" err="1" smtClean="0"/>
              <a:t>Trebich</a:t>
            </a:r>
            <a:r>
              <a:rPr lang="en-US" sz="800" b="1" dirty="0" smtClean="0"/>
              <a:t>, </a:t>
            </a:r>
          </a:p>
          <a:p>
            <a:pPr algn="just"/>
            <a:r>
              <a:rPr lang="en-US" sz="800" b="1" dirty="0" smtClean="0"/>
              <a:t>Sofia, Bulgaria</a:t>
            </a:r>
          </a:p>
          <a:p>
            <a:pPr algn="just"/>
            <a:r>
              <a:rPr lang="en-US" sz="800" b="1" dirty="0" smtClean="0"/>
              <a:t>Phone: +3592/ 936 07  90; +3592/ 838 04 59</a:t>
            </a:r>
          </a:p>
        </p:txBody>
      </p:sp>
      <p:sp>
        <p:nvSpPr>
          <p:cNvPr id="9" name="TextBox 3"/>
          <p:cNvSpPr txBox="1"/>
          <p:nvPr/>
        </p:nvSpPr>
        <p:spPr>
          <a:xfrm>
            <a:off x="79257" y="3156585"/>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DE</a:t>
            </a:r>
            <a:endParaRPr lang="bg-BG" sz="1000" b="1" dirty="0"/>
          </a:p>
        </p:txBody>
      </p:sp>
      <p:sp>
        <p:nvSpPr>
          <p:cNvPr id="11" name="TextBox 10"/>
          <p:cNvSpPr txBox="1"/>
          <p:nvPr/>
        </p:nvSpPr>
        <p:spPr>
          <a:xfrm>
            <a:off x="-33790" y="3313151"/>
            <a:ext cx="4744011" cy="1200329"/>
          </a:xfrm>
          <a:prstGeom prst="rect">
            <a:avLst/>
          </a:prstGeom>
          <a:noFill/>
        </p:spPr>
        <p:txBody>
          <a:bodyPr wrap="square" rtlCol="0">
            <a:spAutoFit/>
          </a:bodyPr>
          <a:lstStyle/>
          <a:p>
            <a:pPr algn="ctr"/>
            <a:r>
              <a:rPr lang="de-DE" sz="800" b="1" dirty="0"/>
              <a:t>BEDIENUNGSANLEITUNG</a:t>
            </a:r>
            <a:endParaRPr lang="bg-BG" sz="800" dirty="0"/>
          </a:p>
          <a:p>
            <a:pPr algn="just"/>
            <a:r>
              <a:rPr lang="de-DE" sz="800" dirty="0"/>
              <a:t>1. Das ist eine universale Sitzerhöhung. Dieses Produkt wurde von der ECE R44 / 04 für den Einsatz in den meisten (aber nicht allen) Fahrzeugen genehmigt.</a:t>
            </a:r>
            <a:endParaRPr lang="bg-BG" sz="800" dirty="0"/>
          </a:p>
          <a:p>
            <a:pPr algn="just"/>
            <a:r>
              <a:rPr lang="de-DE" sz="800" dirty="0"/>
              <a:t>2. Diese Sitzerhöhung ist gemäß einer Folge von Anforderungen und den neuesten Standards als "universal" definiert.</a:t>
            </a:r>
            <a:endParaRPr lang="bg-BG" sz="800" dirty="0"/>
          </a:p>
          <a:p>
            <a:pPr algn="just"/>
            <a:r>
              <a:rPr lang="de-DE" sz="800" dirty="0"/>
              <a:t>3. Die Kompatibilität der Sitzerhöhung ist sichergestellt, wenn der Autohersteller in der Anleitung angegeben hat, dass das Fahrzeug mit universaler Sitzerhöhung dieser Gruppe kompatibel ist.</a:t>
            </a:r>
            <a:endParaRPr lang="bg-BG" sz="800" dirty="0"/>
          </a:p>
          <a:p>
            <a:pPr algn="just"/>
            <a:r>
              <a:rPr lang="de-DE" sz="800" dirty="0"/>
              <a:t>4. Bei Fragen bezüglich das Produkt und dessen Verwendung wenden Sie sich an den Hersteller oder an den Händler.</a:t>
            </a:r>
            <a:endParaRPr lang="bg-BG" sz="800" dirty="0"/>
          </a:p>
        </p:txBody>
      </p:sp>
      <p:sp>
        <p:nvSpPr>
          <p:cNvPr id="12" name="TextBox 11"/>
          <p:cNvSpPr txBox="1"/>
          <p:nvPr/>
        </p:nvSpPr>
        <p:spPr>
          <a:xfrm>
            <a:off x="-42933" y="4502910"/>
            <a:ext cx="4753154" cy="2185214"/>
          </a:xfrm>
          <a:prstGeom prst="rect">
            <a:avLst/>
          </a:prstGeom>
          <a:noFill/>
        </p:spPr>
        <p:txBody>
          <a:bodyPr wrap="square" rtlCol="0">
            <a:spAutoFit/>
          </a:bodyPr>
          <a:lstStyle/>
          <a:p>
            <a:pPr algn="just"/>
            <a:r>
              <a:rPr lang="de-DE" sz="800" dirty="0" smtClean="0"/>
              <a:t>5. Diese </a:t>
            </a:r>
            <a:r>
              <a:rPr lang="de-DE" sz="800" dirty="0"/>
              <a:t>Sitzerhöhung kann auf vorderen und hinteren Autositze, die auf einen 3-Punkt-Gurt und Gurt, der der Kinderbauch umfasst, verfügen. Legen Sie die Sitzerhöhung so nah wie möglich an der Rückenlehne des Autositzes.(Bild 1) </a:t>
            </a:r>
            <a:endParaRPr lang="de-DE" sz="800" dirty="0" smtClean="0"/>
          </a:p>
          <a:p>
            <a:pPr algn="ctr"/>
            <a:r>
              <a:rPr lang="en-US" sz="800" b="1" kern="0" dirty="0">
                <a:solidFill>
                  <a:prstClr val="black"/>
                </a:solidFill>
              </a:rPr>
              <a:t>WARNUNG! </a:t>
            </a:r>
            <a:r>
              <a:rPr lang="en-US" sz="800" b="1" kern="0" dirty="0" err="1" smtClean="0">
                <a:solidFill>
                  <a:prstClr val="black"/>
                </a:solidFill>
              </a:rPr>
              <a:t>Sicherheitswarnung</a:t>
            </a:r>
            <a:endParaRPr lang="en-US" sz="800" b="1" kern="0" dirty="0" smtClean="0">
              <a:solidFill>
                <a:prstClr val="black"/>
              </a:solidFill>
            </a:endParaRPr>
          </a:p>
          <a:p>
            <a:pPr algn="just"/>
            <a:r>
              <a:rPr lang="de-DE" sz="800" kern="0" dirty="0">
                <a:solidFill>
                  <a:prstClr val="black"/>
                </a:solidFill>
              </a:rPr>
              <a:t>1. Dieser Kinderautositz kann nur mit einem Gurt für Kinder mit einem Gewicht von weniger als 18 kg (Gruppe 0 + 1, weniger als 18 kg) verwendet werden. </a:t>
            </a:r>
          </a:p>
          <a:p>
            <a:pPr algn="just"/>
            <a:r>
              <a:rPr lang="de-DE" sz="800" kern="0" dirty="0">
                <a:solidFill>
                  <a:prstClr val="black"/>
                </a:solidFill>
              </a:rPr>
              <a:t>2. Dieser Kinderautositz kann mittels des 5-Punkt-Beckengurts und des diagonalen Sicherheitsgurts nach hinten und nach vorne gerichtet montiert werden. Wichtig! Verwenden Sie den Kindersitz nicht, bevor das Gewicht des Kindes mehr als 9 kg beträgt. </a:t>
            </a:r>
          </a:p>
          <a:p>
            <a:pPr algn="just"/>
            <a:r>
              <a:rPr lang="de-DE" sz="800" kern="0" dirty="0">
                <a:solidFill>
                  <a:prstClr val="black"/>
                </a:solidFill>
              </a:rPr>
              <a:t>3. Eine Bedienungsanleitung kann für den ganzen Gebrauchszeitraum des Kindersitzes im dafür vorgesehenen Bereich aufbewahrt werden. </a:t>
            </a:r>
          </a:p>
          <a:p>
            <a:pPr algn="just"/>
            <a:r>
              <a:rPr lang="de-DE" sz="800" kern="0" dirty="0">
                <a:solidFill>
                  <a:prstClr val="black"/>
                </a:solidFill>
              </a:rPr>
              <a:t>4. Verwenden Sie diesen Kindersitz nicht zu Hause. Er ist nicht für den Heimgebrauch gedacht und sollte nur in Ihrem Auto verwendet werden. </a:t>
            </a:r>
          </a:p>
          <a:p>
            <a:pPr algn="just"/>
            <a:r>
              <a:rPr lang="de-DE" sz="800" kern="0" dirty="0">
                <a:solidFill>
                  <a:prstClr val="black"/>
                </a:solidFill>
              </a:rPr>
              <a:t>5. Es wird empfohlen, Kinder nicht unbeaufsichtigt im Kindersitz zu lassen. </a:t>
            </a:r>
          </a:p>
          <a:p>
            <a:pPr algn="just"/>
            <a:r>
              <a:rPr lang="de-DE" sz="800" kern="0" dirty="0">
                <a:solidFill>
                  <a:prstClr val="black"/>
                </a:solidFill>
              </a:rPr>
              <a:t>6. Platzieren Sie den Kindersitz nicht auf dem Vordersitz mit einem Airbag nach hinten gerichtet. Dies kann zum Tod oder zu schweren Verletzungen führen. </a:t>
            </a:r>
            <a:endParaRPr lang="en-US" sz="800" kern="0" dirty="0">
              <a:solidFill>
                <a:prstClr val="black"/>
              </a:solidFill>
            </a:endParaRPr>
          </a:p>
          <a:p>
            <a:pPr algn="just"/>
            <a:endParaRPr lang="bg-BG" sz="800" dirty="0"/>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409" y="43545"/>
            <a:ext cx="2937558" cy="1268222"/>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r="3140"/>
          <a:stretch/>
        </p:blipFill>
        <p:spPr>
          <a:xfrm>
            <a:off x="10291430" y="59690"/>
            <a:ext cx="1900570" cy="1300491"/>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164" y="1843112"/>
            <a:ext cx="2937558" cy="73687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4082" y="1686847"/>
            <a:ext cx="1341740" cy="1201097"/>
          </a:xfrm>
          <a:prstGeom prst="rect">
            <a:avLst/>
          </a:prstGeom>
        </p:spPr>
      </p:pic>
      <p:sp>
        <p:nvSpPr>
          <p:cNvPr id="39" name="Rectangle 38"/>
          <p:cNvSpPr/>
          <p:nvPr/>
        </p:nvSpPr>
        <p:spPr>
          <a:xfrm>
            <a:off x="7266268" y="1311767"/>
            <a:ext cx="4609553" cy="584775"/>
          </a:xfrm>
          <a:prstGeom prst="rect">
            <a:avLst/>
          </a:prstGeom>
        </p:spPr>
        <p:txBody>
          <a:bodyPr wrap="square">
            <a:spAutoFit/>
          </a:bodyPr>
          <a:lstStyle/>
          <a:p>
            <a:pPr algn="just"/>
            <a:r>
              <a:rPr lang="es-ES" sz="800" b="1" dirty="0"/>
              <a:t>Paso 4: </a:t>
            </a:r>
            <a:r>
              <a:rPr lang="es-ES" sz="800" dirty="0"/>
              <a:t>Use el regulador de altura para ajustar el reposacabezas en la altura adecuada para el niño. La distancia entre el hueco del cinturón y la cabeza del niño debe ser 2 dedos. Los cinturones de hombro deben estar en el nivel o por encima de los hombros del niño.</a:t>
            </a:r>
          </a:p>
          <a:p>
            <a:pPr algn="just"/>
            <a:r>
              <a:rPr lang="es-ES" sz="800" b="1" dirty="0"/>
              <a:t>Paso 5: </a:t>
            </a:r>
            <a:r>
              <a:rPr lang="es-ES" sz="800" dirty="0"/>
              <a:t>Abroche el cinturón y asegúrese de que esté bien apretado.</a:t>
            </a:r>
          </a:p>
        </p:txBody>
      </p:sp>
      <p:sp>
        <p:nvSpPr>
          <p:cNvPr id="40" name="Rectangle 39"/>
          <p:cNvSpPr/>
          <p:nvPr/>
        </p:nvSpPr>
        <p:spPr>
          <a:xfrm>
            <a:off x="7406718" y="2538567"/>
            <a:ext cx="638316" cy="215444"/>
          </a:xfrm>
          <a:prstGeom prst="rect">
            <a:avLst/>
          </a:prstGeom>
        </p:spPr>
        <p:txBody>
          <a:bodyPr wrap="none">
            <a:spAutoFit/>
          </a:bodyPr>
          <a:lstStyle/>
          <a:p>
            <a:pPr algn="just"/>
            <a:r>
              <a:rPr lang="en-US" sz="800" dirty="0">
                <a:solidFill>
                  <a:srgbClr val="FF0000"/>
                </a:solidFill>
              </a:rPr>
              <a:t>Incorrecto </a:t>
            </a:r>
          </a:p>
        </p:txBody>
      </p:sp>
      <p:sp>
        <p:nvSpPr>
          <p:cNvPr id="41" name="Rectangle 40"/>
          <p:cNvSpPr/>
          <p:nvPr/>
        </p:nvSpPr>
        <p:spPr>
          <a:xfrm>
            <a:off x="8507315" y="2532609"/>
            <a:ext cx="638316" cy="215444"/>
          </a:xfrm>
          <a:prstGeom prst="rect">
            <a:avLst/>
          </a:prstGeom>
        </p:spPr>
        <p:txBody>
          <a:bodyPr wrap="none">
            <a:spAutoFit/>
          </a:bodyPr>
          <a:lstStyle/>
          <a:p>
            <a:pPr algn="just"/>
            <a:r>
              <a:rPr lang="en-US" sz="800" dirty="0">
                <a:solidFill>
                  <a:srgbClr val="FF0000"/>
                </a:solidFill>
              </a:rPr>
              <a:t>Incorrecto </a:t>
            </a:r>
          </a:p>
        </p:txBody>
      </p:sp>
      <p:sp>
        <p:nvSpPr>
          <p:cNvPr id="42" name="Rectangle 41"/>
          <p:cNvSpPr/>
          <p:nvPr/>
        </p:nvSpPr>
        <p:spPr>
          <a:xfrm>
            <a:off x="9591883" y="2532609"/>
            <a:ext cx="546945" cy="215444"/>
          </a:xfrm>
          <a:prstGeom prst="rect">
            <a:avLst/>
          </a:prstGeom>
        </p:spPr>
        <p:txBody>
          <a:bodyPr wrap="none">
            <a:spAutoFit/>
          </a:bodyPr>
          <a:lstStyle/>
          <a:p>
            <a:pPr algn="just"/>
            <a:r>
              <a:rPr lang="en-US" sz="800" dirty="0">
                <a:solidFill>
                  <a:srgbClr val="92D050"/>
                </a:solidFill>
              </a:rPr>
              <a:t>Correcto</a:t>
            </a:r>
          </a:p>
        </p:txBody>
      </p:sp>
      <p:sp>
        <p:nvSpPr>
          <p:cNvPr id="43" name="TextBox 10"/>
          <p:cNvSpPr txBox="1"/>
          <p:nvPr/>
        </p:nvSpPr>
        <p:spPr>
          <a:xfrm>
            <a:off x="7266269" y="2937611"/>
            <a:ext cx="4793736"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14. </a:t>
            </a:r>
            <a:r>
              <a:rPr lang="en-US" sz="1200" b="1" dirty="0" err="1">
                <a:solidFill>
                  <a:schemeClr val="bg1"/>
                </a:solidFill>
                <a:latin typeface="Arial" pitchFamily="34" charset="0"/>
                <a:cs typeface="Arial" pitchFamily="34" charset="0"/>
              </a:rPr>
              <a:t>Quitar</a:t>
            </a:r>
            <a:r>
              <a:rPr lang="en-US" sz="1200" b="1" dirty="0">
                <a:solidFill>
                  <a:schemeClr val="bg1"/>
                </a:solidFill>
                <a:latin typeface="Arial" pitchFamily="34" charset="0"/>
                <a:cs typeface="Arial" pitchFamily="34" charset="0"/>
              </a:rPr>
              <a:t> el </a:t>
            </a:r>
            <a:r>
              <a:rPr lang="en-US" sz="1200" b="1" dirty="0" err="1">
                <a:solidFill>
                  <a:schemeClr val="bg1"/>
                </a:solidFill>
                <a:latin typeface="Arial" pitchFamily="34" charset="0"/>
                <a:cs typeface="Arial" pitchFamily="34" charset="0"/>
              </a:rPr>
              <a:t>colchoncito</a:t>
            </a:r>
            <a:endParaRPr lang="en-US" sz="1200" b="1" dirty="0">
              <a:solidFill>
                <a:schemeClr val="bg1"/>
              </a:solidFill>
              <a:latin typeface="Arial" pitchFamily="34" charset="0"/>
              <a:cs typeface="Arial" pitchFamily="34" charset="0"/>
            </a:endParaRPr>
          </a:p>
        </p:txBody>
      </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0739" y="3228911"/>
            <a:ext cx="1445848" cy="1328700"/>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4780" y="3225745"/>
            <a:ext cx="1276650" cy="1322534"/>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61766" y="3225745"/>
            <a:ext cx="1803456" cy="1322534"/>
          </a:xfrm>
          <a:prstGeom prst="rect">
            <a:avLst/>
          </a:prstGeom>
        </p:spPr>
      </p:pic>
      <p:sp>
        <p:nvSpPr>
          <p:cNvPr id="47" name="Rectangle 46"/>
          <p:cNvSpPr/>
          <p:nvPr/>
        </p:nvSpPr>
        <p:spPr>
          <a:xfrm>
            <a:off x="7175804" y="4529624"/>
            <a:ext cx="1860732" cy="215444"/>
          </a:xfrm>
          <a:prstGeom prst="rect">
            <a:avLst/>
          </a:prstGeom>
        </p:spPr>
        <p:txBody>
          <a:bodyPr wrap="square">
            <a:spAutoFit/>
          </a:bodyPr>
          <a:lstStyle/>
          <a:p>
            <a:pPr algn="ctr"/>
            <a:r>
              <a:rPr lang="es-ES" sz="800" b="1" dirty="0"/>
              <a:t>Paso 1: </a:t>
            </a:r>
            <a:r>
              <a:rPr lang="es-ES" sz="800" dirty="0"/>
              <a:t>Afloje los cinturones de hombro.</a:t>
            </a:r>
            <a:endParaRPr lang="en-US" sz="800" dirty="0"/>
          </a:p>
        </p:txBody>
      </p:sp>
      <p:sp>
        <p:nvSpPr>
          <p:cNvPr id="48" name="Rectangle 47"/>
          <p:cNvSpPr/>
          <p:nvPr/>
        </p:nvSpPr>
        <p:spPr>
          <a:xfrm>
            <a:off x="8862848" y="4540372"/>
            <a:ext cx="1659775" cy="215444"/>
          </a:xfrm>
          <a:prstGeom prst="rect">
            <a:avLst/>
          </a:prstGeom>
        </p:spPr>
        <p:txBody>
          <a:bodyPr wrap="square">
            <a:spAutoFit/>
          </a:bodyPr>
          <a:lstStyle/>
          <a:p>
            <a:pPr algn="ctr"/>
            <a:r>
              <a:rPr lang="es-ES" sz="800" b="1" dirty="0"/>
              <a:t>Paso 2: </a:t>
            </a:r>
            <a:r>
              <a:rPr lang="es-ES" sz="800" dirty="0"/>
              <a:t>Desabroche la hebilla.</a:t>
            </a:r>
            <a:endParaRPr lang="en-US" sz="800" dirty="0"/>
          </a:p>
        </p:txBody>
      </p:sp>
      <p:sp>
        <p:nvSpPr>
          <p:cNvPr id="49" name="Rectangle 48"/>
          <p:cNvSpPr/>
          <p:nvPr/>
        </p:nvSpPr>
        <p:spPr>
          <a:xfrm>
            <a:off x="10449722" y="4527309"/>
            <a:ext cx="1707764" cy="338554"/>
          </a:xfrm>
          <a:prstGeom prst="rect">
            <a:avLst/>
          </a:prstGeom>
        </p:spPr>
        <p:txBody>
          <a:bodyPr wrap="square">
            <a:spAutoFit/>
          </a:bodyPr>
          <a:lstStyle/>
          <a:p>
            <a:pPr algn="ctr"/>
            <a:r>
              <a:rPr lang="es-ES" sz="800" b="1" dirty="0"/>
              <a:t>Paso 3: </a:t>
            </a:r>
            <a:r>
              <a:rPr lang="es-ES" sz="800" dirty="0"/>
              <a:t>Retire las dos cintas del cinturón del conectador de metal.</a:t>
            </a:r>
            <a:endParaRPr lang="en-US" sz="800" dirty="0"/>
          </a:p>
        </p:txBody>
      </p:sp>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82620" y="4822861"/>
            <a:ext cx="2062715" cy="1434609"/>
          </a:xfrm>
          <a:prstGeom prst="rect">
            <a:avLst/>
          </a:prstGeom>
        </p:spPr>
      </p:pic>
      <p:sp>
        <p:nvSpPr>
          <p:cNvPr id="51" name="Rectangle 50"/>
          <p:cNvSpPr/>
          <p:nvPr/>
        </p:nvSpPr>
        <p:spPr>
          <a:xfrm>
            <a:off x="7239323" y="6211304"/>
            <a:ext cx="1785611" cy="338554"/>
          </a:xfrm>
          <a:prstGeom prst="rect">
            <a:avLst/>
          </a:prstGeom>
        </p:spPr>
        <p:txBody>
          <a:bodyPr wrap="square">
            <a:spAutoFit/>
          </a:bodyPr>
          <a:lstStyle/>
          <a:p>
            <a:pPr algn="just"/>
            <a:r>
              <a:rPr lang="es-ES" sz="800" b="1" dirty="0"/>
              <a:t>Paso 4: </a:t>
            </a:r>
            <a:r>
              <a:rPr lang="es-ES" sz="800" dirty="0"/>
              <a:t>Ajuste el asiento para niños en la posición con ángulo más amplio</a:t>
            </a:r>
            <a:r>
              <a:rPr lang="es-ES" sz="800" b="1" dirty="0"/>
              <a:t>.</a:t>
            </a:r>
            <a:endParaRPr lang="en-US" sz="800" dirty="0"/>
          </a:p>
        </p:txBody>
      </p:sp>
      <p:sp>
        <p:nvSpPr>
          <p:cNvPr id="52" name="Rectangle 51"/>
          <p:cNvSpPr/>
          <p:nvPr/>
        </p:nvSpPr>
        <p:spPr>
          <a:xfrm>
            <a:off x="9105705" y="6219370"/>
            <a:ext cx="2650098" cy="584775"/>
          </a:xfrm>
          <a:prstGeom prst="rect">
            <a:avLst/>
          </a:prstGeom>
        </p:spPr>
        <p:txBody>
          <a:bodyPr wrap="square">
            <a:spAutoFit/>
          </a:bodyPr>
          <a:lstStyle/>
          <a:p>
            <a:pPr algn="just"/>
            <a:r>
              <a:rPr lang="es-ES" sz="800" b="1" dirty="0"/>
              <a:t>Paso 5: </a:t>
            </a:r>
            <a:r>
              <a:rPr lang="es-ES" sz="800" dirty="0"/>
              <a:t>En la parte trasera del asiento hay un anillo. Tírelo del extremo más estrecho. Páselo por el hueco en el fondo del asiento para niños de tal manera que el colchoncito, la hebilla y los cinturones de hombro puedan ser quitados.</a:t>
            </a:r>
            <a:endParaRPr lang="en-US" sz="800" dirty="0"/>
          </a:p>
        </p:txBody>
      </p:sp>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8682" y="4774924"/>
            <a:ext cx="2042397" cy="1406524"/>
          </a:xfrm>
          <a:prstGeom prst="rect">
            <a:avLst/>
          </a:prstGeom>
        </p:spPr>
      </p:pic>
      <p:sp>
        <p:nvSpPr>
          <p:cNvPr id="54" name="TextBox 33"/>
          <p:cNvSpPr txBox="1"/>
          <p:nvPr/>
        </p:nvSpPr>
        <p:spPr>
          <a:xfrm>
            <a:off x="11755803" y="65564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37</a:t>
            </a:r>
            <a:endParaRPr lang="bg-BG" sz="800" b="1" dirty="0">
              <a:cs typeface="Arial" pitchFamily="34" charset="0"/>
            </a:endParaRPr>
          </a:p>
        </p:txBody>
      </p:sp>
      <p:pic>
        <p:nvPicPr>
          <p:cNvPr id="31" name="Picture 2" descr="C:\Users\user\Desktop\black moni version_2015.jpg"/>
          <p:cNvPicPr>
            <a:picLocks noChangeAspect="1" noChangeArrowheads="1"/>
          </p:cNvPicPr>
          <p:nvPr/>
        </p:nvPicPr>
        <p:blipFill>
          <a:blip r:embed="rId12" cstate="print"/>
          <a:srcRect/>
          <a:stretch>
            <a:fillRect/>
          </a:stretch>
        </p:blipFill>
        <p:spPr bwMode="auto">
          <a:xfrm>
            <a:off x="3451275" y="2630358"/>
            <a:ext cx="715611" cy="715611"/>
          </a:xfrm>
          <a:prstGeom prst="rect">
            <a:avLst/>
          </a:prstGeom>
          <a:noFill/>
        </p:spPr>
      </p:pic>
    </p:spTree>
    <p:extLst>
      <p:ext uri="{BB962C8B-B14F-4D97-AF65-F5344CB8AC3E}">
        <p14:creationId xmlns:p14="http://schemas.microsoft.com/office/powerpoint/2010/main" val="229415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735902" cy="3293209"/>
          </a:xfrm>
          <a:prstGeom prst="rect">
            <a:avLst/>
          </a:prstGeom>
        </p:spPr>
        <p:txBody>
          <a:bodyPr wrap="square">
            <a:spAutoFit/>
          </a:bodyPr>
          <a:lstStyle/>
          <a:p>
            <a:pPr lvl="0" algn="just"/>
            <a:r>
              <a:rPr lang="de-DE" sz="800" kern="0" dirty="0">
                <a:solidFill>
                  <a:prstClr val="black"/>
                </a:solidFill>
              </a:rPr>
              <a:t>7. Der Kindersitz muss ausgetauscht werden, wenn er starken Belastungen beim Unfall ausgesetzt war. </a:t>
            </a:r>
          </a:p>
          <a:p>
            <a:pPr lvl="0" algn="just"/>
            <a:r>
              <a:rPr lang="de-DE" sz="800" kern="0" dirty="0">
                <a:solidFill>
                  <a:prstClr val="black"/>
                </a:solidFill>
              </a:rPr>
              <a:t>8. Aus Sicherheitsgründen sollte der Kindersitz fest im Fahrzeug befestigt sein, auch wenn Sie Ihr Kind nicht hineinsetzen. </a:t>
            </a:r>
          </a:p>
          <a:p>
            <a:pPr lvl="0" algn="just"/>
            <a:r>
              <a:rPr lang="de-DE" sz="800" kern="0" dirty="0">
                <a:solidFill>
                  <a:prstClr val="black"/>
                </a:solidFill>
              </a:rPr>
              <a:t>9. Vergewissern Sie sich immer davon, dass alle Gurte, mit denen die Rückenlehne des Kindersitzes am Fahrzeug befestigt ist, festgezogen sind. Alle Gurte, die das Kind halten, müssen am Körper des Kindes anliegen und achten Sie darauf, dass sie nicht verdreht sind. </a:t>
            </a:r>
          </a:p>
          <a:p>
            <a:pPr lvl="0" algn="just"/>
            <a:r>
              <a:rPr lang="de-DE" sz="800" kern="0" dirty="0">
                <a:solidFill>
                  <a:prstClr val="black"/>
                </a:solidFill>
              </a:rPr>
              <a:t>10. Stellen Sie sicher, dass alle Beckengurte niedrig liegen, damit das Becken straff umfasst ist. </a:t>
            </a:r>
          </a:p>
          <a:p>
            <a:pPr lvl="0" algn="just"/>
            <a:r>
              <a:rPr lang="de-DE" sz="800" kern="0" dirty="0">
                <a:solidFill>
                  <a:prstClr val="black"/>
                </a:solidFill>
              </a:rPr>
              <a:t>11. Verwenden Sie kein anderes Zubehör als das in der Anleitung und auf dem Kinderrückhaltesystem angegebene. </a:t>
            </a:r>
          </a:p>
          <a:p>
            <a:pPr lvl="0" algn="just"/>
            <a:r>
              <a:rPr lang="de-DE" sz="800" kern="0" dirty="0">
                <a:solidFill>
                  <a:prstClr val="black"/>
                </a:solidFill>
              </a:rPr>
              <a:t>12. Alles Gepäck oder andere Gegenstände, die bei einem Zusammenstoß Verletzungen verursachen können, müssen ordnungsgemäß gesichert sein. </a:t>
            </a:r>
          </a:p>
          <a:p>
            <a:pPr lvl="0" algn="just"/>
            <a:r>
              <a:rPr lang="de-DE" sz="800" kern="0" dirty="0">
                <a:solidFill>
                  <a:prstClr val="black"/>
                </a:solidFill>
              </a:rPr>
              <a:t>13. Die festen Gegenstände und Kunststoffteile eines Kinderrückhaltesystems müssen so angeordnet und eingebaut werden, dass sie sicher sind und beim täglichen Gebrauch des Fahrzeuges im beweglichen Sitz oder in der Fahrzeugtür nicht eingeklemmt werden. </a:t>
            </a:r>
          </a:p>
          <a:p>
            <a:pPr lvl="0" algn="just"/>
            <a:r>
              <a:rPr lang="de-DE" sz="800" kern="0" dirty="0">
                <a:solidFill>
                  <a:prstClr val="black"/>
                </a:solidFill>
              </a:rPr>
              <a:t>14. Um das Risiko eines Sturzes zu vermeiden, sollte Ihr Kind immer festgeschnallt sein. </a:t>
            </a:r>
          </a:p>
          <a:p>
            <a:pPr lvl="0" algn="just"/>
            <a:r>
              <a:rPr lang="de-DE" sz="800" kern="0" dirty="0">
                <a:solidFill>
                  <a:prstClr val="black"/>
                </a:solidFill>
              </a:rPr>
              <a:t>15. Es ist gefährlich, ohne Genehmigung der zuständigen Behörde Änderungen oder Ergänzungen am Gerät vorzunehmen, und es ist gefährlich, die Installationsanweisungen des Herstellers des Kinderrückhaltesystems nicht genau zu befolgen. </a:t>
            </a:r>
          </a:p>
          <a:p>
            <a:pPr lvl="0" algn="just"/>
            <a:r>
              <a:rPr lang="de-DE" sz="800" kern="0" dirty="0">
                <a:solidFill>
                  <a:prstClr val="black"/>
                </a:solidFill>
              </a:rPr>
              <a:t>16. Dieser Kindersitz ist für Kinder ab Geburt bis 36 kg geeignet. Überladen Sie einen Kindersitz niemals mit mehr als einem Kind oder anderen Lasten. </a:t>
            </a:r>
          </a:p>
          <a:p>
            <a:pPr lvl="0" algn="just"/>
            <a:r>
              <a:rPr lang="de-DE" sz="800" kern="0" dirty="0">
                <a:solidFill>
                  <a:prstClr val="black"/>
                </a:solidFill>
              </a:rPr>
              <a:t>17. Das Kinderrückhaltesystem darf nicht ohne Abdeckung verwendet werden. </a:t>
            </a:r>
          </a:p>
          <a:p>
            <a:pPr lvl="0" algn="just"/>
            <a:r>
              <a:rPr lang="de-DE" sz="800" kern="0" dirty="0">
                <a:solidFill>
                  <a:prstClr val="black"/>
                </a:solidFill>
              </a:rPr>
              <a:t>18. Der Sitzbezug darf nur durch die vom Hersteller empfohlenen ersetzt werden. </a:t>
            </a:r>
          </a:p>
          <a:p>
            <a:pPr lvl="0" algn="just"/>
            <a:r>
              <a:rPr lang="de-DE" sz="800" kern="0" dirty="0">
                <a:solidFill>
                  <a:prstClr val="black"/>
                </a:solidFill>
              </a:rPr>
              <a:t>19. Bevor Sie bewegliche oder einstellbare Teile des Kindersitzes einstellen, müssen Sie das Baby aus dem Kindersitz nehmen. </a:t>
            </a:r>
          </a:p>
          <a:p>
            <a:pPr lvl="0" algn="just"/>
            <a:r>
              <a:rPr lang="de-DE" sz="800" kern="0" dirty="0">
                <a:solidFill>
                  <a:prstClr val="black"/>
                </a:solidFill>
              </a:rPr>
              <a:t>20. Der Kindersitz muss vor Sonnenlicht geschützt werden. </a:t>
            </a:r>
          </a:p>
          <a:p>
            <a:pPr lvl="0" algn="just"/>
            <a:r>
              <a:rPr lang="de-DE" sz="800" kern="0" dirty="0">
                <a:solidFill>
                  <a:prstClr val="black"/>
                </a:solidFill>
              </a:rPr>
              <a:t>21. Verwenden Sie kein gebrauchtes Produkt, da Sie nicht sicher sein können, was damit passiert ist. </a:t>
            </a:r>
          </a:p>
        </p:txBody>
      </p:sp>
      <p:sp>
        <p:nvSpPr>
          <p:cNvPr id="3" name="TextBox 33"/>
          <p:cNvSpPr txBox="1"/>
          <p:nvPr/>
        </p:nvSpPr>
        <p:spPr>
          <a:xfrm>
            <a:off x="55499" y="657005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21</a:t>
            </a:r>
            <a:endParaRPr lang="bg-BG" sz="800" b="1" dirty="0">
              <a:cs typeface="Arial" pitchFamily="34" charset="0"/>
            </a:endParaRPr>
          </a:p>
        </p:txBody>
      </p:sp>
      <p:sp>
        <p:nvSpPr>
          <p:cNvPr id="4" name="TextBox 10"/>
          <p:cNvSpPr txBox="1"/>
          <p:nvPr/>
        </p:nvSpPr>
        <p:spPr>
          <a:xfrm>
            <a:off x="-15150" y="4977265"/>
            <a:ext cx="4682259" cy="276999"/>
          </a:xfrm>
          <a:prstGeom prst="rect">
            <a:avLst/>
          </a:prstGeom>
          <a:solidFill>
            <a:schemeClr val="tx1">
              <a:lumMod val="65000"/>
              <a:lumOff val="35000"/>
            </a:schemeClr>
          </a:solidFill>
        </p:spPr>
        <p:txBody>
          <a:bodyPr wrap="square" rtlCol="0">
            <a:spAutoFit/>
          </a:bodyPr>
          <a:lstStyle/>
          <a:p>
            <a:r>
              <a:rPr lang="de-DE" sz="1200" b="1" dirty="0" smtClean="0">
                <a:solidFill>
                  <a:schemeClr val="bg1"/>
                </a:solidFill>
                <a:latin typeface="Arial" pitchFamily="34" charset="0"/>
                <a:cs typeface="Arial" pitchFamily="34" charset="0"/>
              </a:rPr>
              <a:t>3</a:t>
            </a:r>
            <a:r>
              <a:rPr lang="de-DE" sz="1200" b="1" dirty="0">
                <a:solidFill>
                  <a:schemeClr val="bg1"/>
                </a:solidFill>
                <a:latin typeface="Arial" pitchFamily="34" charset="0"/>
                <a:cs typeface="Arial" pitchFamily="34" charset="0"/>
              </a:rPr>
              <a:t>. Einbau des Kindersitzes in das </a:t>
            </a:r>
            <a:r>
              <a:rPr lang="de-DE" sz="1200" b="1" dirty="0" smtClean="0">
                <a:solidFill>
                  <a:schemeClr val="bg1"/>
                </a:solidFill>
                <a:latin typeface="Arial" pitchFamily="34" charset="0"/>
                <a:cs typeface="Arial" pitchFamily="34" charset="0"/>
              </a:rPr>
              <a:t>Fahrzeug</a:t>
            </a:r>
            <a:endParaRPr lang="de-DE" sz="1200" b="1" dirty="0">
              <a:solidFill>
                <a:schemeClr val="bg1"/>
              </a:solidFill>
              <a:latin typeface="Arial" pitchFamily="34" charset="0"/>
              <a:cs typeface="Arial" pitchFamily="34" charset="0"/>
            </a:endParaRPr>
          </a:p>
        </p:txBody>
      </p:sp>
      <p:sp>
        <p:nvSpPr>
          <p:cNvPr id="5" name="TextBox 10"/>
          <p:cNvSpPr txBox="1"/>
          <p:nvPr/>
        </p:nvSpPr>
        <p:spPr>
          <a:xfrm>
            <a:off x="2" y="3216599"/>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2. </a:t>
            </a:r>
            <a:r>
              <a:rPr lang="en-US" sz="1200" b="1" dirty="0" err="1">
                <a:solidFill>
                  <a:schemeClr val="bg1"/>
                </a:solidFill>
                <a:latin typeface="Arial" pitchFamily="34" charset="0"/>
                <a:cs typeface="Arial" pitchFamily="34" charset="0"/>
              </a:rPr>
              <a:t>Sicherheitshinweise</a:t>
            </a:r>
            <a:endParaRPr lang="en-US" sz="1200" b="1" dirty="0">
              <a:solidFill>
                <a:schemeClr val="bg1"/>
              </a:solidFill>
              <a:latin typeface="Arial" pitchFamily="34" charset="0"/>
              <a:cs typeface="Arial" pitchFamily="34" charset="0"/>
            </a:endParaRPr>
          </a:p>
        </p:txBody>
      </p:sp>
      <p:sp>
        <p:nvSpPr>
          <p:cNvPr id="6" name="Rectangle 5"/>
          <p:cNvSpPr/>
          <p:nvPr/>
        </p:nvSpPr>
        <p:spPr>
          <a:xfrm>
            <a:off x="1251529" y="3530349"/>
            <a:ext cx="3484374" cy="461665"/>
          </a:xfrm>
          <a:prstGeom prst="rect">
            <a:avLst/>
          </a:prstGeom>
        </p:spPr>
        <p:txBody>
          <a:bodyPr wrap="square">
            <a:spAutoFit/>
          </a:bodyPr>
          <a:lstStyle/>
          <a:p>
            <a:pPr algn="just"/>
            <a:r>
              <a:rPr lang="de-DE" sz="800" dirty="0"/>
              <a:t>Geeignet nur, wenn zugelassene Fahrzeuge mit 3-Punkt-Sicherheitsgurten ausgestattet sind, die nach der UN / ECE-Regelung Nr. 16 oder anderen gleichwertigen Normen genehmigt sind. </a:t>
            </a:r>
            <a:endParaRPr lang="en-US" sz="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43233"/>
          <a:stretch/>
        </p:blipFill>
        <p:spPr>
          <a:xfrm>
            <a:off x="9837" y="3498107"/>
            <a:ext cx="1251356" cy="10900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028" y="4256111"/>
            <a:ext cx="1601155" cy="689574"/>
          </a:xfrm>
          <a:prstGeom prst="rect">
            <a:avLst/>
          </a:prstGeom>
        </p:spPr>
      </p:pic>
      <p:sp>
        <p:nvSpPr>
          <p:cNvPr id="9" name="Rectangle 8"/>
          <p:cNvSpPr/>
          <p:nvPr/>
        </p:nvSpPr>
        <p:spPr>
          <a:xfrm>
            <a:off x="2793553" y="4065955"/>
            <a:ext cx="1942350" cy="954107"/>
          </a:xfrm>
          <a:prstGeom prst="rect">
            <a:avLst/>
          </a:prstGeom>
        </p:spPr>
        <p:txBody>
          <a:bodyPr wrap="square">
            <a:spAutoFit/>
          </a:bodyPr>
          <a:lstStyle/>
          <a:p>
            <a:pPr algn="just"/>
            <a:r>
              <a:rPr lang="de-DE" sz="800" b="1" dirty="0"/>
              <a:t>BEMERKUNG: </a:t>
            </a:r>
            <a:r>
              <a:rPr lang="de-DE" sz="800" dirty="0"/>
              <a:t>Wenn der Schnallenriemen des Kindersitzes zu lang ist, kann das Kinderrückhaltesystem nicht sicher angebracht werden. Das ist sehr gefährlich. Wenden Sie sich im Zweifelsfall an den Hersteller des Kinderrückhaltesystems. </a:t>
            </a:r>
            <a:endParaRPr lang="ru-RU" sz="800" dirty="0"/>
          </a:p>
        </p:txBody>
      </p:sp>
      <p:graphicFrame>
        <p:nvGraphicFramePr>
          <p:cNvPr id="11" name="Table 10"/>
          <p:cNvGraphicFramePr>
            <a:graphicFrameLocks noGrp="1"/>
          </p:cNvGraphicFramePr>
          <p:nvPr>
            <p:extLst>
              <p:ext uri="{D42A27DB-BD31-4B8C-83A1-F6EECF244321}">
                <p14:modId xmlns:p14="http://schemas.microsoft.com/office/powerpoint/2010/main" val="1849625448"/>
              </p:ext>
            </p:extLst>
          </p:nvPr>
        </p:nvGraphicFramePr>
        <p:xfrm>
          <a:off x="112404" y="5285928"/>
          <a:ext cx="4511096" cy="1261906"/>
        </p:xfrm>
        <a:graphic>
          <a:graphicData uri="http://schemas.openxmlformats.org/drawingml/2006/table">
            <a:tbl>
              <a:tblPr firstRow="1" firstCol="1" bandRow="1">
                <a:tableStyleId>{F5AB1C69-6EDB-4FF4-983F-18BD219EF322}</a:tableStyleId>
              </a:tblPr>
              <a:tblGrid>
                <a:gridCol w="2730475">
                  <a:extLst>
                    <a:ext uri="{9D8B030D-6E8A-4147-A177-3AD203B41FA5}">
                      <a16:colId xmlns:a16="http://schemas.microsoft.com/office/drawing/2014/main" val="762239581"/>
                    </a:ext>
                  </a:extLst>
                </a:gridCol>
                <a:gridCol w="1780621">
                  <a:extLst>
                    <a:ext uri="{9D8B030D-6E8A-4147-A177-3AD203B41FA5}">
                      <a16:colId xmlns:a16="http://schemas.microsoft.com/office/drawing/2014/main" val="4221483283"/>
                    </a:ext>
                  </a:extLst>
                </a:gridCol>
              </a:tblGrid>
              <a:tr h="140212">
                <a:tc>
                  <a:txBody>
                    <a:bodyPr/>
                    <a:lstStyle/>
                    <a:p>
                      <a:pPr marL="0" marR="0">
                        <a:lnSpc>
                          <a:spcPct val="107000"/>
                        </a:lnSpc>
                        <a:spcBef>
                          <a:spcPts val="0"/>
                        </a:spcBef>
                        <a:spcAft>
                          <a:spcPts val="0"/>
                        </a:spcAft>
                      </a:pPr>
                      <a:r>
                        <a:rPr lang="de-DE" sz="800" dirty="0">
                          <a:effectLst/>
                        </a:rPr>
                        <a:t>Nach vorne in Fahrtrichtung gewendet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932161"/>
                  </a:ext>
                </a:extLst>
              </a:tr>
              <a:tr h="280423">
                <a:tc>
                  <a:txBody>
                    <a:bodyPr/>
                    <a:lstStyle/>
                    <a:p>
                      <a:pPr marL="0" marR="0">
                        <a:lnSpc>
                          <a:spcPct val="107000"/>
                        </a:lnSpc>
                        <a:spcBef>
                          <a:spcPts val="0"/>
                        </a:spcBef>
                        <a:spcAft>
                          <a:spcPts val="0"/>
                        </a:spcAft>
                      </a:pPr>
                      <a:r>
                        <a:rPr lang="de-DE" sz="800" dirty="0">
                          <a:effectLst/>
                        </a:rPr>
                        <a:t>Nach hinten entgegen der Fahrtrichtung gewendet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nicht 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961189"/>
                  </a:ext>
                </a:extLst>
              </a:tr>
              <a:tr h="140212">
                <a:tc>
                  <a:txBody>
                    <a:bodyPr/>
                    <a:lstStyle/>
                    <a:p>
                      <a:pPr marL="0" marR="0">
                        <a:lnSpc>
                          <a:spcPct val="107000"/>
                        </a:lnSpc>
                        <a:spcBef>
                          <a:spcPts val="0"/>
                        </a:spcBef>
                        <a:spcAft>
                          <a:spcPts val="0"/>
                        </a:spcAft>
                      </a:pPr>
                      <a:r>
                        <a:rPr lang="de-DE" sz="800">
                          <a:effectLst/>
                        </a:rPr>
                        <a:t>Das Fahrzeug hat nur einen 2.-Punkt-Gurt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nicht 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761966"/>
                  </a:ext>
                </a:extLst>
              </a:tr>
              <a:tr h="140212">
                <a:tc>
                  <a:txBody>
                    <a:bodyPr/>
                    <a:lstStyle/>
                    <a:p>
                      <a:pPr marL="0" marR="0">
                        <a:lnSpc>
                          <a:spcPct val="107000"/>
                        </a:lnSpc>
                        <a:spcBef>
                          <a:spcPts val="0"/>
                        </a:spcBef>
                        <a:spcAft>
                          <a:spcPts val="0"/>
                        </a:spcAft>
                      </a:pPr>
                      <a:r>
                        <a:rPr lang="de-DE" sz="800">
                          <a:effectLst/>
                        </a:rPr>
                        <a:t>Das Fahrzeug hat einen 3.-Punkt-Gurt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639302"/>
                  </a:ext>
                </a:extLst>
              </a:tr>
              <a:tr h="140212">
                <a:tc>
                  <a:txBody>
                    <a:bodyPr/>
                    <a:lstStyle/>
                    <a:p>
                      <a:pPr marL="0" marR="0">
                        <a:lnSpc>
                          <a:spcPct val="107000"/>
                        </a:lnSpc>
                        <a:spcBef>
                          <a:spcPts val="0"/>
                        </a:spcBef>
                        <a:spcAft>
                          <a:spcPts val="0"/>
                        </a:spcAft>
                      </a:pPr>
                      <a:r>
                        <a:rPr lang="de-DE" sz="800">
                          <a:effectLst/>
                        </a:rPr>
                        <a:t>Auf dem Beifahrersitz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nicht 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607232"/>
                  </a:ext>
                </a:extLst>
              </a:tr>
              <a:tr h="140212">
                <a:tc>
                  <a:txBody>
                    <a:bodyPr/>
                    <a:lstStyle/>
                    <a:p>
                      <a:pPr marL="0" marR="0">
                        <a:lnSpc>
                          <a:spcPct val="107000"/>
                        </a:lnSpc>
                        <a:spcBef>
                          <a:spcPts val="0"/>
                        </a:spcBef>
                        <a:spcAft>
                          <a:spcPts val="0"/>
                        </a:spcAft>
                      </a:pPr>
                      <a:r>
                        <a:rPr lang="de-DE" sz="800">
                          <a:effectLst/>
                        </a:rPr>
                        <a:t>Auf dem Hintersitz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850643"/>
                  </a:ext>
                </a:extLst>
              </a:tr>
              <a:tr h="280423">
                <a:tc>
                  <a:txBody>
                    <a:bodyPr/>
                    <a:lstStyle/>
                    <a:p>
                      <a:pPr marL="0" marR="0">
                        <a:lnSpc>
                          <a:spcPct val="107000"/>
                        </a:lnSpc>
                        <a:spcBef>
                          <a:spcPts val="0"/>
                        </a:spcBef>
                        <a:spcAft>
                          <a:spcPts val="0"/>
                        </a:spcAft>
                      </a:pPr>
                      <a:r>
                        <a:rPr lang="de-DE" sz="800" dirty="0">
                          <a:effectLst/>
                        </a:rPr>
                        <a:t>In der Mitte des Hintersitzes mit einem 3.-Punkt-Gurt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de-DE" sz="800" dirty="0">
                          <a:effectLst/>
                        </a:rPr>
                        <a:t>richtig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2917291"/>
                  </a:ext>
                </a:extLst>
              </a:tr>
            </a:tbl>
          </a:graphicData>
        </a:graphic>
      </p:graphicFrame>
      <p:sp>
        <p:nvSpPr>
          <p:cNvPr id="19" name="TextBox 18"/>
          <p:cNvSpPr txBox="1"/>
          <p:nvPr/>
        </p:nvSpPr>
        <p:spPr>
          <a:xfrm>
            <a:off x="7526983" y="76805"/>
            <a:ext cx="4602273"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12. Montaje del asiento de automóvil para niños de grupo </a:t>
            </a:r>
            <a:r>
              <a:rPr lang="es-ES" sz="1200" b="1" dirty="0" smtClean="0">
                <a:solidFill>
                  <a:schemeClr val="bg1"/>
                </a:solidFill>
                <a:latin typeface="Arial" pitchFamily="34" charset="0"/>
                <a:cs typeface="Arial" pitchFamily="34" charset="0"/>
              </a:rPr>
              <a:t>1</a:t>
            </a:r>
            <a:endParaRPr lang="en-US" sz="1200" b="1" dirty="0">
              <a:solidFill>
                <a:schemeClr val="bg1"/>
              </a:solidFill>
              <a:latin typeface="Arial" pitchFamily="34" charset="0"/>
              <a:cs typeface="Arial" pitchFamily="34" charset="0"/>
            </a:endParaRPr>
          </a:p>
        </p:txBody>
      </p:sp>
      <p:sp>
        <p:nvSpPr>
          <p:cNvPr id="20" name="Rectangle 19"/>
          <p:cNvSpPr/>
          <p:nvPr/>
        </p:nvSpPr>
        <p:spPr>
          <a:xfrm>
            <a:off x="7454537" y="356829"/>
            <a:ext cx="4674719" cy="215444"/>
          </a:xfrm>
          <a:prstGeom prst="rect">
            <a:avLst/>
          </a:prstGeom>
        </p:spPr>
        <p:txBody>
          <a:bodyPr wrap="square">
            <a:spAutoFit/>
          </a:bodyPr>
          <a:lstStyle/>
          <a:p>
            <a:pPr algn="just"/>
            <a:r>
              <a:rPr lang="en-US" sz="800" b="1" dirty="0" err="1" smtClean="0"/>
              <a:t>Apto</a:t>
            </a:r>
            <a:r>
              <a:rPr lang="en-US" sz="800" b="1" dirty="0" smtClean="0"/>
              <a:t> </a:t>
            </a:r>
            <a:r>
              <a:rPr lang="en-US" sz="800" b="1" dirty="0"/>
              <a:t>para </a:t>
            </a:r>
            <a:r>
              <a:rPr lang="en-US" sz="800" b="1" dirty="0" err="1"/>
              <a:t>niños</a:t>
            </a:r>
            <a:r>
              <a:rPr lang="en-US" sz="800" b="1" dirty="0"/>
              <a:t> de 9 a 18 kg de peso o de 9 </a:t>
            </a:r>
            <a:r>
              <a:rPr lang="en-US" sz="800" b="1" dirty="0" err="1"/>
              <a:t>meses</a:t>
            </a:r>
            <a:r>
              <a:rPr lang="en-US" sz="800" b="1" dirty="0"/>
              <a:t> a 4 </a:t>
            </a:r>
            <a:r>
              <a:rPr lang="en-US" sz="800" b="1" dirty="0" err="1"/>
              <a:t>años</a:t>
            </a:r>
            <a:r>
              <a:rPr lang="en-US" sz="800" b="1" dirty="0"/>
              <a:t> de </a:t>
            </a:r>
            <a:r>
              <a:rPr lang="en-US" sz="800" b="1" dirty="0" err="1"/>
              <a:t>edad</a:t>
            </a:r>
            <a:r>
              <a:rPr lang="en-US" sz="800" b="1" dirty="0"/>
              <a:t>.</a:t>
            </a:r>
          </a:p>
        </p:txBody>
      </p:sp>
      <p:sp>
        <p:nvSpPr>
          <p:cNvPr id="21" name="Rectangle 20"/>
          <p:cNvSpPr/>
          <p:nvPr/>
        </p:nvSpPr>
        <p:spPr>
          <a:xfrm>
            <a:off x="8697778" y="579910"/>
            <a:ext cx="2187470" cy="1323439"/>
          </a:xfrm>
          <a:prstGeom prst="rect">
            <a:avLst/>
          </a:prstGeom>
        </p:spPr>
        <p:txBody>
          <a:bodyPr wrap="square">
            <a:spAutoFit/>
          </a:bodyPr>
          <a:lstStyle/>
          <a:p>
            <a:pPr algn="just"/>
            <a:r>
              <a:rPr lang="es-ES" sz="800" b="1" dirty="0"/>
              <a:t>Paso 1: </a:t>
            </a:r>
            <a:r>
              <a:rPr lang="es-ES" sz="800" dirty="0"/>
              <a:t>Ajuste al asiento para niños en la posición adecuada y colóquelo en el asiento del vehículo en sentido de la marcha. Asegúrese de que el respaldo del asiento para niños esté bien ceñido al respaldo del asiento del vehículo.</a:t>
            </a:r>
          </a:p>
          <a:p>
            <a:pPr algn="just"/>
            <a:r>
              <a:rPr lang="es-ES" sz="800" b="1" dirty="0"/>
              <a:t>Paso 2: </a:t>
            </a:r>
            <a:r>
              <a:rPr lang="es-ES" sz="800" dirty="0"/>
              <a:t>Estire el cinturón de seguridad de 3 puntos de forma secuencial por las ranuras de cinturones en el respaldo (1, 2 y 3). A continuación, colóquelo en la hebilla del asiento de automóvil y presione hasta oír un clic.</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5084" y="693192"/>
            <a:ext cx="1202694" cy="109687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5248" y="693192"/>
            <a:ext cx="1244008" cy="1082652"/>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5084" y="1915981"/>
            <a:ext cx="2521977" cy="1107661"/>
          </a:xfrm>
          <a:prstGeom prst="rect">
            <a:avLst/>
          </a:prstGeom>
        </p:spPr>
      </p:pic>
      <p:sp>
        <p:nvSpPr>
          <p:cNvPr id="25" name="Rectangle 24"/>
          <p:cNvSpPr/>
          <p:nvPr/>
        </p:nvSpPr>
        <p:spPr>
          <a:xfrm>
            <a:off x="10017061" y="2055081"/>
            <a:ext cx="2112195" cy="584775"/>
          </a:xfrm>
          <a:prstGeom prst="rect">
            <a:avLst/>
          </a:prstGeom>
        </p:spPr>
        <p:txBody>
          <a:bodyPr wrap="square">
            <a:spAutoFit/>
          </a:bodyPr>
          <a:lstStyle/>
          <a:p>
            <a:pPr algn="just"/>
            <a:r>
              <a:rPr lang="es-ES" sz="800" b="1" dirty="0"/>
              <a:t>Paso 3: </a:t>
            </a:r>
            <a:r>
              <a:rPr lang="es-ES" sz="800" dirty="0"/>
              <a:t>Tire del cinturón del asiento, siguiendo el sentido de la flecha roja y asegúrese de que el cinturón esté bien apretado.</a:t>
            </a:r>
            <a:endParaRPr lang="en-US" sz="800" dirty="0"/>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5351" y="3036274"/>
            <a:ext cx="1493762" cy="13510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4940" y="3036274"/>
            <a:ext cx="1393584" cy="1355201"/>
          </a:xfrm>
          <a:prstGeom prst="rect">
            <a:avLst/>
          </a:prstGeom>
        </p:spPr>
      </p:pic>
      <p:sp>
        <p:nvSpPr>
          <p:cNvPr id="28" name="Rectangle 27"/>
          <p:cNvSpPr/>
          <p:nvPr/>
        </p:nvSpPr>
        <p:spPr>
          <a:xfrm>
            <a:off x="7475350" y="4448492"/>
            <a:ext cx="1493763" cy="338554"/>
          </a:xfrm>
          <a:prstGeom prst="rect">
            <a:avLst/>
          </a:prstGeom>
        </p:spPr>
        <p:txBody>
          <a:bodyPr wrap="square">
            <a:spAutoFit/>
          </a:bodyPr>
          <a:lstStyle/>
          <a:p>
            <a:pPr algn="ctr"/>
            <a:r>
              <a:rPr lang="es-ES" sz="800" b="1" dirty="0"/>
              <a:t>Paso 4: </a:t>
            </a:r>
            <a:r>
              <a:rPr lang="es-ES" sz="800" dirty="0"/>
              <a:t>Afloje los cinturones de hombro.</a:t>
            </a:r>
            <a:endParaRPr lang="en-US" sz="800" dirty="0"/>
          </a:p>
        </p:txBody>
      </p:sp>
      <p:sp>
        <p:nvSpPr>
          <p:cNvPr id="29" name="Rectangle 28"/>
          <p:cNvSpPr/>
          <p:nvPr/>
        </p:nvSpPr>
        <p:spPr>
          <a:xfrm>
            <a:off x="9000655" y="4492288"/>
            <a:ext cx="1659775" cy="215444"/>
          </a:xfrm>
          <a:prstGeom prst="rect">
            <a:avLst/>
          </a:prstGeom>
        </p:spPr>
        <p:txBody>
          <a:bodyPr wrap="square">
            <a:spAutoFit/>
          </a:bodyPr>
          <a:lstStyle/>
          <a:p>
            <a:pPr algn="ctr"/>
            <a:r>
              <a:rPr lang="es-ES" sz="800" b="1" dirty="0"/>
              <a:t>Paso 5: </a:t>
            </a:r>
            <a:r>
              <a:rPr lang="es-ES" sz="800" dirty="0"/>
              <a:t>Desabroche la hebilla.</a:t>
            </a:r>
            <a:endParaRPr lang="en-US" sz="800" dirty="0"/>
          </a:p>
        </p:txBody>
      </p:sp>
      <p:sp>
        <p:nvSpPr>
          <p:cNvPr id="30" name="Rectangle 29"/>
          <p:cNvSpPr/>
          <p:nvPr/>
        </p:nvSpPr>
        <p:spPr>
          <a:xfrm>
            <a:off x="10468525" y="4344788"/>
            <a:ext cx="1609100" cy="584775"/>
          </a:xfrm>
          <a:prstGeom prst="rect">
            <a:avLst/>
          </a:prstGeom>
        </p:spPr>
        <p:txBody>
          <a:bodyPr wrap="square">
            <a:spAutoFit/>
          </a:bodyPr>
          <a:lstStyle/>
          <a:p>
            <a:pPr algn="ctr"/>
            <a:r>
              <a:rPr lang="es-ES" sz="800" b="1" dirty="0"/>
              <a:t>Paso 6: </a:t>
            </a:r>
            <a:r>
              <a:rPr lang="es-ES" sz="800" dirty="0"/>
              <a:t>Coloque al niño en el asiento y apriete los cinturones. Asegúrese de que los cinturones no estén torcidos.</a:t>
            </a:r>
            <a:endParaRPr lang="en-US" sz="800" dirty="0"/>
          </a:p>
        </p:txBody>
      </p:sp>
      <p:sp>
        <p:nvSpPr>
          <p:cNvPr id="31" name="TextBox 10"/>
          <p:cNvSpPr txBox="1"/>
          <p:nvPr/>
        </p:nvSpPr>
        <p:spPr>
          <a:xfrm>
            <a:off x="7475351" y="4906504"/>
            <a:ext cx="4602273"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13. Montar el asiento de automóvil para niños de grupo 2, 3</a:t>
            </a:r>
            <a:endParaRPr lang="en-US" sz="1200" b="1" dirty="0">
              <a:solidFill>
                <a:schemeClr val="bg1"/>
              </a:solidFill>
              <a:latin typeface="Arial" pitchFamily="34" charset="0"/>
              <a:cs typeface="Arial" pitchFamily="34" charset="0"/>
            </a:endParaRPr>
          </a:p>
        </p:txBody>
      </p:sp>
      <p:sp>
        <p:nvSpPr>
          <p:cNvPr id="32" name="Rectangle 31"/>
          <p:cNvSpPr/>
          <p:nvPr/>
        </p:nvSpPr>
        <p:spPr>
          <a:xfrm>
            <a:off x="7402905" y="5186528"/>
            <a:ext cx="4674719" cy="215444"/>
          </a:xfrm>
          <a:prstGeom prst="rect">
            <a:avLst/>
          </a:prstGeom>
        </p:spPr>
        <p:txBody>
          <a:bodyPr wrap="square">
            <a:spAutoFit/>
          </a:bodyPr>
          <a:lstStyle/>
          <a:p>
            <a:pPr algn="just"/>
            <a:r>
              <a:rPr lang="es-ES" sz="800" b="1" dirty="0"/>
              <a:t>Apto para niños de 15 a 36 kg de peso o de 4 a 12 años de edad.</a:t>
            </a:r>
            <a:endParaRPr lang="en-US" sz="800" b="1" dirty="0"/>
          </a:p>
        </p:txBody>
      </p:sp>
      <p:sp>
        <p:nvSpPr>
          <p:cNvPr id="33" name="Rectangle 32"/>
          <p:cNvSpPr/>
          <p:nvPr/>
        </p:nvSpPr>
        <p:spPr>
          <a:xfrm>
            <a:off x="8963329" y="5393856"/>
            <a:ext cx="1656367" cy="1323439"/>
          </a:xfrm>
          <a:prstGeom prst="rect">
            <a:avLst/>
          </a:prstGeom>
        </p:spPr>
        <p:txBody>
          <a:bodyPr wrap="square">
            <a:spAutoFit/>
          </a:bodyPr>
          <a:lstStyle/>
          <a:p>
            <a:pPr algn="just"/>
            <a:r>
              <a:rPr lang="es-ES" sz="800" b="1" dirty="0"/>
              <a:t>Paso 1: </a:t>
            </a:r>
            <a:r>
              <a:rPr lang="es-ES" sz="800" dirty="0"/>
              <a:t>Véase figuras 14.1. – 14.7. Quite los colchoncitos y los cinturones y ajuste al asiento de automóvil en posición 1.</a:t>
            </a:r>
          </a:p>
          <a:p>
            <a:pPr algn="just"/>
            <a:r>
              <a:rPr lang="es-ES" sz="800" b="1" dirty="0"/>
              <a:t>Paso 2: </a:t>
            </a:r>
            <a:r>
              <a:rPr lang="es-ES" sz="800" dirty="0"/>
              <a:t>Coloque al asiento para niños en el asiento del vehículo en sentido de la marcha.</a:t>
            </a:r>
          </a:p>
          <a:p>
            <a:pPr algn="just"/>
            <a:r>
              <a:rPr lang="es-ES" sz="800" b="1" dirty="0"/>
              <a:t>Paso 3: </a:t>
            </a:r>
            <a:r>
              <a:rPr lang="es-ES" sz="800" dirty="0"/>
              <a:t>Coloque al niño en la silla de automóvil y siga los pasos en figuras 13.3. – 13.5.</a:t>
            </a:r>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5199" y="5357772"/>
            <a:ext cx="1606869" cy="1395608"/>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22361" y="5199294"/>
            <a:ext cx="1513832" cy="1357122"/>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05813" y="3036274"/>
            <a:ext cx="1586187" cy="1331471"/>
          </a:xfrm>
          <a:prstGeom prst="rect">
            <a:avLst/>
          </a:prstGeom>
        </p:spPr>
      </p:pic>
      <p:sp>
        <p:nvSpPr>
          <p:cNvPr id="37" name="TextBox 33"/>
          <p:cNvSpPr txBox="1"/>
          <p:nvPr/>
        </p:nvSpPr>
        <p:spPr>
          <a:xfrm>
            <a:off x="11755803" y="65564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36</a:t>
            </a:r>
            <a:endParaRPr lang="bg-BG" sz="800" b="1" dirty="0">
              <a:cs typeface="Arial" pitchFamily="34" charset="0"/>
            </a:endParaRPr>
          </a:p>
        </p:txBody>
      </p:sp>
    </p:spTree>
    <p:extLst>
      <p:ext uri="{BB962C8B-B14F-4D97-AF65-F5344CB8AC3E}">
        <p14:creationId xmlns:p14="http://schemas.microsoft.com/office/powerpoint/2010/main" val="371320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22</a:t>
            </a:r>
            <a:endParaRPr lang="bg-BG" sz="800" b="1" dirty="0">
              <a:cs typeface="Arial" pitchFamily="34" charset="0"/>
            </a:endParaRPr>
          </a:p>
        </p:txBody>
      </p:sp>
      <p:sp>
        <p:nvSpPr>
          <p:cNvPr id="3" name="Rectangle 2"/>
          <p:cNvSpPr/>
          <p:nvPr/>
        </p:nvSpPr>
        <p:spPr>
          <a:xfrm>
            <a:off x="15351" y="0"/>
            <a:ext cx="4879471" cy="921150"/>
          </a:xfrm>
          <a:prstGeom prst="rect">
            <a:avLst/>
          </a:prstGeom>
        </p:spPr>
        <p:txBody>
          <a:bodyPr wrap="square">
            <a:spAutoFit/>
          </a:bodyPr>
          <a:lstStyle/>
          <a:p>
            <a:pPr algn="just">
              <a:lnSpc>
                <a:spcPct val="107000"/>
              </a:lnSpc>
              <a:spcAft>
                <a:spcPts val="800"/>
              </a:spcAft>
            </a:pPr>
            <a:r>
              <a:rPr lang="de-DE" sz="800" b="1" dirty="0">
                <a:ea typeface="Calibri" panose="020F0502020204030204" pitchFamily="34" charset="0"/>
                <a:cs typeface="Times New Roman" panose="02020603050405020304" pitchFamily="18" charset="0"/>
              </a:rPr>
              <a:t>3.1 Beachten Sie die Verkehrssicherheitsvorschriften sorgfältig. </a:t>
            </a:r>
          </a:p>
          <a:p>
            <a:pPr algn="just">
              <a:lnSpc>
                <a:spcPct val="107000"/>
              </a:lnSpc>
              <a:spcAft>
                <a:spcPts val="800"/>
              </a:spcAft>
            </a:pPr>
            <a:r>
              <a:rPr lang="de-DE" sz="800" dirty="0">
                <a:ea typeface="Calibri" panose="020F0502020204030204" pitchFamily="34" charset="0"/>
                <a:cs typeface="Times New Roman" panose="02020603050405020304" pitchFamily="18" charset="0"/>
              </a:rPr>
              <a:t>Installieren Sie den Kindersitz nicht auf dem Vordersitz, wenn er mit einem Airbag ausgestattet ist.</a:t>
            </a:r>
          </a:p>
          <a:p>
            <a:pPr algn="just">
              <a:lnSpc>
                <a:spcPct val="107000"/>
              </a:lnSpc>
              <a:spcAft>
                <a:spcPts val="800"/>
              </a:spcAft>
            </a:pPr>
            <a:r>
              <a:rPr lang="de-DE" sz="800" dirty="0">
                <a:ea typeface="Calibri" panose="020F0502020204030204" pitchFamily="34" charset="0"/>
                <a:cs typeface="Times New Roman" panose="02020603050405020304" pitchFamily="18" charset="0"/>
              </a:rPr>
              <a:t>Lesen Sie die Bedienungsanleitung sorgfältig durch, um zu erfahren, wie Sie den Airbag verwenden. </a:t>
            </a:r>
          </a:p>
          <a:p>
            <a:pPr marL="171450" indent="-171450" algn="just">
              <a:lnSpc>
                <a:spcPct val="107000"/>
              </a:lnSpc>
              <a:spcAft>
                <a:spcPts val="800"/>
              </a:spcAft>
              <a:buFont typeface="Arial" panose="020B0604020202020204" pitchFamily="34" charset="0"/>
              <a:buChar char="•"/>
            </a:pPr>
            <a:r>
              <a:rPr lang="en-US" sz="800" dirty="0" smtClean="0">
                <a:ea typeface="Calibri" panose="020F0502020204030204" pitchFamily="34" charset="0"/>
                <a:cs typeface="Times New Roman" panose="02020603050405020304" pitchFamily="18" charset="0"/>
              </a:rPr>
              <a:t>.</a:t>
            </a:r>
            <a:endParaRPr lang="en-US" sz="8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49" y="784391"/>
            <a:ext cx="2166234" cy="894130"/>
          </a:xfrm>
          <a:prstGeom prst="rect">
            <a:avLst/>
          </a:prstGeom>
        </p:spPr>
      </p:pic>
      <p:sp>
        <p:nvSpPr>
          <p:cNvPr id="5" name="Rectangle 4"/>
          <p:cNvSpPr/>
          <p:nvPr/>
        </p:nvSpPr>
        <p:spPr>
          <a:xfrm>
            <a:off x="2646454" y="631291"/>
            <a:ext cx="2011598" cy="1323439"/>
          </a:xfrm>
          <a:prstGeom prst="rect">
            <a:avLst/>
          </a:prstGeom>
        </p:spPr>
        <p:txBody>
          <a:bodyPr wrap="square">
            <a:spAutoFit/>
          </a:bodyPr>
          <a:lstStyle/>
          <a:p>
            <a:r>
              <a:rPr lang="de-DE" sz="800" b="1" dirty="0"/>
              <a:t>BEMERKUNG: </a:t>
            </a:r>
          </a:p>
          <a:p>
            <a:r>
              <a:rPr lang="de-DE" sz="800" dirty="0"/>
              <a:t>Sie können in dieser Position montieren</a:t>
            </a:r>
            <a:r>
              <a:rPr lang="de-DE" sz="800" dirty="0" smtClean="0"/>
              <a:t>.</a:t>
            </a:r>
          </a:p>
          <a:p>
            <a:endParaRPr lang="de-DE" sz="800" dirty="0"/>
          </a:p>
          <a:p>
            <a:r>
              <a:rPr lang="de-DE" sz="800" dirty="0"/>
              <a:t>Darf in dieser Position nicht montiert werden.</a:t>
            </a:r>
          </a:p>
          <a:p>
            <a:r>
              <a:rPr lang="de-DE" sz="800" dirty="0"/>
              <a:t>Installieren Sie den Kindersitz auf dem Beifahrersitz mit einem Airbag nicht.</a:t>
            </a:r>
          </a:p>
          <a:p>
            <a:r>
              <a:rPr lang="de-DE" sz="800" dirty="0"/>
              <a:t>In dieser Position kann nur der 3-Punkt-Gurt angelegt werden.</a:t>
            </a:r>
          </a:p>
          <a:p>
            <a:endParaRPr lang="de-DE" sz="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539" y="761523"/>
            <a:ext cx="226086" cy="1009852"/>
          </a:xfrm>
          <a:prstGeom prst="rect">
            <a:avLst/>
          </a:prstGeom>
        </p:spPr>
      </p:pic>
      <p:sp>
        <p:nvSpPr>
          <p:cNvPr id="7" name="TextBox 10"/>
          <p:cNvSpPr txBox="1"/>
          <p:nvPr/>
        </p:nvSpPr>
        <p:spPr>
          <a:xfrm>
            <a:off x="49439" y="1817223"/>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4. </a:t>
            </a:r>
            <a:r>
              <a:rPr lang="en-US" sz="1200" b="1" dirty="0" err="1" smtClean="0">
                <a:solidFill>
                  <a:schemeClr val="bg1"/>
                </a:solidFill>
                <a:latin typeface="Arial" pitchFamily="34" charset="0"/>
                <a:cs typeface="Arial" pitchFamily="34" charset="0"/>
              </a:rPr>
              <a:t>Teile</a:t>
            </a:r>
            <a:endParaRPr lang="en-US" sz="1200" b="1" dirty="0">
              <a:solidFill>
                <a:schemeClr val="bg1"/>
              </a:solidFill>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08" y="2232924"/>
            <a:ext cx="3682102" cy="2911601"/>
          </a:xfrm>
          <a:prstGeom prst="rect">
            <a:avLst/>
          </a:prstGeom>
        </p:spPr>
      </p:pic>
      <p:sp>
        <p:nvSpPr>
          <p:cNvPr id="9" name="Rectangle 8"/>
          <p:cNvSpPr/>
          <p:nvPr/>
        </p:nvSpPr>
        <p:spPr>
          <a:xfrm>
            <a:off x="-47810" y="2174427"/>
            <a:ext cx="2477386" cy="215444"/>
          </a:xfrm>
          <a:prstGeom prst="rect">
            <a:avLst/>
          </a:prstGeom>
        </p:spPr>
        <p:txBody>
          <a:bodyPr wrap="square">
            <a:spAutoFit/>
          </a:bodyPr>
          <a:lstStyle/>
          <a:p>
            <a:pPr algn="r"/>
            <a:r>
              <a:rPr lang="en-US" sz="800" dirty="0"/>
              <a:t>Einstellknopf </a:t>
            </a:r>
            <a:r>
              <a:rPr lang="en-US" sz="800" dirty="0" err="1"/>
              <a:t>für</a:t>
            </a:r>
            <a:r>
              <a:rPr lang="en-US" sz="800" dirty="0"/>
              <a:t> die </a:t>
            </a:r>
            <a:r>
              <a:rPr lang="en-US" sz="800" dirty="0" err="1"/>
              <a:t>Kopfstützenhöhe</a:t>
            </a:r>
            <a:endParaRPr lang="en-US" sz="800" dirty="0"/>
          </a:p>
        </p:txBody>
      </p:sp>
      <p:sp>
        <p:nvSpPr>
          <p:cNvPr id="10" name="Rectangle 9"/>
          <p:cNvSpPr/>
          <p:nvPr/>
        </p:nvSpPr>
        <p:spPr>
          <a:xfrm>
            <a:off x="672436" y="2579551"/>
            <a:ext cx="631904" cy="218265"/>
          </a:xfrm>
          <a:prstGeom prst="rect">
            <a:avLst/>
          </a:prstGeom>
        </p:spPr>
        <p:txBody>
          <a:bodyPr wrap="none">
            <a:spAutoFit/>
          </a:bodyPr>
          <a:lstStyle/>
          <a:p>
            <a:pPr algn="just">
              <a:lnSpc>
                <a:spcPct val="107000"/>
              </a:lnSpc>
              <a:spcAft>
                <a:spcPts val="800"/>
              </a:spcAft>
            </a:pPr>
            <a:r>
              <a:rPr lang="en-US" sz="800" dirty="0">
                <a:ea typeface="Calibri" panose="020F0502020204030204" pitchFamily="34" charset="0"/>
                <a:cs typeface="Times New Roman" panose="02020603050405020304" pitchFamily="18" charset="0"/>
              </a:rPr>
              <a:t>Kopfstütze</a:t>
            </a:r>
            <a:endParaRPr lang="en-US" sz="800" dirty="0">
              <a:effectLst/>
              <a:ea typeface="Calibri" panose="020F0502020204030204" pitchFamily="34" charset="0"/>
              <a:cs typeface="Times New Roman" panose="02020603050405020304" pitchFamily="18" charset="0"/>
            </a:endParaRPr>
          </a:p>
        </p:txBody>
      </p:sp>
      <p:sp>
        <p:nvSpPr>
          <p:cNvPr id="11" name="Rectangle 10"/>
          <p:cNvSpPr/>
          <p:nvPr/>
        </p:nvSpPr>
        <p:spPr>
          <a:xfrm>
            <a:off x="114862" y="2965292"/>
            <a:ext cx="1212191" cy="218265"/>
          </a:xfrm>
          <a:prstGeom prst="rect">
            <a:avLst/>
          </a:prstGeom>
        </p:spPr>
        <p:txBody>
          <a:bodyPr wrap="none">
            <a:spAutoFit/>
          </a:bodyPr>
          <a:lstStyle/>
          <a:p>
            <a:pPr algn="just">
              <a:lnSpc>
                <a:spcPct val="107000"/>
              </a:lnSpc>
              <a:spcAft>
                <a:spcPts val="800"/>
              </a:spcAft>
            </a:pPr>
            <a:r>
              <a:rPr lang="en-US" sz="800" dirty="0">
                <a:ea typeface="Calibri" panose="020F0502020204030204" pitchFamily="34" charset="0"/>
                <a:cs typeface="Times New Roman" panose="02020603050405020304" pitchFamily="18" charset="0"/>
              </a:rPr>
              <a:t>Gurtöffnung </a:t>
            </a:r>
            <a:r>
              <a:rPr lang="en-US" sz="800" dirty="0" err="1">
                <a:ea typeface="Calibri" panose="020F0502020204030204" pitchFamily="34" charset="0"/>
                <a:cs typeface="Times New Roman" panose="02020603050405020304" pitchFamily="18" charset="0"/>
              </a:rPr>
              <a:t>Gruppe</a:t>
            </a:r>
            <a:r>
              <a:rPr lang="en-US" sz="800" dirty="0">
                <a:ea typeface="Calibri" panose="020F0502020204030204" pitchFamily="34" charset="0"/>
                <a:cs typeface="Times New Roman" panose="02020603050405020304" pitchFamily="18" charset="0"/>
              </a:rPr>
              <a:t> 2, 3</a:t>
            </a:r>
            <a:endParaRPr lang="en-US" sz="800" dirty="0">
              <a:effectLst/>
              <a:ea typeface="Calibri" panose="020F0502020204030204" pitchFamily="34" charset="0"/>
              <a:cs typeface="Times New Roman" panose="02020603050405020304" pitchFamily="18" charset="0"/>
            </a:endParaRPr>
          </a:p>
        </p:txBody>
      </p:sp>
      <p:sp>
        <p:nvSpPr>
          <p:cNvPr id="12" name="Rectangle 11"/>
          <p:cNvSpPr/>
          <p:nvPr/>
        </p:nvSpPr>
        <p:spPr>
          <a:xfrm>
            <a:off x="4933" y="3223437"/>
            <a:ext cx="1306627" cy="218265"/>
          </a:xfrm>
          <a:prstGeom prst="rect">
            <a:avLst/>
          </a:prstGeom>
        </p:spPr>
        <p:txBody>
          <a:bodyPr wrap="square">
            <a:spAutoFit/>
          </a:bodyPr>
          <a:lstStyle/>
          <a:p>
            <a:pPr algn="r">
              <a:lnSpc>
                <a:spcPct val="107000"/>
              </a:lnSpc>
              <a:spcAft>
                <a:spcPts val="800"/>
              </a:spcAft>
            </a:pPr>
            <a:r>
              <a:rPr lang="en-US" sz="800" dirty="0">
                <a:ea typeface="Calibri" panose="020F0502020204030204" pitchFamily="34" charset="0"/>
                <a:cs typeface="Times New Roman" panose="02020603050405020304" pitchFamily="18" charset="0"/>
              </a:rPr>
              <a:t>Schultergurtpolster</a:t>
            </a:r>
            <a:endParaRPr lang="en-US" sz="800" dirty="0">
              <a:effectLst/>
              <a:ea typeface="Calibri" panose="020F0502020204030204" pitchFamily="34" charset="0"/>
              <a:cs typeface="Times New Roman" panose="02020603050405020304" pitchFamily="18" charset="0"/>
            </a:endParaRPr>
          </a:p>
        </p:txBody>
      </p:sp>
      <p:sp>
        <p:nvSpPr>
          <p:cNvPr id="13" name="Rectangle 12"/>
          <p:cNvSpPr/>
          <p:nvPr/>
        </p:nvSpPr>
        <p:spPr>
          <a:xfrm>
            <a:off x="720238" y="3555568"/>
            <a:ext cx="554959" cy="215444"/>
          </a:xfrm>
          <a:prstGeom prst="rect">
            <a:avLst/>
          </a:prstGeom>
        </p:spPr>
        <p:txBody>
          <a:bodyPr wrap="none">
            <a:spAutoFit/>
          </a:bodyPr>
          <a:lstStyle/>
          <a:p>
            <a:pPr algn="r"/>
            <a:r>
              <a:rPr lang="en-US" sz="800" dirty="0"/>
              <a:t>Schnalle </a:t>
            </a:r>
          </a:p>
        </p:txBody>
      </p:sp>
      <p:sp>
        <p:nvSpPr>
          <p:cNvPr id="14" name="Rectangle 13"/>
          <p:cNvSpPr/>
          <p:nvPr/>
        </p:nvSpPr>
        <p:spPr>
          <a:xfrm>
            <a:off x="235521" y="4403990"/>
            <a:ext cx="1476302" cy="218265"/>
          </a:xfrm>
          <a:prstGeom prst="rect">
            <a:avLst/>
          </a:prstGeom>
        </p:spPr>
        <p:txBody>
          <a:bodyPr wrap="square">
            <a:spAutoFit/>
          </a:bodyPr>
          <a:lstStyle/>
          <a:p>
            <a:pPr algn="just">
              <a:lnSpc>
                <a:spcPct val="107000"/>
              </a:lnSpc>
              <a:spcAft>
                <a:spcPts val="800"/>
              </a:spcAft>
            </a:pPr>
            <a:r>
              <a:rPr lang="en-US" sz="800" dirty="0" smtClean="0">
                <a:ea typeface="Calibri" panose="020F0502020204030204" pitchFamily="34" charset="0"/>
                <a:cs typeface="Times New Roman" panose="02020603050405020304" pitchFamily="18" charset="0"/>
              </a:rPr>
              <a:t>Regler </a:t>
            </a:r>
            <a:r>
              <a:rPr lang="en-US" sz="800" dirty="0">
                <a:ea typeface="Calibri" panose="020F0502020204030204" pitchFamily="34" charset="0"/>
                <a:cs typeface="Times New Roman" panose="02020603050405020304" pitchFamily="18" charset="0"/>
              </a:rPr>
              <a:t>(</a:t>
            </a:r>
            <a:r>
              <a:rPr lang="en-US" sz="800" dirty="0" err="1">
                <a:ea typeface="Calibri" panose="020F0502020204030204" pitchFamily="34" charset="0"/>
                <a:cs typeface="Times New Roman" panose="02020603050405020304" pitchFamily="18" charset="0"/>
              </a:rPr>
              <a:t>unter</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dem</a:t>
            </a:r>
            <a:r>
              <a:rPr lang="en-US" sz="800" dirty="0">
                <a:ea typeface="Calibri" panose="020F0502020204030204" pitchFamily="34" charset="0"/>
                <a:cs typeface="Times New Roman" panose="02020603050405020304" pitchFamily="18" charset="0"/>
              </a:rPr>
              <a:t> Pad)</a:t>
            </a:r>
          </a:p>
        </p:txBody>
      </p:sp>
      <p:sp>
        <p:nvSpPr>
          <p:cNvPr id="15" name="Rectangle 14"/>
          <p:cNvSpPr/>
          <p:nvPr/>
        </p:nvSpPr>
        <p:spPr>
          <a:xfrm>
            <a:off x="1327053" y="4711264"/>
            <a:ext cx="784189" cy="218265"/>
          </a:xfrm>
          <a:prstGeom prst="rect">
            <a:avLst/>
          </a:prstGeom>
        </p:spPr>
        <p:txBody>
          <a:bodyPr wrap="none">
            <a:spAutoFit/>
          </a:bodyPr>
          <a:lstStyle/>
          <a:p>
            <a:pPr algn="just">
              <a:lnSpc>
                <a:spcPct val="107000"/>
              </a:lnSpc>
              <a:spcAft>
                <a:spcPts val="800"/>
              </a:spcAft>
            </a:pPr>
            <a:r>
              <a:rPr lang="en-US" sz="800" dirty="0">
                <a:ea typeface="Calibri" panose="020F0502020204030204" pitchFamily="34" charset="0"/>
                <a:cs typeface="Times New Roman" panose="02020603050405020304" pitchFamily="18" charset="0"/>
              </a:rPr>
              <a:t>Gurteinsteller </a:t>
            </a:r>
            <a:endParaRPr lang="en-US" sz="800" dirty="0">
              <a:effectLst/>
              <a:ea typeface="Calibri" panose="020F0502020204030204" pitchFamily="34" charset="0"/>
              <a:cs typeface="Times New Roman" panose="02020603050405020304" pitchFamily="18" charset="0"/>
            </a:endParaRPr>
          </a:p>
        </p:txBody>
      </p:sp>
      <p:sp>
        <p:nvSpPr>
          <p:cNvPr id="16" name="Rectangle 15"/>
          <p:cNvSpPr/>
          <p:nvPr/>
        </p:nvSpPr>
        <p:spPr>
          <a:xfrm>
            <a:off x="3332679" y="2401002"/>
            <a:ext cx="1323518" cy="215444"/>
          </a:xfrm>
          <a:prstGeom prst="rect">
            <a:avLst/>
          </a:prstGeom>
        </p:spPr>
        <p:txBody>
          <a:bodyPr wrap="square">
            <a:spAutoFit/>
          </a:bodyPr>
          <a:lstStyle/>
          <a:p>
            <a:r>
              <a:rPr lang="en-US" sz="800" dirty="0"/>
              <a:t>Gurtöffnung </a:t>
            </a:r>
            <a:r>
              <a:rPr lang="en-US" sz="800" dirty="0" err="1"/>
              <a:t>Gruppe</a:t>
            </a:r>
            <a:r>
              <a:rPr lang="en-US" sz="800" dirty="0"/>
              <a:t> 0+</a:t>
            </a:r>
          </a:p>
        </p:txBody>
      </p:sp>
      <p:sp>
        <p:nvSpPr>
          <p:cNvPr id="17" name="Rectangle 16"/>
          <p:cNvSpPr/>
          <p:nvPr/>
        </p:nvSpPr>
        <p:spPr>
          <a:xfrm>
            <a:off x="3227055" y="2935201"/>
            <a:ext cx="699230" cy="218265"/>
          </a:xfrm>
          <a:prstGeom prst="rect">
            <a:avLst/>
          </a:prstGeom>
        </p:spPr>
        <p:txBody>
          <a:bodyPr wrap="none">
            <a:spAutoFit/>
          </a:bodyPr>
          <a:lstStyle/>
          <a:p>
            <a:pPr algn="just">
              <a:lnSpc>
                <a:spcPct val="107000"/>
              </a:lnSpc>
              <a:spcAft>
                <a:spcPts val="800"/>
              </a:spcAft>
            </a:pPr>
            <a:r>
              <a:rPr lang="en-US" sz="800" dirty="0">
                <a:ea typeface="Calibri" panose="020F0502020204030204" pitchFamily="34" charset="0"/>
                <a:cs typeface="Times New Roman" panose="02020603050405020304" pitchFamily="18" charset="0"/>
              </a:rPr>
              <a:t>Seitenstütze</a:t>
            </a:r>
            <a:endParaRPr lang="en-US" sz="800" dirty="0">
              <a:effectLst/>
              <a:ea typeface="Calibri" panose="020F0502020204030204" pitchFamily="34" charset="0"/>
              <a:cs typeface="Times New Roman" panose="02020603050405020304" pitchFamily="18" charset="0"/>
            </a:endParaRPr>
          </a:p>
        </p:txBody>
      </p:sp>
      <p:sp>
        <p:nvSpPr>
          <p:cNvPr id="18" name="Rectangle 17"/>
          <p:cNvSpPr/>
          <p:nvPr/>
        </p:nvSpPr>
        <p:spPr>
          <a:xfrm>
            <a:off x="3254773" y="3300755"/>
            <a:ext cx="636713" cy="215444"/>
          </a:xfrm>
          <a:prstGeom prst="rect">
            <a:avLst/>
          </a:prstGeom>
        </p:spPr>
        <p:txBody>
          <a:bodyPr wrap="none">
            <a:spAutoFit/>
          </a:bodyPr>
          <a:lstStyle/>
          <a:p>
            <a:r>
              <a:rPr lang="en-US" sz="800" dirty="0"/>
              <a:t>Unterlage </a:t>
            </a:r>
          </a:p>
        </p:txBody>
      </p:sp>
      <p:sp>
        <p:nvSpPr>
          <p:cNvPr id="19" name="Rectangle 18"/>
          <p:cNvSpPr/>
          <p:nvPr/>
        </p:nvSpPr>
        <p:spPr>
          <a:xfrm>
            <a:off x="3227055" y="3556427"/>
            <a:ext cx="1410964" cy="215444"/>
          </a:xfrm>
          <a:prstGeom prst="rect">
            <a:avLst/>
          </a:prstGeom>
        </p:spPr>
        <p:txBody>
          <a:bodyPr wrap="none">
            <a:spAutoFit/>
          </a:bodyPr>
          <a:lstStyle/>
          <a:p>
            <a:r>
              <a:rPr lang="de-DE" sz="800" dirty="0"/>
              <a:t>Gurtöffnung der Gruppe 2, 3</a:t>
            </a:r>
            <a:endParaRPr lang="en-US" sz="800" dirty="0"/>
          </a:p>
        </p:txBody>
      </p:sp>
      <p:sp>
        <p:nvSpPr>
          <p:cNvPr id="20" name="Rectangle 19"/>
          <p:cNvSpPr/>
          <p:nvPr/>
        </p:nvSpPr>
        <p:spPr>
          <a:xfrm>
            <a:off x="3227055" y="4022453"/>
            <a:ext cx="1186543" cy="215444"/>
          </a:xfrm>
          <a:prstGeom prst="rect">
            <a:avLst/>
          </a:prstGeom>
        </p:spPr>
        <p:txBody>
          <a:bodyPr wrap="none">
            <a:spAutoFit/>
          </a:bodyPr>
          <a:lstStyle/>
          <a:p>
            <a:r>
              <a:rPr lang="en-US" sz="800" dirty="0"/>
              <a:t>Gurtöffnung </a:t>
            </a:r>
            <a:r>
              <a:rPr lang="en-US" sz="800" dirty="0" err="1"/>
              <a:t>Gruppe</a:t>
            </a:r>
            <a:r>
              <a:rPr lang="en-US" sz="800" dirty="0"/>
              <a:t> 0+ </a:t>
            </a:r>
          </a:p>
        </p:txBody>
      </p:sp>
      <p:sp>
        <p:nvSpPr>
          <p:cNvPr id="21" name="Rectangle 20"/>
          <p:cNvSpPr/>
          <p:nvPr/>
        </p:nvSpPr>
        <p:spPr>
          <a:xfrm>
            <a:off x="3050168" y="4667162"/>
            <a:ext cx="1606029" cy="215444"/>
          </a:xfrm>
          <a:prstGeom prst="rect">
            <a:avLst/>
          </a:prstGeom>
        </p:spPr>
        <p:txBody>
          <a:bodyPr wrap="square">
            <a:spAutoFit/>
          </a:bodyPr>
          <a:lstStyle/>
          <a:p>
            <a:r>
              <a:rPr lang="en-US" sz="800" dirty="0"/>
              <a:t>Sitzneigungsgriff</a:t>
            </a:r>
          </a:p>
        </p:txBody>
      </p:sp>
      <p:sp>
        <p:nvSpPr>
          <p:cNvPr id="22" name="Rectangle 21"/>
          <p:cNvSpPr/>
          <p:nvPr/>
        </p:nvSpPr>
        <p:spPr>
          <a:xfrm>
            <a:off x="3227055" y="3672736"/>
            <a:ext cx="880369" cy="215444"/>
          </a:xfrm>
          <a:prstGeom prst="rect">
            <a:avLst/>
          </a:prstGeom>
        </p:spPr>
        <p:txBody>
          <a:bodyPr wrap="none">
            <a:spAutoFit/>
          </a:bodyPr>
          <a:lstStyle/>
          <a:p>
            <a:pPr algn="just"/>
            <a:r>
              <a:rPr lang="en-US" sz="800" dirty="0"/>
              <a:t>Schnallenpolster</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696" y="5232054"/>
            <a:ext cx="2219516" cy="1566377"/>
          </a:xfrm>
          <a:prstGeom prst="rect">
            <a:avLst/>
          </a:prstGeom>
        </p:spPr>
      </p:pic>
      <p:sp>
        <p:nvSpPr>
          <p:cNvPr id="24" name="Rectangle 23"/>
          <p:cNvSpPr/>
          <p:nvPr/>
        </p:nvSpPr>
        <p:spPr>
          <a:xfrm>
            <a:off x="598579" y="5603766"/>
            <a:ext cx="1468890" cy="215444"/>
          </a:xfrm>
          <a:prstGeom prst="rect">
            <a:avLst/>
          </a:prstGeom>
        </p:spPr>
        <p:txBody>
          <a:bodyPr wrap="square">
            <a:spAutoFit/>
          </a:bodyPr>
          <a:lstStyle/>
          <a:p>
            <a:pPr algn="r"/>
            <a:r>
              <a:rPr lang="en-US" sz="800" dirty="0" err="1"/>
              <a:t>Verriegelungsmechanismus</a:t>
            </a:r>
            <a:endParaRPr lang="en-US" sz="800" dirty="0"/>
          </a:p>
        </p:txBody>
      </p:sp>
      <p:sp>
        <p:nvSpPr>
          <p:cNvPr id="25" name="Rectangle 24"/>
          <p:cNvSpPr/>
          <p:nvPr/>
        </p:nvSpPr>
        <p:spPr>
          <a:xfrm>
            <a:off x="391123" y="6273724"/>
            <a:ext cx="1201016" cy="215444"/>
          </a:xfrm>
          <a:prstGeom prst="rect">
            <a:avLst/>
          </a:prstGeom>
        </p:spPr>
        <p:txBody>
          <a:bodyPr wrap="square">
            <a:spAutoFit/>
          </a:bodyPr>
          <a:lstStyle/>
          <a:p>
            <a:pPr algn="ctr"/>
            <a:r>
              <a:rPr lang="en-US" sz="800" dirty="0"/>
              <a:t>Gurtöffnung </a:t>
            </a:r>
            <a:r>
              <a:rPr lang="en-US" sz="800" dirty="0" err="1"/>
              <a:t>Gruppe</a:t>
            </a:r>
            <a:r>
              <a:rPr lang="en-US" sz="800" dirty="0"/>
              <a:t> 1 </a:t>
            </a:r>
          </a:p>
        </p:txBody>
      </p:sp>
      <p:sp>
        <p:nvSpPr>
          <p:cNvPr id="26" name="Rectangle 25"/>
          <p:cNvSpPr/>
          <p:nvPr/>
        </p:nvSpPr>
        <p:spPr>
          <a:xfrm>
            <a:off x="3355472" y="5638987"/>
            <a:ext cx="844312" cy="215444"/>
          </a:xfrm>
          <a:prstGeom prst="rect">
            <a:avLst/>
          </a:prstGeom>
        </p:spPr>
        <p:txBody>
          <a:bodyPr wrap="square">
            <a:spAutoFit/>
          </a:bodyPr>
          <a:lstStyle/>
          <a:p>
            <a:r>
              <a:rPr lang="en-US" sz="800" dirty="0" err="1"/>
              <a:t>Schultergurt</a:t>
            </a:r>
            <a:endParaRPr lang="en-US" sz="800" dirty="0"/>
          </a:p>
        </p:txBody>
      </p:sp>
      <p:sp>
        <p:nvSpPr>
          <p:cNvPr id="27" name="Rectangle 26"/>
          <p:cNvSpPr/>
          <p:nvPr/>
        </p:nvSpPr>
        <p:spPr>
          <a:xfrm>
            <a:off x="3355472" y="5831174"/>
            <a:ext cx="1319837" cy="215444"/>
          </a:xfrm>
          <a:prstGeom prst="rect">
            <a:avLst/>
          </a:prstGeom>
        </p:spPr>
        <p:txBody>
          <a:bodyPr wrap="square">
            <a:spAutoFit/>
          </a:bodyPr>
          <a:lstStyle/>
          <a:p>
            <a:r>
              <a:rPr lang="en-US" sz="800" dirty="0" err="1"/>
              <a:t>Schultergurt</a:t>
            </a:r>
            <a:endParaRPr lang="en-US" sz="800" dirty="0"/>
          </a:p>
        </p:txBody>
      </p:sp>
      <p:sp>
        <p:nvSpPr>
          <p:cNvPr id="28" name="Rectangle 27"/>
          <p:cNvSpPr/>
          <p:nvPr/>
        </p:nvSpPr>
        <p:spPr>
          <a:xfrm>
            <a:off x="3332679" y="6002475"/>
            <a:ext cx="845832" cy="215444"/>
          </a:xfrm>
          <a:prstGeom prst="rect">
            <a:avLst/>
          </a:prstGeom>
        </p:spPr>
        <p:txBody>
          <a:bodyPr wrap="square">
            <a:spAutoFit/>
          </a:bodyPr>
          <a:lstStyle/>
          <a:p>
            <a:r>
              <a:rPr lang="en-US" sz="800" dirty="0" err="1"/>
              <a:t>Metallteil</a:t>
            </a:r>
            <a:endParaRPr lang="en-US" sz="800" dirty="0"/>
          </a:p>
        </p:txBody>
      </p:sp>
      <p:sp>
        <p:nvSpPr>
          <p:cNvPr id="29" name="Rectangle 28"/>
          <p:cNvSpPr/>
          <p:nvPr/>
        </p:nvSpPr>
        <p:spPr>
          <a:xfrm>
            <a:off x="3363776" y="6258241"/>
            <a:ext cx="913100" cy="215444"/>
          </a:xfrm>
          <a:prstGeom prst="rect">
            <a:avLst/>
          </a:prstGeom>
        </p:spPr>
        <p:txBody>
          <a:bodyPr wrap="square">
            <a:spAutoFit/>
          </a:bodyPr>
          <a:lstStyle/>
          <a:p>
            <a:r>
              <a:rPr lang="en-US" sz="800" dirty="0" err="1"/>
              <a:t>Anleitung</a:t>
            </a:r>
            <a:endParaRPr lang="en-US" sz="800" dirty="0"/>
          </a:p>
        </p:txBody>
      </p:sp>
      <p:sp>
        <p:nvSpPr>
          <p:cNvPr id="41" name="TextBox 10"/>
          <p:cNvSpPr txBox="1"/>
          <p:nvPr/>
        </p:nvSpPr>
        <p:spPr>
          <a:xfrm>
            <a:off x="7588995" y="126082"/>
            <a:ext cx="4578695" cy="261610"/>
          </a:xfrm>
          <a:prstGeom prst="rect">
            <a:avLst/>
          </a:prstGeom>
          <a:solidFill>
            <a:schemeClr val="tx1">
              <a:lumMod val="65000"/>
              <a:lumOff val="35000"/>
            </a:schemeClr>
          </a:solidFill>
        </p:spPr>
        <p:txBody>
          <a:bodyPr wrap="square" rtlCol="0">
            <a:spAutoFit/>
          </a:bodyPr>
          <a:lstStyle/>
          <a:p>
            <a:r>
              <a:rPr lang="es-ES" sz="1100" b="1" dirty="0">
                <a:solidFill>
                  <a:schemeClr val="bg1"/>
                </a:solidFill>
                <a:latin typeface="Arial" pitchFamily="34" charset="0"/>
                <a:cs typeface="Arial" pitchFamily="34" charset="0"/>
              </a:rPr>
              <a:t>11. Montaje del asiento de automóvil para niños de grupo 0+, 1 </a:t>
            </a:r>
            <a:endParaRPr lang="en-US" sz="1100" b="1" dirty="0">
              <a:solidFill>
                <a:schemeClr val="bg1"/>
              </a:solidFill>
              <a:latin typeface="Arial" pitchFamily="34" charset="0"/>
              <a:cs typeface="Arial" pitchFamily="34" charset="0"/>
            </a:endParaRPr>
          </a:p>
        </p:txBody>
      </p:sp>
      <p:sp>
        <p:nvSpPr>
          <p:cNvPr id="42" name="Rectangle 41"/>
          <p:cNvSpPr/>
          <p:nvPr/>
        </p:nvSpPr>
        <p:spPr>
          <a:xfrm>
            <a:off x="7525730" y="406107"/>
            <a:ext cx="4641960" cy="215444"/>
          </a:xfrm>
          <a:prstGeom prst="rect">
            <a:avLst/>
          </a:prstGeom>
        </p:spPr>
        <p:txBody>
          <a:bodyPr wrap="square">
            <a:spAutoFit/>
          </a:bodyPr>
          <a:lstStyle/>
          <a:p>
            <a:pPr algn="just"/>
            <a:r>
              <a:rPr lang="es-ES" sz="800" b="1" dirty="0" smtClean="0"/>
              <a:t>Apto </a:t>
            </a:r>
            <a:r>
              <a:rPr lang="es-ES" sz="800" b="1" dirty="0"/>
              <a:t>para niños de 0 a 18 kg de peso y de 0 a 4 años de edad.</a:t>
            </a:r>
            <a:endParaRPr lang="en-US" sz="800" b="1" dirty="0"/>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8995" y="598877"/>
            <a:ext cx="1090034" cy="982934"/>
          </a:xfrm>
          <a:prstGeom prst="rect">
            <a:avLst/>
          </a:prstGeom>
        </p:spPr>
      </p:pic>
      <p:sp>
        <p:nvSpPr>
          <p:cNvPr id="44" name="Rectangle 43"/>
          <p:cNvSpPr/>
          <p:nvPr/>
        </p:nvSpPr>
        <p:spPr>
          <a:xfrm>
            <a:off x="8664075" y="590823"/>
            <a:ext cx="3503615" cy="584775"/>
          </a:xfrm>
          <a:prstGeom prst="rect">
            <a:avLst/>
          </a:prstGeom>
        </p:spPr>
        <p:txBody>
          <a:bodyPr wrap="square">
            <a:spAutoFit/>
          </a:bodyPr>
          <a:lstStyle/>
          <a:p>
            <a:pPr algn="just"/>
            <a:r>
              <a:rPr lang="es-ES" sz="800" b="1" dirty="0"/>
              <a:t>Paso 1: </a:t>
            </a:r>
            <a:r>
              <a:rPr lang="es-ES" sz="800" dirty="0"/>
              <a:t>Coloque el asiento de automóvil en posición 4. Coloque el asiento de automóvil en el asiento del vehículo en sentido contrario al de la marcha y asegúrese de que la parte delantera del asiento para niños esté ceñida justo al respaldo del asiento del vehículo.</a:t>
            </a:r>
            <a:endParaRPr lang="en-US" sz="800" dirty="0"/>
          </a:p>
        </p:txBody>
      </p: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8294" y="1117861"/>
            <a:ext cx="1649396" cy="1326102"/>
          </a:xfrm>
          <a:prstGeom prst="rect">
            <a:avLst/>
          </a:prstGeom>
        </p:spPr>
      </p:pic>
      <p:sp>
        <p:nvSpPr>
          <p:cNvPr id="46" name="Rectangle 45"/>
          <p:cNvSpPr/>
          <p:nvPr/>
        </p:nvSpPr>
        <p:spPr>
          <a:xfrm>
            <a:off x="7525730" y="1620575"/>
            <a:ext cx="2998209" cy="584775"/>
          </a:xfrm>
          <a:prstGeom prst="rect">
            <a:avLst/>
          </a:prstGeom>
        </p:spPr>
        <p:txBody>
          <a:bodyPr wrap="square">
            <a:spAutoFit/>
          </a:bodyPr>
          <a:lstStyle/>
          <a:p>
            <a:pPr algn="just"/>
            <a:r>
              <a:rPr lang="es-ES" sz="800" b="1" dirty="0"/>
              <a:t>Paso 2: </a:t>
            </a:r>
            <a:r>
              <a:rPr lang="es-ES" sz="800" dirty="0"/>
              <a:t>Estire el cinturón de seguridad de 3 puntos de forma secuencial por las ranuras de cinturones en el respaldo (1, 2, 3 y 4). A continuación, colóquelo en la hebilla del asiento de automóvil y presione hasta oír un clic.</a:t>
            </a:r>
            <a:endParaRPr lang="en-US" sz="800" dirty="0"/>
          </a:p>
        </p:txBody>
      </p:sp>
      <p:sp>
        <p:nvSpPr>
          <p:cNvPr id="47" name="Rectangle 46"/>
          <p:cNvSpPr/>
          <p:nvPr/>
        </p:nvSpPr>
        <p:spPr>
          <a:xfrm>
            <a:off x="7525730" y="2564762"/>
            <a:ext cx="4641960" cy="338554"/>
          </a:xfrm>
          <a:prstGeom prst="rect">
            <a:avLst/>
          </a:prstGeom>
        </p:spPr>
        <p:txBody>
          <a:bodyPr wrap="square">
            <a:spAutoFit/>
          </a:bodyPr>
          <a:lstStyle/>
          <a:p>
            <a:pPr algn="just"/>
            <a:r>
              <a:rPr lang="es-ES" sz="800" b="1" dirty="0"/>
              <a:t>Paso 3: </a:t>
            </a:r>
            <a:r>
              <a:rPr lang="es-ES" sz="800" dirty="0"/>
              <a:t>Tire del cinturón del asiento, siguiendo el sentido de la flecha roja y asegúrese de que el cinturón esté bien apretado.</a:t>
            </a:r>
            <a:endParaRPr lang="en-US" sz="800" dirty="0"/>
          </a:p>
        </p:txBody>
      </p:sp>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8408" y="2965618"/>
            <a:ext cx="3136604" cy="1469981"/>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2000" y="4529305"/>
            <a:ext cx="1299774" cy="1160887"/>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2819" y="4510887"/>
            <a:ext cx="1200634" cy="1154357"/>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06015" y="4493091"/>
            <a:ext cx="1461675" cy="1218523"/>
          </a:xfrm>
          <a:prstGeom prst="rect">
            <a:avLst/>
          </a:prstGeom>
        </p:spPr>
      </p:pic>
      <p:sp>
        <p:nvSpPr>
          <p:cNvPr id="52" name="Rectangle 51"/>
          <p:cNvSpPr/>
          <p:nvPr/>
        </p:nvSpPr>
        <p:spPr>
          <a:xfrm>
            <a:off x="7450733" y="5776196"/>
            <a:ext cx="1499190" cy="338554"/>
          </a:xfrm>
          <a:prstGeom prst="rect">
            <a:avLst/>
          </a:prstGeom>
        </p:spPr>
        <p:txBody>
          <a:bodyPr wrap="square">
            <a:spAutoFit/>
          </a:bodyPr>
          <a:lstStyle/>
          <a:p>
            <a:pPr algn="ctr"/>
            <a:r>
              <a:rPr lang="es-ES" sz="800" b="1" dirty="0"/>
              <a:t>Paso 4: </a:t>
            </a:r>
            <a:r>
              <a:rPr lang="es-ES" sz="800" dirty="0"/>
              <a:t>Afloje los cinturones de hombro.</a:t>
            </a:r>
            <a:endParaRPr lang="en-US" sz="800" dirty="0"/>
          </a:p>
        </p:txBody>
      </p:sp>
      <p:sp>
        <p:nvSpPr>
          <p:cNvPr id="53" name="Rectangle 52"/>
          <p:cNvSpPr/>
          <p:nvPr/>
        </p:nvSpPr>
        <p:spPr>
          <a:xfrm>
            <a:off x="8949923" y="5828383"/>
            <a:ext cx="1659775" cy="215444"/>
          </a:xfrm>
          <a:prstGeom prst="rect">
            <a:avLst/>
          </a:prstGeom>
        </p:spPr>
        <p:txBody>
          <a:bodyPr wrap="square">
            <a:spAutoFit/>
          </a:bodyPr>
          <a:lstStyle/>
          <a:p>
            <a:pPr algn="ctr"/>
            <a:r>
              <a:rPr lang="es-ES" sz="800" b="1" dirty="0"/>
              <a:t>Paso 5: </a:t>
            </a:r>
            <a:r>
              <a:rPr lang="es-ES" sz="800" dirty="0"/>
              <a:t>Desabroche la hebilla.</a:t>
            </a:r>
            <a:endParaRPr lang="en-US" sz="800" dirty="0"/>
          </a:p>
        </p:txBody>
      </p:sp>
      <p:sp>
        <p:nvSpPr>
          <p:cNvPr id="54" name="Rectangle 53"/>
          <p:cNvSpPr/>
          <p:nvPr/>
        </p:nvSpPr>
        <p:spPr>
          <a:xfrm>
            <a:off x="10449113" y="5711614"/>
            <a:ext cx="1793573" cy="461665"/>
          </a:xfrm>
          <a:prstGeom prst="rect">
            <a:avLst/>
          </a:prstGeom>
        </p:spPr>
        <p:txBody>
          <a:bodyPr wrap="square">
            <a:spAutoFit/>
          </a:bodyPr>
          <a:lstStyle/>
          <a:p>
            <a:pPr algn="ctr"/>
            <a:r>
              <a:rPr lang="es-ES" sz="800" b="1" dirty="0"/>
              <a:t>Paso 6: </a:t>
            </a:r>
            <a:r>
              <a:rPr lang="es-ES" sz="800" dirty="0"/>
              <a:t>Coloque al niño en el asiento y apriete los cinturones. Asegúrese de que los cinturones no estén torcidos.</a:t>
            </a:r>
            <a:endParaRPr lang="en-US" sz="800" dirty="0"/>
          </a:p>
        </p:txBody>
      </p:sp>
      <p:sp>
        <p:nvSpPr>
          <p:cNvPr id="55" name="TextBox 33"/>
          <p:cNvSpPr txBox="1"/>
          <p:nvPr/>
        </p:nvSpPr>
        <p:spPr>
          <a:xfrm>
            <a:off x="11725127" y="65150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35</a:t>
            </a:r>
            <a:endParaRPr lang="bg-BG" sz="800" b="1" dirty="0">
              <a:cs typeface="Arial" pitchFamily="34" charset="0"/>
            </a:endParaRPr>
          </a:p>
        </p:txBody>
      </p:sp>
    </p:spTree>
    <p:extLst>
      <p:ext uri="{BB962C8B-B14F-4D97-AF65-F5344CB8AC3E}">
        <p14:creationId xmlns:p14="http://schemas.microsoft.com/office/powerpoint/2010/main" val="183502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23</a:t>
            </a:r>
            <a:endParaRPr lang="bg-BG" sz="800" b="1" dirty="0">
              <a:cs typeface="Arial" pitchFamily="34" charset="0"/>
            </a:endParaRPr>
          </a:p>
        </p:txBody>
      </p:sp>
      <p:sp>
        <p:nvSpPr>
          <p:cNvPr id="3" name="TextBox 10"/>
          <p:cNvSpPr txBox="1"/>
          <p:nvPr/>
        </p:nvSpPr>
        <p:spPr>
          <a:xfrm>
            <a:off x="107949" y="76481"/>
            <a:ext cx="4602273" cy="276999"/>
          </a:xfrm>
          <a:prstGeom prst="rect">
            <a:avLst/>
          </a:prstGeom>
          <a:solidFill>
            <a:schemeClr val="tx1">
              <a:lumMod val="65000"/>
              <a:lumOff val="35000"/>
            </a:schemeClr>
          </a:solidFill>
        </p:spPr>
        <p:txBody>
          <a:bodyPr wrap="square" rtlCol="0">
            <a:spAutoFit/>
          </a:bodyPr>
          <a:lstStyle/>
          <a:p>
            <a:r>
              <a:rPr lang="de-DE" sz="1200" b="1" dirty="0">
                <a:solidFill>
                  <a:schemeClr val="bg1"/>
                </a:solidFill>
                <a:latin typeface="Arial" pitchFamily="34" charset="0"/>
                <a:cs typeface="Arial" pitchFamily="34" charset="0"/>
              </a:rPr>
              <a:t>5. Verwendung des Kindersitzes in einem </a:t>
            </a:r>
            <a:r>
              <a:rPr lang="de-DE" sz="1200" b="1" dirty="0" smtClean="0">
                <a:solidFill>
                  <a:schemeClr val="bg1"/>
                </a:solidFill>
                <a:latin typeface="Arial" pitchFamily="34" charset="0"/>
                <a:cs typeface="Arial" pitchFamily="34" charset="0"/>
              </a:rPr>
              <a:t>Auto</a:t>
            </a:r>
            <a:endParaRPr lang="en-US" sz="1200" b="1" dirty="0">
              <a:solidFill>
                <a:schemeClr val="bg1"/>
              </a:solidFill>
              <a:latin typeface="Arial" pitchFamily="34" charset="0"/>
              <a:cs typeface="Arial" pitchFamily="34" charset="0"/>
            </a:endParaRPr>
          </a:p>
        </p:txBody>
      </p:sp>
      <p:sp>
        <p:nvSpPr>
          <p:cNvPr id="4" name="Rectangle 3"/>
          <p:cNvSpPr/>
          <p:nvPr/>
        </p:nvSpPr>
        <p:spPr>
          <a:xfrm>
            <a:off x="0" y="353480"/>
            <a:ext cx="3353664" cy="707886"/>
          </a:xfrm>
          <a:prstGeom prst="rect">
            <a:avLst/>
          </a:prstGeom>
        </p:spPr>
        <p:txBody>
          <a:bodyPr wrap="square">
            <a:spAutoFit/>
          </a:bodyPr>
          <a:lstStyle/>
          <a:p>
            <a:pPr algn="just"/>
            <a:r>
              <a:rPr lang="de-DE" sz="800" b="1" dirty="0"/>
              <a:t>5.1 Gruppe 0+, 1 – Entgegen der Fahrtrichtung: </a:t>
            </a:r>
            <a:endParaRPr lang="de-DE" sz="800" b="1" dirty="0" smtClean="0"/>
          </a:p>
          <a:p>
            <a:pPr algn="just"/>
            <a:r>
              <a:rPr lang="de-DE" sz="800" dirty="0" smtClean="0"/>
              <a:t>Geeignet </a:t>
            </a:r>
            <a:r>
              <a:rPr lang="de-DE" sz="800" dirty="0"/>
              <a:t>für Kinder von 0 bis 18 kg oder Kinder von 0 bis 4 Jahren.</a:t>
            </a:r>
          </a:p>
          <a:p>
            <a:pPr algn="just"/>
            <a:r>
              <a:rPr lang="de-DE" sz="800" dirty="0"/>
              <a:t>Montage: 3-Punkt-Sicherheitsgurt</a:t>
            </a:r>
          </a:p>
          <a:p>
            <a:pPr algn="just"/>
            <a:r>
              <a:rPr lang="de-DE" sz="800" dirty="0"/>
              <a:t>Kindersicherung: 5-Punkt-Gurt </a:t>
            </a:r>
          </a:p>
          <a:p>
            <a:pPr algn="just"/>
            <a:endParaRPr lang="en-US" sz="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164" y="397176"/>
            <a:ext cx="1303558" cy="12515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 y="1283174"/>
            <a:ext cx="1473397" cy="1548956"/>
          </a:xfrm>
          <a:prstGeom prst="rect">
            <a:avLst/>
          </a:prstGeom>
        </p:spPr>
      </p:pic>
      <p:sp>
        <p:nvSpPr>
          <p:cNvPr id="7" name="Rectangle 6"/>
          <p:cNvSpPr/>
          <p:nvPr/>
        </p:nvSpPr>
        <p:spPr>
          <a:xfrm>
            <a:off x="1483275" y="1648730"/>
            <a:ext cx="3226947" cy="830997"/>
          </a:xfrm>
          <a:prstGeom prst="rect">
            <a:avLst/>
          </a:prstGeom>
        </p:spPr>
        <p:txBody>
          <a:bodyPr wrap="square">
            <a:spAutoFit/>
          </a:bodyPr>
          <a:lstStyle/>
          <a:p>
            <a:pPr algn="just"/>
            <a:r>
              <a:rPr lang="de-DE" sz="800" b="1" dirty="0"/>
              <a:t>5.2 Gruppe 1 – in Fahrrichtung: </a:t>
            </a:r>
            <a:endParaRPr lang="de-DE" sz="800" b="1" dirty="0" smtClean="0"/>
          </a:p>
          <a:p>
            <a:pPr algn="just"/>
            <a:r>
              <a:rPr lang="de-DE" sz="800" dirty="0" smtClean="0"/>
              <a:t>Geeignet </a:t>
            </a:r>
            <a:r>
              <a:rPr lang="de-DE" sz="800" dirty="0"/>
              <a:t>für Kinder von 9 bis 18 kg oder Kinder von 9 Monaten bis 4 Jahren.</a:t>
            </a:r>
          </a:p>
          <a:p>
            <a:pPr algn="just"/>
            <a:r>
              <a:rPr lang="de-DE" sz="800" dirty="0"/>
              <a:t>Ausstattung: 3-Punkt-Sicherheitsgurt</a:t>
            </a:r>
          </a:p>
          <a:p>
            <a:pPr algn="just"/>
            <a:r>
              <a:rPr lang="de-DE" sz="800" dirty="0"/>
              <a:t>Kindersicherung: 5-Punkt-Gurt </a:t>
            </a:r>
          </a:p>
          <a:p>
            <a:pPr algn="just"/>
            <a:endParaRPr lang="en-US" sz="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290" y="2236094"/>
            <a:ext cx="1245305" cy="1379293"/>
          </a:xfrm>
          <a:prstGeom prst="rect">
            <a:avLst/>
          </a:prstGeom>
        </p:spPr>
      </p:pic>
      <p:sp>
        <p:nvSpPr>
          <p:cNvPr id="9" name="Rectangle 8"/>
          <p:cNvSpPr/>
          <p:nvPr/>
        </p:nvSpPr>
        <p:spPr>
          <a:xfrm>
            <a:off x="9878" y="3003995"/>
            <a:ext cx="3336674" cy="707886"/>
          </a:xfrm>
          <a:prstGeom prst="rect">
            <a:avLst/>
          </a:prstGeom>
        </p:spPr>
        <p:txBody>
          <a:bodyPr wrap="square">
            <a:spAutoFit/>
          </a:bodyPr>
          <a:lstStyle/>
          <a:p>
            <a:pPr algn="just"/>
            <a:r>
              <a:rPr lang="de-DE" sz="800" b="1" dirty="0"/>
              <a:t>5.3 Gruppe 2, 3 – in Fahrtrichtung: </a:t>
            </a:r>
            <a:endParaRPr lang="de-DE" sz="800" b="1" dirty="0" smtClean="0"/>
          </a:p>
          <a:p>
            <a:pPr algn="just"/>
            <a:r>
              <a:rPr lang="de-DE" sz="800" dirty="0" smtClean="0"/>
              <a:t>Geeignet </a:t>
            </a:r>
            <a:r>
              <a:rPr lang="de-DE" sz="800" dirty="0"/>
              <a:t>für Kinder von 15 bis 36 kg oder Kinder von 4 bis 12 Jahren.</a:t>
            </a:r>
          </a:p>
          <a:p>
            <a:pPr algn="just"/>
            <a:r>
              <a:rPr lang="de-DE" sz="800" dirty="0"/>
              <a:t>Montage: 3-Punkt-Sicherheitsgurt</a:t>
            </a:r>
          </a:p>
          <a:p>
            <a:pPr algn="just"/>
            <a:r>
              <a:rPr lang="de-DE" sz="800" dirty="0"/>
              <a:t>Kindersicherung: 3-Punkt-Sicherheitsgurt </a:t>
            </a:r>
            <a:endParaRPr lang="en-US" sz="800" dirty="0"/>
          </a:p>
          <a:p>
            <a:pPr algn="just"/>
            <a:endParaRPr lang="ru-RU" sz="800" dirty="0"/>
          </a:p>
        </p:txBody>
      </p:sp>
      <p:sp>
        <p:nvSpPr>
          <p:cNvPr id="10" name="TextBox 10"/>
          <p:cNvSpPr txBox="1"/>
          <p:nvPr/>
        </p:nvSpPr>
        <p:spPr>
          <a:xfrm>
            <a:off x="96054" y="3727640"/>
            <a:ext cx="4602273" cy="276999"/>
          </a:xfrm>
          <a:prstGeom prst="rect">
            <a:avLst/>
          </a:prstGeom>
          <a:solidFill>
            <a:schemeClr val="tx1">
              <a:lumMod val="65000"/>
              <a:lumOff val="35000"/>
            </a:schemeClr>
          </a:solidFill>
        </p:spPr>
        <p:txBody>
          <a:bodyPr wrap="square" rtlCol="0">
            <a:spAutoFit/>
          </a:bodyPr>
          <a:lstStyle/>
          <a:p>
            <a:r>
              <a:rPr lang="de-DE" sz="1200" b="1" dirty="0" smtClean="0">
                <a:solidFill>
                  <a:schemeClr val="bg1"/>
                </a:solidFill>
                <a:latin typeface="Arial" pitchFamily="34" charset="0"/>
                <a:cs typeface="Arial" pitchFamily="34" charset="0"/>
              </a:rPr>
              <a:t>6. Einstellung </a:t>
            </a:r>
            <a:r>
              <a:rPr lang="de-DE" sz="1200" b="1" dirty="0">
                <a:solidFill>
                  <a:schemeClr val="bg1"/>
                </a:solidFill>
                <a:latin typeface="Arial" pitchFamily="34" charset="0"/>
                <a:cs typeface="Arial" pitchFamily="34" charset="0"/>
              </a:rPr>
              <a:t>der </a:t>
            </a:r>
            <a:r>
              <a:rPr lang="de-DE" sz="1200" b="1" dirty="0" smtClean="0">
                <a:solidFill>
                  <a:schemeClr val="bg1"/>
                </a:solidFill>
                <a:latin typeface="Arial" pitchFamily="34" charset="0"/>
                <a:cs typeface="Arial" pitchFamily="34" charset="0"/>
              </a:rPr>
              <a:t>Schnalle</a:t>
            </a:r>
            <a:endParaRPr lang="ru-RU" sz="1200" b="1" dirty="0">
              <a:solidFill>
                <a:schemeClr val="bg1"/>
              </a:solidFill>
              <a:latin typeface="Arial" pitchFamily="34" charset="0"/>
              <a:cs typeface="Arial" pitchFamily="34" charset="0"/>
            </a:endParaRPr>
          </a:p>
        </p:txBody>
      </p:sp>
      <p:sp>
        <p:nvSpPr>
          <p:cNvPr id="11" name="Rectangle 10"/>
          <p:cNvSpPr/>
          <p:nvPr/>
        </p:nvSpPr>
        <p:spPr>
          <a:xfrm>
            <a:off x="-5588" y="5116532"/>
            <a:ext cx="3248518" cy="1200329"/>
          </a:xfrm>
          <a:prstGeom prst="rect">
            <a:avLst/>
          </a:prstGeom>
        </p:spPr>
        <p:txBody>
          <a:bodyPr wrap="square">
            <a:spAutoFit/>
          </a:bodyPr>
          <a:lstStyle/>
          <a:p>
            <a:pPr algn="just"/>
            <a:r>
              <a:rPr lang="de-DE" sz="800" b="1" dirty="0"/>
              <a:t>Verriegelungsmechanismus: </a:t>
            </a:r>
            <a:endParaRPr lang="de-DE" sz="800" b="1" dirty="0" smtClean="0"/>
          </a:p>
          <a:p>
            <a:pPr algn="just"/>
            <a:endParaRPr lang="de-DE" sz="800" b="1" dirty="0" smtClean="0"/>
          </a:p>
          <a:p>
            <a:pPr algn="just"/>
            <a:r>
              <a:rPr lang="de-DE" sz="800" dirty="0" smtClean="0"/>
              <a:t>Richten </a:t>
            </a:r>
            <a:r>
              <a:rPr lang="de-DE" sz="800" dirty="0"/>
              <a:t>Sie den linken und den rechten Gurt aus und führen Sie sie in die Schnalle ein, bis Sie ein Klicken hören</a:t>
            </a:r>
            <a:r>
              <a:rPr lang="de-DE" sz="800" dirty="0" smtClean="0"/>
              <a:t>.</a:t>
            </a:r>
          </a:p>
          <a:p>
            <a:pPr algn="just"/>
            <a:endParaRPr lang="de-DE" sz="800" b="1" dirty="0"/>
          </a:p>
          <a:p>
            <a:pPr algn="just"/>
            <a:r>
              <a:rPr lang="de-DE" sz="800" b="1" dirty="0"/>
              <a:t>Entriegelungsmechanismus: </a:t>
            </a:r>
            <a:endParaRPr lang="de-DE" sz="800" b="1" dirty="0" smtClean="0"/>
          </a:p>
          <a:p>
            <a:pPr algn="just"/>
            <a:endParaRPr lang="de-DE" sz="800" b="1" dirty="0" smtClean="0"/>
          </a:p>
          <a:p>
            <a:pPr algn="just"/>
            <a:r>
              <a:rPr lang="de-DE" sz="800" dirty="0" smtClean="0"/>
              <a:t>Drücken </a:t>
            </a:r>
            <a:r>
              <a:rPr lang="de-DE" sz="800" dirty="0"/>
              <a:t>Sie die rote Schnallentaste nach unten und die beiden Gurte werden hervorspringen.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54" y="4151469"/>
            <a:ext cx="2992330" cy="93143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035" y="4559095"/>
            <a:ext cx="1467292" cy="1757766"/>
          </a:xfrm>
          <a:prstGeom prst="rect">
            <a:avLst/>
          </a:prstGeom>
        </p:spPr>
      </p:pic>
      <p:sp>
        <p:nvSpPr>
          <p:cNvPr id="32" name="TextBox 33"/>
          <p:cNvSpPr txBox="1"/>
          <p:nvPr/>
        </p:nvSpPr>
        <p:spPr>
          <a:xfrm>
            <a:off x="11756610" y="65150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34</a:t>
            </a:r>
            <a:endParaRPr lang="bg-BG" sz="800" b="1" dirty="0">
              <a:cs typeface="Arial" pitchFamily="34" charset="0"/>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2787" y="311991"/>
            <a:ext cx="4602273" cy="1404421"/>
          </a:xfrm>
          <a:prstGeom prst="rect">
            <a:avLst/>
          </a:prstGeom>
        </p:spPr>
      </p:pic>
      <p:sp>
        <p:nvSpPr>
          <p:cNvPr id="34" name="Rectangle 33"/>
          <p:cNvSpPr/>
          <p:nvPr/>
        </p:nvSpPr>
        <p:spPr>
          <a:xfrm>
            <a:off x="7498079" y="1910215"/>
            <a:ext cx="4685689" cy="954107"/>
          </a:xfrm>
          <a:prstGeom prst="rect">
            <a:avLst/>
          </a:prstGeom>
        </p:spPr>
        <p:txBody>
          <a:bodyPr wrap="square">
            <a:spAutoFit/>
          </a:bodyPr>
          <a:lstStyle/>
          <a:p>
            <a:pPr algn="just"/>
            <a:r>
              <a:rPr lang="es-ES" sz="800" dirty="0"/>
              <a:t>El asiento infantil de automóvil puede ajustarse en 4 diferentes posiciones. Si está montado mirando hacia atrás (grupo 0+), puede utilizarlo solo en posición 4. Presione hacia arriba la palanca de regulación que se encuentra por debajo de la parte delantera del asiento y estire hacia adelante o hacia atrás el asiento. Libere la palanca de regulación del asiento infantil en la posición deseada y presione hasta oír un clic</a:t>
            </a:r>
            <a:r>
              <a:rPr lang="es-ES" sz="800" dirty="0" smtClean="0"/>
              <a:t>.</a:t>
            </a:r>
          </a:p>
          <a:p>
            <a:pPr algn="just"/>
            <a:endParaRPr lang="es-ES" sz="800" dirty="0"/>
          </a:p>
          <a:p>
            <a:pPr algn="just"/>
            <a:r>
              <a:rPr lang="es-ES" sz="800" b="1" dirty="0"/>
              <a:t>Importante</a:t>
            </a:r>
            <a:r>
              <a:rPr lang="es-ES" sz="800" dirty="0"/>
              <a:t>: Asegúrese de que el asiento para niños esté fijado en la posición deseada de una manera segura, tirando de la palanca de regulación.</a:t>
            </a:r>
          </a:p>
        </p:txBody>
      </p:sp>
      <p:sp>
        <p:nvSpPr>
          <p:cNvPr id="35" name="TextBox 10"/>
          <p:cNvSpPr txBox="1"/>
          <p:nvPr/>
        </p:nvSpPr>
        <p:spPr>
          <a:xfrm>
            <a:off x="7569077" y="34992"/>
            <a:ext cx="4602273"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9. Ajustar la inclinación del respaldo</a:t>
            </a:r>
            <a:endParaRPr lang="en-US" sz="1200" b="1" dirty="0">
              <a:solidFill>
                <a:schemeClr val="bg1"/>
              </a:solidFill>
              <a:latin typeface="Arial" pitchFamily="34" charset="0"/>
              <a:cs typeface="Arial" pitchFamily="34" charset="0"/>
            </a:endParaRPr>
          </a:p>
        </p:txBody>
      </p:sp>
      <p:sp>
        <p:nvSpPr>
          <p:cNvPr id="36" name="TextBox 10"/>
          <p:cNvSpPr txBox="1"/>
          <p:nvPr/>
        </p:nvSpPr>
        <p:spPr>
          <a:xfrm>
            <a:off x="7569077" y="2835553"/>
            <a:ext cx="4602273" cy="461665"/>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10. Ajustar la altura de los cinturones de hombro y el reposacabezas</a:t>
            </a:r>
            <a:endParaRPr lang="en-US" sz="1200" b="1" dirty="0">
              <a:solidFill>
                <a:schemeClr val="bg1"/>
              </a:solidFill>
              <a:latin typeface="Arial" pitchFamily="34" charset="0"/>
              <a:cs typeface="Arial" pitchFamily="34" charset="0"/>
            </a:endParaRPr>
          </a:p>
        </p:txBody>
      </p:sp>
      <p:sp>
        <p:nvSpPr>
          <p:cNvPr id="37" name="Rectangle 36"/>
          <p:cNvSpPr/>
          <p:nvPr/>
        </p:nvSpPr>
        <p:spPr>
          <a:xfrm>
            <a:off x="7489702" y="3380386"/>
            <a:ext cx="4681648" cy="215444"/>
          </a:xfrm>
          <a:prstGeom prst="rect">
            <a:avLst/>
          </a:prstGeom>
        </p:spPr>
        <p:txBody>
          <a:bodyPr wrap="square">
            <a:spAutoFit/>
          </a:bodyPr>
          <a:lstStyle/>
          <a:p>
            <a:r>
              <a:rPr lang="es-ES" sz="800" dirty="0"/>
              <a:t>Siempre compruebe si los cinturones de hombro estén en la altura adecuada para el niño.</a:t>
            </a:r>
            <a:endParaRPr lang="en-US" sz="800" dirty="0"/>
          </a:p>
        </p:txBody>
      </p: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9227" y="3562836"/>
            <a:ext cx="3442939" cy="811872"/>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9077" y="4698560"/>
            <a:ext cx="1469638" cy="1646295"/>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5319" y="5200379"/>
            <a:ext cx="949856" cy="1247616"/>
          </a:xfrm>
          <a:prstGeom prst="rect">
            <a:avLst/>
          </a:prstGeom>
        </p:spPr>
      </p:pic>
      <p:sp>
        <p:nvSpPr>
          <p:cNvPr id="41" name="Rectangle 40"/>
          <p:cNvSpPr/>
          <p:nvPr/>
        </p:nvSpPr>
        <p:spPr>
          <a:xfrm>
            <a:off x="8172890" y="4411512"/>
            <a:ext cx="638316" cy="215444"/>
          </a:xfrm>
          <a:prstGeom prst="rect">
            <a:avLst/>
          </a:prstGeom>
        </p:spPr>
        <p:txBody>
          <a:bodyPr wrap="none">
            <a:spAutoFit/>
          </a:bodyPr>
          <a:lstStyle/>
          <a:p>
            <a:pPr algn="just"/>
            <a:r>
              <a:rPr lang="en-US" sz="800" dirty="0" smtClean="0">
                <a:solidFill>
                  <a:srgbClr val="FF0000"/>
                </a:solidFill>
              </a:rPr>
              <a:t>Incorrecto </a:t>
            </a:r>
            <a:endParaRPr lang="en-US" sz="800" dirty="0">
              <a:solidFill>
                <a:srgbClr val="FF0000"/>
              </a:solidFill>
            </a:endParaRPr>
          </a:p>
        </p:txBody>
      </p:sp>
      <p:sp>
        <p:nvSpPr>
          <p:cNvPr id="42" name="Rectangle 41"/>
          <p:cNvSpPr/>
          <p:nvPr/>
        </p:nvSpPr>
        <p:spPr>
          <a:xfrm>
            <a:off x="9541538" y="4419980"/>
            <a:ext cx="638316" cy="215444"/>
          </a:xfrm>
          <a:prstGeom prst="rect">
            <a:avLst/>
          </a:prstGeom>
        </p:spPr>
        <p:txBody>
          <a:bodyPr wrap="none">
            <a:spAutoFit/>
          </a:bodyPr>
          <a:lstStyle/>
          <a:p>
            <a:pPr algn="just"/>
            <a:r>
              <a:rPr lang="en-US" sz="800" dirty="0">
                <a:solidFill>
                  <a:srgbClr val="FF0000"/>
                </a:solidFill>
              </a:rPr>
              <a:t>Incorrecto </a:t>
            </a:r>
          </a:p>
        </p:txBody>
      </p:sp>
      <p:sp>
        <p:nvSpPr>
          <p:cNvPr id="43" name="Rectangle 42"/>
          <p:cNvSpPr/>
          <p:nvPr/>
        </p:nvSpPr>
        <p:spPr>
          <a:xfrm>
            <a:off x="10993302" y="4424882"/>
            <a:ext cx="546945" cy="215444"/>
          </a:xfrm>
          <a:prstGeom prst="rect">
            <a:avLst/>
          </a:prstGeom>
        </p:spPr>
        <p:txBody>
          <a:bodyPr wrap="none">
            <a:spAutoFit/>
          </a:bodyPr>
          <a:lstStyle/>
          <a:p>
            <a:pPr algn="just"/>
            <a:r>
              <a:rPr lang="en-US" sz="800" dirty="0">
                <a:solidFill>
                  <a:srgbClr val="92D050"/>
                </a:solidFill>
              </a:rPr>
              <a:t>Correcto</a:t>
            </a:r>
          </a:p>
        </p:txBody>
      </p:sp>
      <p:sp>
        <p:nvSpPr>
          <p:cNvPr id="44" name="Rectangle 43"/>
          <p:cNvSpPr/>
          <p:nvPr/>
        </p:nvSpPr>
        <p:spPr>
          <a:xfrm>
            <a:off x="8980253" y="4847056"/>
            <a:ext cx="3191097" cy="338554"/>
          </a:xfrm>
          <a:prstGeom prst="rect">
            <a:avLst/>
          </a:prstGeom>
        </p:spPr>
        <p:txBody>
          <a:bodyPr wrap="square">
            <a:spAutoFit/>
          </a:bodyPr>
          <a:lstStyle/>
          <a:p>
            <a:pPr algn="just"/>
            <a:r>
              <a:rPr lang="es-ES" sz="800" b="1" dirty="0"/>
              <a:t>Paso 1: </a:t>
            </a:r>
            <a:r>
              <a:rPr lang="es-ES" sz="800" dirty="0"/>
              <a:t>Presione el botón de regulación que está por debajo del colchoncito y a la misma vez tire de ambos cinturones de hombro.</a:t>
            </a:r>
            <a:endParaRPr lang="en-US" sz="800" dirty="0"/>
          </a:p>
        </p:txBody>
      </p:sp>
      <p:sp>
        <p:nvSpPr>
          <p:cNvPr id="45" name="Rectangle 44"/>
          <p:cNvSpPr/>
          <p:nvPr/>
        </p:nvSpPr>
        <p:spPr>
          <a:xfrm>
            <a:off x="8980253" y="5369332"/>
            <a:ext cx="2025919" cy="853439"/>
          </a:xfrm>
          <a:prstGeom prst="rect">
            <a:avLst/>
          </a:prstGeom>
        </p:spPr>
        <p:txBody>
          <a:bodyPr wrap="square">
            <a:spAutoFit/>
          </a:bodyPr>
          <a:lstStyle/>
          <a:p>
            <a:pPr algn="just">
              <a:lnSpc>
                <a:spcPct val="107000"/>
              </a:lnSpc>
              <a:spcAft>
                <a:spcPts val="800"/>
              </a:spcAft>
            </a:pPr>
            <a:r>
              <a:rPr lang="es-ES" sz="800" b="1" dirty="0">
                <a:ea typeface="Calibri" panose="020F0502020204030204" pitchFamily="34" charset="0"/>
                <a:cs typeface="Times New Roman" panose="02020603050405020304" pitchFamily="18" charset="0"/>
              </a:rPr>
              <a:t>Paso 2: </a:t>
            </a:r>
            <a:r>
              <a:rPr lang="es-ES" sz="800" dirty="0">
                <a:ea typeface="Calibri" panose="020F0502020204030204" pitchFamily="34" charset="0"/>
                <a:cs typeface="Times New Roman" panose="02020603050405020304" pitchFamily="18" charset="0"/>
              </a:rPr>
              <a:t>Estire el regulador de altura del reposacabezas y fije en la altura adecuada para el niño.</a:t>
            </a:r>
            <a:r>
              <a:rPr lang="en-US" sz="800" dirty="0" smtClean="0">
                <a:ea typeface="Calibri" panose="020F0502020204030204" pitchFamily="34" charset="0"/>
                <a:cs typeface="Times New Roman" panose="02020603050405020304" pitchFamily="18" charset="0"/>
              </a:rPr>
              <a:t>                </a:t>
            </a:r>
            <a:endParaRPr lang="en-US" sz="800" dirty="0">
              <a:ea typeface="Calibri" panose="020F0502020204030204" pitchFamily="34" charset="0"/>
              <a:cs typeface="Times New Roman" panose="02020603050405020304" pitchFamily="18" charset="0"/>
            </a:endParaRPr>
          </a:p>
          <a:p>
            <a:pPr algn="just">
              <a:lnSpc>
                <a:spcPct val="107000"/>
              </a:lnSpc>
              <a:spcAft>
                <a:spcPts val="800"/>
              </a:spcAft>
            </a:pPr>
            <a:r>
              <a:rPr lang="es-ES" sz="800" b="1" dirty="0">
                <a:ea typeface="Calibri" panose="020F0502020204030204" pitchFamily="34" charset="0"/>
                <a:cs typeface="Times New Roman" panose="02020603050405020304" pitchFamily="18" charset="0"/>
              </a:rPr>
              <a:t>¡Nota! </a:t>
            </a:r>
            <a:r>
              <a:rPr lang="es-ES" sz="800" dirty="0">
                <a:ea typeface="Calibri" panose="020F0502020204030204" pitchFamily="34" charset="0"/>
                <a:cs typeface="Times New Roman" panose="02020603050405020304" pitchFamily="18" charset="0"/>
              </a:rPr>
              <a:t>La altura del conector de metal se puede regular levantando el reposacabezas.</a:t>
            </a:r>
            <a:endParaRPr lang="en-US" sz="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683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24</a:t>
            </a:r>
            <a:endParaRPr lang="bg-BG" sz="800" b="1" dirty="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0" y="3785909"/>
            <a:ext cx="4602273" cy="1404421"/>
          </a:xfrm>
          <a:prstGeom prst="rect">
            <a:avLst/>
          </a:prstGeom>
        </p:spPr>
      </p:pic>
      <p:sp>
        <p:nvSpPr>
          <p:cNvPr id="4" name="Rectangle 3"/>
          <p:cNvSpPr/>
          <p:nvPr/>
        </p:nvSpPr>
        <p:spPr>
          <a:xfrm>
            <a:off x="-1" y="5384133"/>
            <a:ext cx="4706514" cy="954107"/>
          </a:xfrm>
          <a:prstGeom prst="rect">
            <a:avLst/>
          </a:prstGeom>
        </p:spPr>
        <p:txBody>
          <a:bodyPr wrap="square">
            <a:spAutoFit/>
          </a:bodyPr>
          <a:lstStyle/>
          <a:p>
            <a:pPr algn="just"/>
            <a:r>
              <a:rPr lang="de-DE" sz="800" dirty="0"/>
              <a:t>Der Kindersitz kann in 4 verschiedenen Positionen eingestellt werden. Wenn er nach hinten montiert ist (Gruppe 0 +), kann nur Position 4 verwendet werden. Stellen Sie den Einstellgriff unter der Vorderseite des Sitzes nach oben und ziehen oder schieben Sie das Stühlchen nach vorne oder hinten. Lassen Sie den Einstellgriff in die gewünschte Position und drücken Sie, bis Sie ein Klicken hören</a:t>
            </a:r>
            <a:r>
              <a:rPr lang="de-DE" sz="800" dirty="0" smtClean="0"/>
              <a:t>.</a:t>
            </a:r>
          </a:p>
          <a:p>
            <a:pPr algn="just"/>
            <a:endParaRPr lang="de-DE" sz="800" dirty="0"/>
          </a:p>
          <a:p>
            <a:pPr algn="just"/>
            <a:r>
              <a:rPr lang="de-DE" sz="800" b="1" dirty="0"/>
              <a:t>Wichtig</a:t>
            </a:r>
            <a:r>
              <a:rPr lang="de-DE" sz="800" dirty="0"/>
              <a:t>! Stellen Sie sicher, dass der Kindersitz in der gewünschten Position sicher verriegelt ist, indem Sie am Einstellgriff ziehen</a:t>
            </a:r>
            <a:r>
              <a:rPr lang="de-DE" sz="800" dirty="0" smtClean="0"/>
              <a:t>.</a:t>
            </a:r>
            <a:endParaRPr lang="de-DE" sz="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714" y="587730"/>
            <a:ext cx="1030742" cy="1119855"/>
          </a:xfrm>
          <a:prstGeom prst="rect">
            <a:avLst/>
          </a:prstGeom>
        </p:spPr>
      </p:pic>
      <p:sp>
        <p:nvSpPr>
          <p:cNvPr id="6" name="TextBox 10"/>
          <p:cNvSpPr txBox="1"/>
          <p:nvPr/>
        </p:nvSpPr>
        <p:spPr>
          <a:xfrm>
            <a:off x="104240" y="66567"/>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7. </a:t>
            </a:r>
            <a:r>
              <a:rPr lang="en-US" sz="1200" b="1" dirty="0" err="1">
                <a:solidFill>
                  <a:schemeClr val="bg1"/>
                </a:solidFill>
                <a:latin typeface="Arial" pitchFamily="34" charset="0"/>
                <a:cs typeface="Arial" pitchFamily="34" charset="0"/>
              </a:rPr>
              <a:t>Verwendung</a:t>
            </a:r>
            <a:r>
              <a:rPr lang="en-US" sz="1200" b="1" dirty="0">
                <a:solidFill>
                  <a:schemeClr val="bg1"/>
                </a:solidFill>
                <a:latin typeface="Arial" pitchFamily="34" charset="0"/>
                <a:cs typeface="Arial" pitchFamily="34" charset="0"/>
              </a:rPr>
              <a:t> des </a:t>
            </a:r>
            <a:r>
              <a:rPr lang="en-US" sz="1200" b="1" dirty="0" err="1">
                <a:solidFill>
                  <a:schemeClr val="bg1"/>
                </a:solidFill>
                <a:latin typeface="Arial" pitchFamily="34" charset="0"/>
                <a:cs typeface="Arial" pitchFamily="34" charset="0"/>
              </a:rPr>
              <a:t>Gurtsperrmechanismus</a:t>
            </a:r>
            <a:r>
              <a:rPr lang="en-US" sz="1200" b="1" dirty="0">
                <a:solidFill>
                  <a:schemeClr val="bg1"/>
                </a:solidFill>
                <a:latin typeface="Arial" pitchFamily="34" charset="0"/>
                <a:cs typeface="Arial" pitchFamily="34" charset="0"/>
              </a:rPr>
              <a:t> </a:t>
            </a:r>
          </a:p>
        </p:txBody>
      </p:sp>
      <p:sp>
        <p:nvSpPr>
          <p:cNvPr id="7" name="Rectangle 6"/>
          <p:cNvSpPr/>
          <p:nvPr/>
        </p:nvSpPr>
        <p:spPr>
          <a:xfrm>
            <a:off x="-3710" y="353804"/>
            <a:ext cx="4710223" cy="215444"/>
          </a:xfrm>
          <a:prstGeom prst="rect">
            <a:avLst/>
          </a:prstGeom>
        </p:spPr>
        <p:txBody>
          <a:bodyPr wrap="square">
            <a:spAutoFit/>
          </a:bodyPr>
          <a:lstStyle/>
          <a:p>
            <a:r>
              <a:rPr lang="de-DE" sz="800" dirty="0"/>
              <a:t>Öffnen Sie die Sperrventilklappe, ziehen Sie den Diagonal an die Klappe und sperren Sie sie.</a:t>
            </a:r>
            <a:endParaRPr lang="ru-RU" sz="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81" y="645032"/>
            <a:ext cx="3195932" cy="1005249"/>
          </a:xfrm>
          <a:prstGeom prst="rect">
            <a:avLst/>
          </a:prstGeom>
        </p:spPr>
      </p:pic>
      <p:sp>
        <p:nvSpPr>
          <p:cNvPr id="9" name="TextBox 10"/>
          <p:cNvSpPr txBox="1"/>
          <p:nvPr/>
        </p:nvSpPr>
        <p:spPr>
          <a:xfrm>
            <a:off x="104240" y="180300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8. </a:t>
            </a:r>
            <a:r>
              <a:rPr lang="en-US" sz="1200" b="1" dirty="0" err="1">
                <a:solidFill>
                  <a:schemeClr val="bg1"/>
                </a:solidFill>
                <a:latin typeface="Arial" pitchFamily="34" charset="0"/>
                <a:cs typeface="Arial" pitchFamily="34" charset="0"/>
              </a:rPr>
              <a:t>Einstellung</a:t>
            </a:r>
            <a:r>
              <a:rPr lang="en-US" sz="1200" b="1" dirty="0">
                <a:solidFill>
                  <a:schemeClr val="bg1"/>
                </a:solidFill>
                <a:latin typeface="Arial" pitchFamily="34" charset="0"/>
                <a:cs typeface="Arial" pitchFamily="34" charset="0"/>
              </a:rPr>
              <a:t> der </a:t>
            </a:r>
            <a:r>
              <a:rPr lang="en-US" sz="1200" b="1" dirty="0" err="1">
                <a:solidFill>
                  <a:schemeClr val="bg1"/>
                </a:solidFill>
                <a:latin typeface="Arial" pitchFamily="34" charset="0"/>
                <a:cs typeface="Arial" pitchFamily="34" charset="0"/>
              </a:rPr>
              <a:t>Schultergurte</a:t>
            </a:r>
            <a:endParaRPr lang="en-US" sz="1200" b="1" dirty="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40" y="2141362"/>
            <a:ext cx="1098365" cy="1234245"/>
          </a:xfrm>
          <a:prstGeom prst="rect">
            <a:avLst/>
          </a:prstGeom>
        </p:spPr>
      </p:pic>
      <p:sp>
        <p:nvSpPr>
          <p:cNvPr id="11" name="Rectangle 10"/>
          <p:cNvSpPr/>
          <p:nvPr/>
        </p:nvSpPr>
        <p:spPr>
          <a:xfrm>
            <a:off x="1299344" y="2104133"/>
            <a:ext cx="3407169" cy="461665"/>
          </a:xfrm>
          <a:prstGeom prst="rect">
            <a:avLst/>
          </a:prstGeom>
        </p:spPr>
        <p:txBody>
          <a:bodyPr wrap="square">
            <a:spAutoFit/>
          </a:bodyPr>
          <a:lstStyle/>
          <a:p>
            <a:pPr algn="just"/>
            <a:r>
              <a:rPr lang="de-DE" sz="800" b="1" dirty="0"/>
              <a:t>Lockerung der Schultergurte: </a:t>
            </a:r>
            <a:endParaRPr lang="de-DE" sz="800" b="1" dirty="0" smtClean="0"/>
          </a:p>
          <a:p>
            <a:pPr algn="just"/>
            <a:r>
              <a:rPr lang="de-DE" sz="800" dirty="0" smtClean="0"/>
              <a:t>Drücken </a:t>
            </a:r>
            <a:r>
              <a:rPr lang="de-DE" sz="800" dirty="0"/>
              <a:t>Sie die Einstelltaste unter dem Polster und ziehen Sie gleichzeitig die beiden Schultergurte nach vorne.</a:t>
            </a:r>
            <a:endParaRPr lang="en-US" sz="8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727" y="2428066"/>
            <a:ext cx="1105786" cy="1080844"/>
          </a:xfrm>
          <a:prstGeom prst="rect">
            <a:avLst/>
          </a:prstGeom>
        </p:spPr>
      </p:pic>
      <p:sp>
        <p:nvSpPr>
          <p:cNvPr id="13" name="Rectangle 12"/>
          <p:cNvSpPr/>
          <p:nvPr/>
        </p:nvSpPr>
        <p:spPr>
          <a:xfrm>
            <a:off x="1299344" y="2713113"/>
            <a:ext cx="2301383" cy="461665"/>
          </a:xfrm>
          <a:prstGeom prst="rect">
            <a:avLst/>
          </a:prstGeom>
        </p:spPr>
        <p:txBody>
          <a:bodyPr wrap="square">
            <a:spAutoFit/>
          </a:bodyPr>
          <a:lstStyle/>
          <a:p>
            <a:pPr algn="just"/>
            <a:r>
              <a:rPr lang="de-DE" sz="800" b="1" dirty="0"/>
              <a:t>Anziehen des Sicherheitsgurts: </a:t>
            </a:r>
            <a:endParaRPr lang="de-DE" sz="800" b="1" dirty="0" smtClean="0"/>
          </a:p>
          <a:p>
            <a:pPr algn="just"/>
            <a:r>
              <a:rPr lang="de-DE" sz="800" dirty="0" smtClean="0"/>
              <a:t>Ziehen </a:t>
            </a:r>
            <a:r>
              <a:rPr lang="de-DE" sz="800" dirty="0"/>
              <a:t>Sie am Band für Einstellung der Schultergurte. </a:t>
            </a:r>
            <a:endParaRPr lang="en-US" sz="800" dirty="0"/>
          </a:p>
        </p:txBody>
      </p:sp>
      <p:sp>
        <p:nvSpPr>
          <p:cNvPr id="14" name="TextBox 10"/>
          <p:cNvSpPr txBox="1"/>
          <p:nvPr/>
        </p:nvSpPr>
        <p:spPr>
          <a:xfrm>
            <a:off x="100530" y="3508910"/>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9. </a:t>
            </a:r>
            <a:r>
              <a:rPr lang="en-US" sz="1200" b="1" dirty="0" err="1">
                <a:solidFill>
                  <a:schemeClr val="bg1"/>
                </a:solidFill>
                <a:latin typeface="Arial" pitchFamily="34" charset="0"/>
                <a:cs typeface="Arial" pitchFamily="34" charset="0"/>
              </a:rPr>
              <a:t>Rückenlehnenwinkel</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einstellen</a:t>
            </a:r>
            <a:endParaRPr lang="en-US" sz="1200" b="1" dirty="0">
              <a:solidFill>
                <a:schemeClr val="bg1"/>
              </a:solidFill>
              <a:latin typeface="Arial" pitchFamily="34" charset="0"/>
              <a:cs typeface="Arial" pitchFamily="34" charset="0"/>
            </a:endParaRPr>
          </a:p>
        </p:txBody>
      </p:sp>
      <p:sp>
        <p:nvSpPr>
          <p:cNvPr id="37" name="TextBox 10"/>
          <p:cNvSpPr txBox="1"/>
          <p:nvPr/>
        </p:nvSpPr>
        <p:spPr>
          <a:xfrm>
            <a:off x="7553833" y="55004"/>
            <a:ext cx="4602273"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6. Ajuste de la hebilla</a:t>
            </a:r>
            <a:endParaRPr lang="ru-RU" sz="1200" b="1" dirty="0">
              <a:solidFill>
                <a:schemeClr val="bg1"/>
              </a:solidFill>
              <a:latin typeface="Arial" pitchFamily="34" charset="0"/>
              <a:cs typeface="Arial" pitchFamily="34" charset="0"/>
            </a:endParaRPr>
          </a:p>
        </p:txBody>
      </p:sp>
      <p:sp>
        <p:nvSpPr>
          <p:cNvPr id="38" name="Rectangle 37"/>
          <p:cNvSpPr/>
          <p:nvPr/>
        </p:nvSpPr>
        <p:spPr>
          <a:xfrm>
            <a:off x="7467657" y="1557099"/>
            <a:ext cx="3221157" cy="830997"/>
          </a:xfrm>
          <a:prstGeom prst="rect">
            <a:avLst/>
          </a:prstGeom>
        </p:spPr>
        <p:txBody>
          <a:bodyPr wrap="square">
            <a:spAutoFit/>
          </a:bodyPr>
          <a:lstStyle/>
          <a:p>
            <a:pPr algn="just"/>
            <a:r>
              <a:rPr lang="es-ES" sz="800" b="1" dirty="0"/>
              <a:t>Cómo abrochar el cinturón: </a:t>
            </a:r>
            <a:endParaRPr lang="es-ES" sz="800" b="1" dirty="0" smtClean="0"/>
          </a:p>
          <a:p>
            <a:pPr algn="just"/>
            <a:r>
              <a:rPr lang="es-ES" sz="800" dirty="0" smtClean="0"/>
              <a:t>Junte </a:t>
            </a:r>
            <a:r>
              <a:rPr lang="es-ES" sz="800" dirty="0"/>
              <a:t>la cinta izquierda con la cinta derecha del cinturón e insértelas a la hebilla hasta oír un clic.</a:t>
            </a:r>
          </a:p>
          <a:p>
            <a:pPr algn="just"/>
            <a:r>
              <a:rPr lang="es-ES" sz="800" b="1" dirty="0"/>
              <a:t>Cómo desabrochar el cinturón: </a:t>
            </a:r>
            <a:endParaRPr lang="es-ES" sz="800" b="1" dirty="0" smtClean="0"/>
          </a:p>
          <a:p>
            <a:pPr algn="just"/>
            <a:r>
              <a:rPr lang="es-ES" sz="800" dirty="0" smtClean="0"/>
              <a:t>Presione </a:t>
            </a:r>
            <a:r>
              <a:rPr lang="es-ES" sz="800" dirty="0"/>
              <a:t>el botón rojo de la hebilla hacia abajo hasta que ambas partes del cinturón salgan.</a:t>
            </a: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3833" y="478833"/>
            <a:ext cx="2992330" cy="931436"/>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8814" y="699969"/>
            <a:ext cx="1467292" cy="1757766"/>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330" y="3204188"/>
            <a:ext cx="1030742" cy="1119855"/>
          </a:xfrm>
          <a:prstGeom prst="rect">
            <a:avLst/>
          </a:prstGeom>
        </p:spPr>
      </p:pic>
      <p:sp>
        <p:nvSpPr>
          <p:cNvPr id="42" name="TextBox 10"/>
          <p:cNvSpPr txBox="1"/>
          <p:nvPr/>
        </p:nvSpPr>
        <p:spPr>
          <a:xfrm>
            <a:off x="7541856" y="2490115"/>
            <a:ext cx="4602273" cy="461665"/>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7. Cómo utilizar el mecanismo de abrochamiento del cinturón </a:t>
            </a:r>
            <a:endParaRPr lang="ru-RU" sz="1200" b="1" dirty="0">
              <a:solidFill>
                <a:schemeClr val="bg1"/>
              </a:solidFill>
              <a:latin typeface="Arial" pitchFamily="34" charset="0"/>
              <a:cs typeface="Arial" pitchFamily="34" charset="0"/>
            </a:endParaRPr>
          </a:p>
        </p:txBody>
      </p:sp>
      <p:sp>
        <p:nvSpPr>
          <p:cNvPr id="43" name="Rectangle 42"/>
          <p:cNvSpPr/>
          <p:nvPr/>
        </p:nvSpPr>
        <p:spPr>
          <a:xfrm>
            <a:off x="7433906" y="2970262"/>
            <a:ext cx="4710223" cy="215444"/>
          </a:xfrm>
          <a:prstGeom prst="rect">
            <a:avLst/>
          </a:prstGeom>
        </p:spPr>
        <p:txBody>
          <a:bodyPr wrap="square">
            <a:spAutoFit/>
          </a:bodyPr>
          <a:lstStyle/>
          <a:p>
            <a:r>
              <a:rPr lang="es-ES" sz="800" dirty="0"/>
              <a:t>A</a:t>
            </a:r>
            <a:r>
              <a:rPr lang="es-ES" sz="800" dirty="0" smtClean="0"/>
              <a:t>bra </a:t>
            </a:r>
            <a:r>
              <a:rPr lang="es-ES" sz="800" dirty="0"/>
              <a:t>la válvula del mecanismo de bloqueo, extraiga el cinturón diagonal de la válvula y active el bloqueo.</a:t>
            </a:r>
            <a:endParaRPr lang="ru-RU" sz="800" dirty="0"/>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197" y="3261490"/>
            <a:ext cx="3195932" cy="1005249"/>
          </a:xfrm>
          <a:prstGeom prst="rect">
            <a:avLst/>
          </a:prstGeom>
        </p:spPr>
      </p:pic>
      <p:sp>
        <p:nvSpPr>
          <p:cNvPr id="45" name="TextBox 10"/>
          <p:cNvSpPr txBox="1"/>
          <p:nvPr/>
        </p:nvSpPr>
        <p:spPr>
          <a:xfrm>
            <a:off x="7541856" y="4419467"/>
            <a:ext cx="4602273"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8. Ajustar los cinturones de hombro</a:t>
            </a:r>
            <a:endParaRPr lang="ru-RU" sz="1200" b="1" dirty="0">
              <a:solidFill>
                <a:schemeClr val="bg1"/>
              </a:solidFill>
              <a:latin typeface="Arial" pitchFamily="34" charset="0"/>
              <a:cs typeface="Arial" pitchFamily="34" charset="0"/>
            </a:endParaRP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856" y="4757820"/>
            <a:ext cx="1098365" cy="1234245"/>
          </a:xfrm>
          <a:prstGeom prst="rect">
            <a:avLst/>
          </a:prstGeom>
        </p:spPr>
      </p:pic>
      <p:sp>
        <p:nvSpPr>
          <p:cNvPr id="47" name="Rectangle 46"/>
          <p:cNvSpPr/>
          <p:nvPr/>
        </p:nvSpPr>
        <p:spPr>
          <a:xfrm>
            <a:off x="8736960" y="4693877"/>
            <a:ext cx="3455040" cy="461665"/>
          </a:xfrm>
          <a:prstGeom prst="rect">
            <a:avLst/>
          </a:prstGeom>
        </p:spPr>
        <p:txBody>
          <a:bodyPr wrap="square">
            <a:spAutoFit/>
          </a:bodyPr>
          <a:lstStyle/>
          <a:p>
            <a:pPr algn="just"/>
            <a:r>
              <a:rPr lang="es-ES" sz="800" b="1" dirty="0"/>
              <a:t>Aflojar los cinturones de hombro: </a:t>
            </a:r>
            <a:endParaRPr lang="es-ES" sz="800" b="1" dirty="0" smtClean="0"/>
          </a:p>
          <a:p>
            <a:pPr algn="just"/>
            <a:r>
              <a:rPr lang="es-ES" sz="800" dirty="0" smtClean="0"/>
              <a:t>Presione </a:t>
            </a:r>
            <a:r>
              <a:rPr lang="es-ES" sz="800" dirty="0"/>
              <a:t>el botón de regulación que está por debajo del colchoncito y a la misma vez tire ambos cinturones de hombro hacia adelante.</a:t>
            </a:r>
            <a:endParaRPr lang="en-US" sz="800" dirty="0"/>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3956" y="5155578"/>
            <a:ext cx="1105786" cy="1080844"/>
          </a:xfrm>
          <a:prstGeom prst="rect">
            <a:avLst/>
          </a:prstGeom>
        </p:spPr>
      </p:pic>
      <p:sp>
        <p:nvSpPr>
          <p:cNvPr id="49" name="Rectangle 48"/>
          <p:cNvSpPr/>
          <p:nvPr/>
        </p:nvSpPr>
        <p:spPr>
          <a:xfrm>
            <a:off x="8736960" y="5329571"/>
            <a:ext cx="2301383" cy="461665"/>
          </a:xfrm>
          <a:prstGeom prst="rect">
            <a:avLst/>
          </a:prstGeom>
        </p:spPr>
        <p:txBody>
          <a:bodyPr wrap="square">
            <a:spAutoFit/>
          </a:bodyPr>
          <a:lstStyle/>
          <a:p>
            <a:pPr algn="just"/>
            <a:r>
              <a:rPr lang="es-ES" sz="800" b="1" dirty="0"/>
              <a:t>Apretar los cinturones de hombro: </a:t>
            </a:r>
            <a:endParaRPr lang="es-ES" sz="800" b="1" dirty="0" smtClean="0"/>
          </a:p>
          <a:p>
            <a:pPr algn="just"/>
            <a:r>
              <a:rPr lang="es-ES" sz="800" dirty="0" smtClean="0"/>
              <a:t>Extienda </a:t>
            </a:r>
            <a:r>
              <a:rPr lang="es-ES" sz="800" dirty="0"/>
              <a:t>la cinta de regulación de los cinturones de hombro.</a:t>
            </a:r>
            <a:endParaRPr lang="en-US" sz="800" dirty="0"/>
          </a:p>
        </p:txBody>
      </p:sp>
      <p:sp>
        <p:nvSpPr>
          <p:cNvPr id="50" name="TextBox 49"/>
          <p:cNvSpPr txBox="1"/>
          <p:nvPr/>
        </p:nvSpPr>
        <p:spPr>
          <a:xfrm>
            <a:off x="11706747" y="6541792"/>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33</a:t>
            </a:r>
            <a:endParaRPr lang="bg-BG" sz="800" b="1" dirty="0">
              <a:cs typeface="Arial" pitchFamily="34" charset="0"/>
            </a:endParaRPr>
          </a:p>
        </p:txBody>
      </p:sp>
    </p:spTree>
    <p:extLst>
      <p:ext uri="{BB962C8B-B14F-4D97-AF65-F5344CB8AC3E}">
        <p14:creationId xmlns:p14="http://schemas.microsoft.com/office/powerpoint/2010/main" val="396808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49" y="65150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25</a:t>
            </a:r>
            <a:endParaRPr lang="bg-BG" sz="800" b="1" dirty="0">
              <a:cs typeface="Arial" pitchFamily="34" charset="0"/>
            </a:endParaRPr>
          </a:p>
        </p:txBody>
      </p:sp>
      <p:sp>
        <p:nvSpPr>
          <p:cNvPr id="3" name="TextBox 10"/>
          <p:cNvSpPr txBox="1"/>
          <p:nvPr/>
        </p:nvSpPr>
        <p:spPr>
          <a:xfrm>
            <a:off x="79375" y="101997"/>
            <a:ext cx="4602273" cy="461665"/>
          </a:xfrm>
          <a:prstGeom prst="rect">
            <a:avLst/>
          </a:prstGeom>
          <a:solidFill>
            <a:schemeClr val="tx1">
              <a:lumMod val="65000"/>
              <a:lumOff val="35000"/>
            </a:schemeClr>
          </a:solidFill>
        </p:spPr>
        <p:txBody>
          <a:bodyPr wrap="square" rtlCol="0">
            <a:spAutoFit/>
          </a:bodyPr>
          <a:lstStyle/>
          <a:p>
            <a:r>
              <a:rPr lang="de-DE" sz="1200" b="1" dirty="0">
                <a:solidFill>
                  <a:schemeClr val="bg1"/>
                </a:solidFill>
                <a:latin typeface="Arial" pitchFamily="34" charset="0"/>
                <a:cs typeface="Arial" pitchFamily="34" charset="0"/>
              </a:rPr>
              <a:t>10. Einstellung der Höhe der Schultergurte und der Kopfstütze</a:t>
            </a:r>
            <a:endParaRPr lang="en-US" sz="1200" b="1" dirty="0">
              <a:solidFill>
                <a:schemeClr val="bg1"/>
              </a:solidFill>
              <a:latin typeface="Arial" pitchFamily="34" charset="0"/>
              <a:cs typeface="Arial" pitchFamily="34" charset="0"/>
            </a:endParaRPr>
          </a:p>
        </p:txBody>
      </p:sp>
      <p:sp>
        <p:nvSpPr>
          <p:cNvPr id="4" name="Rectangle 3"/>
          <p:cNvSpPr/>
          <p:nvPr/>
        </p:nvSpPr>
        <p:spPr>
          <a:xfrm>
            <a:off x="0" y="646830"/>
            <a:ext cx="4681648" cy="338554"/>
          </a:xfrm>
          <a:prstGeom prst="rect">
            <a:avLst/>
          </a:prstGeom>
        </p:spPr>
        <p:txBody>
          <a:bodyPr wrap="square">
            <a:spAutoFit/>
          </a:bodyPr>
          <a:lstStyle/>
          <a:p>
            <a:r>
              <a:rPr lang="de-DE" sz="800" dirty="0"/>
              <a:t>Stellen Sie immer sicher, dass Ihre Schultergurte für Ihr Kind in der richtigen Höhe sind.</a:t>
            </a:r>
          </a:p>
          <a:p>
            <a:r>
              <a:rPr lang="de-DE" sz="800" dirty="0"/>
              <a:t>falsch richtig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85" y="966658"/>
            <a:ext cx="3442939" cy="8118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5" y="1965004"/>
            <a:ext cx="1469638" cy="16462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251" y="2379118"/>
            <a:ext cx="1145709" cy="1504865"/>
          </a:xfrm>
          <a:prstGeom prst="rect">
            <a:avLst/>
          </a:prstGeom>
        </p:spPr>
      </p:pic>
      <p:sp>
        <p:nvSpPr>
          <p:cNvPr id="8" name="Rectangle 7"/>
          <p:cNvSpPr/>
          <p:nvPr/>
        </p:nvSpPr>
        <p:spPr>
          <a:xfrm>
            <a:off x="867579" y="1815334"/>
            <a:ext cx="391454" cy="215444"/>
          </a:xfrm>
          <a:prstGeom prst="rect">
            <a:avLst/>
          </a:prstGeom>
        </p:spPr>
        <p:txBody>
          <a:bodyPr wrap="none">
            <a:spAutoFit/>
          </a:bodyPr>
          <a:lstStyle/>
          <a:p>
            <a:pPr algn="just"/>
            <a:r>
              <a:rPr lang="en-US" sz="800" dirty="0" smtClean="0">
                <a:solidFill>
                  <a:srgbClr val="FF0000"/>
                </a:solidFill>
              </a:rPr>
              <a:t>NEIN</a:t>
            </a:r>
            <a:endParaRPr lang="en-US" sz="800" dirty="0">
              <a:solidFill>
                <a:srgbClr val="FF0000"/>
              </a:solidFill>
            </a:endParaRPr>
          </a:p>
        </p:txBody>
      </p:sp>
      <p:sp>
        <p:nvSpPr>
          <p:cNvPr id="9" name="Rectangle 8"/>
          <p:cNvSpPr/>
          <p:nvPr/>
        </p:nvSpPr>
        <p:spPr>
          <a:xfrm>
            <a:off x="2236227" y="1823802"/>
            <a:ext cx="391454" cy="215444"/>
          </a:xfrm>
          <a:prstGeom prst="rect">
            <a:avLst/>
          </a:prstGeom>
        </p:spPr>
        <p:txBody>
          <a:bodyPr wrap="none">
            <a:spAutoFit/>
          </a:bodyPr>
          <a:lstStyle/>
          <a:p>
            <a:pPr algn="just"/>
            <a:r>
              <a:rPr lang="en-US" sz="800" dirty="0" smtClean="0">
                <a:solidFill>
                  <a:srgbClr val="FF0000"/>
                </a:solidFill>
              </a:rPr>
              <a:t>NEIN</a:t>
            </a:r>
            <a:endParaRPr lang="en-US" sz="800" dirty="0">
              <a:solidFill>
                <a:srgbClr val="FF0000"/>
              </a:solidFill>
            </a:endParaRPr>
          </a:p>
        </p:txBody>
      </p:sp>
      <p:sp>
        <p:nvSpPr>
          <p:cNvPr id="10" name="Rectangle 9"/>
          <p:cNvSpPr/>
          <p:nvPr/>
        </p:nvSpPr>
        <p:spPr>
          <a:xfrm>
            <a:off x="3700014" y="1828704"/>
            <a:ext cx="276038" cy="215444"/>
          </a:xfrm>
          <a:prstGeom prst="rect">
            <a:avLst/>
          </a:prstGeom>
        </p:spPr>
        <p:txBody>
          <a:bodyPr wrap="none">
            <a:spAutoFit/>
          </a:bodyPr>
          <a:lstStyle/>
          <a:p>
            <a:pPr algn="just"/>
            <a:r>
              <a:rPr lang="en-US" sz="800" dirty="0" smtClean="0">
                <a:solidFill>
                  <a:srgbClr val="92D050"/>
                </a:solidFill>
              </a:rPr>
              <a:t>JA</a:t>
            </a:r>
            <a:endParaRPr lang="en-US" sz="800" dirty="0">
              <a:solidFill>
                <a:srgbClr val="92D050"/>
              </a:solidFill>
            </a:endParaRPr>
          </a:p>
        </p:txBody>
      </p:sp>
      <p:sp>
        <p:nvSpPr>
          <p:cNvPr id="11" name="Rectangle 10"/>
          <p:cNvSpPr/>
          <p:nvPr/>
        </p:nvSpPr>
        <p:spPr>
          <a:xfrm>
            <a:off x="1490551" y="2113500"/>
            <a:ext cx="3191097" cy="338554"/>
          </a:xfrm>
          <a:prstGeom prst="rect">
            <a:avLst/>
          </a:prstGeom>
        </p:spPr>
        <p:txBody>
          <a:bodyPr wrap="square">
            <a:spAutoFit/>
          </a:bodyPr>
          <a:lstStyle/>
          <a:p>
            <a:pPr algn="just"/>
            <a:r>
              <a:rPr lang="de-DE" sz="800" b="1" dirty="0"/>
              <a:t>Schritt 1: </a:t>
            </a:r>
            <a:r>
              <a:rPr lang="de-DE" sz="800" dirty="0"/>
              <a:t>Drücken Sie den Einstellknopf unter dem Polster und ziehen Sie gleichzeitig die beiden Schultergurte.</a:t>
            </a:r>
            <a:endParaRPr lang="en-US" sz="800" dirty="0"/>
          </a:p>
        </p:txBody>
      </p:sp>
      <p:sp>
        <p:nvSpPr>
          <p:cNvPr id="12" name="Rectangle 11"/>
          <p:cNvSpPr/>
          <p:nvPr/>
        </p:nvSpPr>
        <p:spPr>
          <a:xfrm>
            <a:off x="1490551" y="2635776"/>
            <a:ext cx="2025919" cy="1219436"/>
          </a:xfrm>
          <a:prstGeom prst="rect">
            <a:avLst/>
          </a:prstGeom>
        </p:spPr>
        <p:txBody>
          <a:bodyPr wrap="square">
            <a:spAutoFit/>
          </a:bodyPr>
          <a:lstStyle/>
          <a:p>
            <a:pPr algn="just">
              <a:lnSpc>
                <a:spcPct val="107000"/>
              </a:lnSpc>
              <a:spcAft>
                <a:spcPts val="800"/>
              </a:spcAft>
            </a:pPr>
            <a:r>
              <a:rPr lang="de-DE" sz="800" b="1" dirty="0">
                <a:ea typeface="Calibri" panose="020F0502020204030204" pitchFamily="34" charset="0"/>
                <a:cs typeface="Times New Roman" panose="02020603050405020304" pitchFamily="18" charset="0"/>
              </a:rPr>
              <a:t>Schritt 2: </a:t>
            </a:r>
            <a:r>
              <a:rPr lang="de-DE" sz="800" dirty="0">
                <a:ea typeface="Calibri" panose="020F0502020204030204" pitchFamily="34" charset="0"/>
                <a:cs typeface="Times New Roman" panose="02020603050405020304" pitchFamily="18" charset="0"/>
              </a:rPr>
              <a:t>Ziehen Sie den Kopfstützenhöhenversteller und verriegeln Sie ihn in der kindgerechten Höhe.</a:t>
            </a:r>
            <a:r>
              <a:rPr lang="en-US" sz="800" dirty="0" smtClean="0">
                <a:ea typeface="Calibri" panose="020F0502020204030204" pitchFamily="34" charset="0"/>
                <a:cs typeface="Times New Roman" panose="02020603050405020304" pitchFamily="18" charset="0"/>
              </a:rPr>
              <a:t>                </a:t>
            </a:r>
            <a:endParaRPr lang="en-US" sz="800" dirty="0">
              <a:ea typeface="Calibri" panose="020F0502020204030204" pitchFamily="34" charset="0"/>
              <a:cs typeface="Times New Roman" panose="02020603050405020304" pitchFamily="18" charset="0"/>
            </a:endParaRPr>
          </a:p>
          <a:p>
            <a:pPr algn="just">
              <a:lnSpc>
                <a:spcPct val="107000"/>
              </a:lnSpc>
              <a:spcAft>
                <a:spcPts val="800"/>
              </a:spcAft>
            </a:pPr>
            <a:r>
              <a:rPr lang="en-US" sz="800" b="1" dirty="0">
                <a:ea typeface="Calibri" panose="020F0502020204030204" pitchFamily="34" charset="0"/>
                <a:cs typeface="Times New Roman" panose="02020603050405020304" pitchFamily="18" charset="0"/>
              </a:rPr>
              <a:t>Note</a:t>
            </a:r>
            <a:r>
              <a:rPr lang="en-US" sz="800" dirty="0" smtClean="0">
                <a:ea typeface="Calibri" panose="020F0502020204030204" pitchFamily="34" charset="0"/>
                <a:cs typeface="Times New Roman" panose="02020603050405020304" pitchFamily="18" charset="0"/>
              </a:rPr>
              <a:t>! The </a:t>
            </a:r>
            <a:r>
              <a:rPr lang="en-US" sz="800" dirty="0">
                <a:ea typeface="Calibri" panose="020F0502020204030204" pitchFamily="34" charset="0"/>
                <a:cs typeface="Times New Roman" panose="02020603050405020304" pitchFamily="18" charset="0"/>
              </a:rPr>
              <a:t>height for the harness is adjusted by lifting the headrest .</a:t>
            </a:r>
          </a:p>
          <a:p>
            <a:pPr algn="just">
              <a:lnSpc>
                <a:spcPct val="107000"/>
              </a:lnSpc>
              <a:spcAft>
                <a:spcPts val="800"/>
              </a:spcAft>
            </a:pPr>
            <a:r>
              <a:rPr lang="de-DE" sz="800" b="1" dirty="0">
                <a:ea typeface="Calibri" panose="020F0502020204030204" pitchFamily="34" charset="0"/>
                <a:cs typeface="Times New Roman" panose="02020603050405020304" pitchFamily="18" charset="0"/>
              </a:rPr>
              <a:t>Bemerkung</a:t>
            </a:r>
            <a:r>
              <a:rPr lang="de-DE" sz="800" dirty="0">
                <a:ea typeface="Calibri" panose="020F0502020204030204" pitchFamily="34" charset="0"/>
                <a:cs typeface="Times New Roman" panose="02020603050405020304" pitchFamily="18" charset="0"/>
              </a:rPr>
              <a:t>! Die Höhe des Metallglieds wird durch Anheben der Kopfstütze eingestellt.</a:t>
            </a:r>
            <a:endParaRPr lang="en-US" sz="800" dirty="0">
              <a:effectLst/>
              <a:ea typeface="Calibri" panose="020F0502020204030204" pitchFamily="34" charset="0"/>
              <a:cs typeface="Times New Roman" panose="02020603050405020304" pitchFamily="18" charset="0"/>
            </a:endParaRPr>
          </a:p>
        </p:txBody>
      </p:sp>
      <p:sp>
        <p:nvSpPr>
          <p:cNvPr id="13" name="TextBox 10"/>
          <p:cNvSpPr txBox="1"/>
          <p:nvPr/>
        </p:nvSpPr>
        <p:spPr>
          <a:xfrm>
            <a:off x="39687" y="3931252"/>
            <a:ext cx="4602273" cy="276999"/>
          </a:xfrm>
          <a:prstGeom prst="rect">
            <a:avLst/>
          </a:prstGeom>
          <a:solidFill>
            <a:schemeClr val="tx1">
              <a:lumMod val="65000"/>
              <a:lumOff val="35000"/>
            </a:schemeClr>
          </a:solidFill>
        </p:spPr>
        <p:txBody>
          <a:bodyPr wrap="square" rtlCol="0">
            <a:spAutoFit/>
          </a:bodyPr>
          <a:lstStyle/>
          <a:p>
            <a:r>
              <a:rPr lang="de-DE" sz="1200" b="1" dirty="0">
                <a:solidFill>
                  <a:schemeClr val="bg1"/>
                </a:solidFill>
                <a:latin typeface="Arial" pitchFamily="34" charset="0"/>
                <a:cs typeface="Arial" pitchFamily="34" charset="0"/>
              </a:rPr>
              <a:t>11. Montage des Kindersitzes in Gruppe 0+, 1 </a:t>
            </a:r>
            <a:endParaRPr lang="en-US" sz="1200" b="1" dirty="0">
              <a:solidFill>
                <a:schemeClr val="bg1"/>
              </a:solidFill>
              <a:latin typeface="Arial" pitchFamily="34" charset="0"/>
              <a:cs typeface="Arial" pitchFamily="34" charset="0"/>
            </a:endParaRPr>
          </a:p>
        </p:txBody>
      </p:sp>
      <p:sp>
        <p:nvSpPr>
          <p:cNvPr id="14" name="Rectangle 13"/>
          <p:cNvSpPr/>
          <p:nvPr/>
        </p:nvSpPr>
        <p:spPr>
          <a:xfrm>
            <a:off x="0" y="4211277"/>
            <a:ext cx="4641960" cy="215444"/>
          </a:xfrm>
          <a:prstGeom prst="rect">
            <a:avLst/>
          </a:prstGeom>
        </p:spPr>
        <p:txBody>
          <a:bodyPr wrap="square">
            <a:spAutoFit/>
          </a:bodyPr>
          <a:lstStyle/>
          <a:p>
            <a:pPr algn="just"/>
            <a:r>
              <a:rPr lang="de-DE" sz="800" b="1" dirty="0"/>
              <a:t>Geeignet für Kinder von 0 bis 18 kg oder Kinder von 0 bis 4 Jahren.</a:t>
            </a:r>
            <a:endParaRPr lang="en-US" sz="800" b="1"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5" y="4404047"/>
            <a:ext cx="1090034" cy="982934"/>
          </a:xfrm>
          <a:prstGeom prst="rect">
            <a:avLst/>
          </a:prstGeom>
        </p:spPr>
      </p:pic>
      <p:sp>
        <p:nvSpPr>
          <p:cNvPr id="16" name="Rectangle 15"/>
          <p:cNvSpPr/>
          <p:nvPr/>
        </p:nvSpPr>
        <p:spPr>
          <a:xfrm>
            <a:off x="1138345" y="4395993"/>
            <a:ext cx="3503615" cy="584775"/>
          </a:xfrm>
          <a:prstGeom prst="rect">
            <a:avLst/>
          </a:prstGeom>
        </p:spPr>
        <p:txBody>
          <a:bodyPr wrap="square">
            <a:spAutoFit/>
          </a:bodyPr>
          <a:lstStyle/>
          <a:p>
            <a:pPr algn="just"/>
            <a:r>
              <a:rPr lang="de-DE" sz="800" b="1" dirty="0"/>
              <a:t>Schritt 1: </a:t>
            </a:r>
            <a:r>
              <a:rPr lang="de-DE" sz="800" dirty="0"/>
              <a:t>Stellen Sie den Kindersitz in Position 4 auf. Stellen Sie den Kindersitz in entgegengesetzter Fahrtrichtung auf den Fahrzeugsitz und achten Sie darauf, dass die Vorderseite des Kindersitzes fest an der Rückseite des Autositzes anliegt.</a:t>
            </a:r>
            <a:endParaRPr lang="en-US" sz="80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2564" y="4976322"/>
            <a:ext cx="1649396" cy="1326102"/>
          </a:xfrm>
          <a:prstGeom prst="rect">
            <a:avLst/>
          </a:prstGeom>
        </p:spPr>
      </p:pic>
      <p:sp>
        <p:nvSpPr>
          <p:cNvPr id="18" name="Rectangle 17"/>
          <p:cNvSpPr/>
          <p:nvPr/>
        </p:nvSpPr>
        <p:spPr>
          <a:xfrm>
            <a:off x="0" y="5425745"/>
            <a:ext cx="2998209" cy="584775"/>
          </a:xfrm>
          <a:prstGeom prst="rect">
            <a:avLst/>
          </a:prstGeom>
        </p:spPr>
        <p:txBody>
          <a:bodyPr wrap="square">
            <a:spAutoFit/>
          </a:bodyPr>
          <a:lstStyle/>
          <a:p>
            <a:pPr algn="just"/>
            <a:r>
              <a:rPr lang="de-DE" sz="800" b="1" dirty="0"/>
              <a:t>Schritt 2: </a:t>
            </a:r>
            <a:r>
              <a:rPr lang="de-DE" sz="800" dirty="0"/>
              <a:t>Ziehen Sie den 3-Punkt-Sicherheitsgurt durch die Öffnungen der Rückenlehnengurte (1, 2, 3, 4). Legen Sie es danach in die Gurtschnalle des Kindersitzes und drücken Sie, bis Sie ein Klicken hören.</a:t>
            </a:r>
            <a:endParaRPr lang="en-US" sz="800" dirty="0"/>
          </a:p>
        </p:txBody>
      </p:sp>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8242" y="107070"/>
            <a:ext cx="3369572" cy="2378005"/>
          </a:xfrm>
          <a:prstGeom prst="rect">
            <a:avLst/>
          </a:prstGeom>
        </p:spPr>
      </p:pic>
      <p:sp>
        <p:nvSpPr>
          <p:cNvPr id="37" name="Rectangle 36"/>
          <p:cNvSpPr/>
          <p:nvPr/>
        </p:nvSpPr>
        <p:spPr>
          <a:xfrm>
            <a:off x="7937128" y="732442"/>
            <a:ext cx="1196161" cy="215444"/>
          </a:xfrm>
          <a:prstGeom prst="rect">
            <a:avLst/>
          </a:prstGeom>
        </p:spPr>
        <p:txBody>
          <a:bodyPr wrap="none">
            <a:spAutoFit/>
          </a:bodyPr>
          <a:lstStyle/>
          <a:p>
            <a:pPr algn="r"/>
            <a:r>
              <a:rPr lang="en-US" sz="800" dirty="0" err="1"/>
              <a:t>Mecanismo</a:t>
            </a:r>
            <a:r>
              <a:rPr lang="en-US" sz="800" dirty="0"/>
              <a:t> de </a:t>
            </a:r>
            <a:r>
              <a:rPr lang="en-US" sz="800" dirty="0" err="1"/>
              <a:t>bloqueo</a:t>
            </a:r>
            <a:endParaRPr lang="en-US" sz="800" dirty="0"/>
          </a:p>
        </p:txBody>
      </p:sp>
      <p:sp>
        <p:nvSpPr>
          <p:cNvPr id="38" name="Rectangle 37"/>
          <p:cNvSpPr/>
          <p:nvPr/>
        </p:nvSpPr>
        <p:spPr>
          <a:xfrm>
            <a:off x="8030196" y="2238813"/>
            <a:ext cx="1544012" cy="215444"/>
          </a:xfrm>
          <a:prstGeom prst="rect">
            <a:avLst/>
          </a:prstGeom>
        </p:spPr>
        <p:txBody>
          <a:bodyPr wrap="none">
            <a:spAutoFit/>
          </a:bodyPr>
          <a:lstStyle/>
          <a:p>
            <a:pPr algn="ctr"/>
            <a:r>
              <a:rPr lang="en-US" sz="800" dirty="0" err="1"/>
              <a:t>Ranura</a:t>
            </a:r>
            <a:r>
              <a:rPr lang="en-US" sz="800" dirty="0"/>
              <a:t> para </a:t>
            </a:r>
            <a:r>
              <a:rPr lang="en-US" sz="800" dirty="0" err="1"/>
              <a:t>cinturón</a:t>
            </a:r>
            <a:r>
              <a:rPr lang="en-US" sz="800" dirty="0"/>
              <a:t> de </a:t>
            </a:r>
            <a:r>
              <a:rPr lang="en-US" sz="800" dirty="0" err="1"/>
              <a:t>grupo</a:t>
            </a:r>
            <a:r>
              <a:rPr lang="en-US" sz="800" dirty="0"/>
              <a:t> 1</a:t>
            </a:r>
          </a:p>
        </p:txBody>
      </p:sp>
      <p:sp>
        <p:nvSpPr>
          <p:cNvPr id="39" name="Rectangle 38"/>
          <p:cNvSpPr/>
          <p:nvPr/>
        </p:nvSpPr>
        <p:spPr>
          <a:xfrm>
            <a:off x="11164119" y="803295"/>
            <a:ext cx="1035861" cy="215444"/>
          </a:xfrm>
          <a:prstGeom prst="rect">
            <a:avLst/>
          </a:prstGeom>
        </p:spPr>
        <p:txBody>
          <a:bodyPr wrap="none">
            <a:spAutoFit/>
          </a:bodyPr>
          <a:lstStyle/>
          <a:p>
            <a:r>
              <a:rPr lang="en-US" sz="800" dirty="0" err="1"/>
              <a:t>Cinturón</a:t>
            </a:r>
            <a:r>
              <a:rPr lang="en-US" sz="800" dirty="0"/>
              <a:t> de </a:t>
            </a:r>
            <a:r>
              <a:rPr lang="en-US" sz="800" dirty="0" err="1"/>
              <a:t>hombro</a:t>
            </a:r>
            <a:endParaRPr lang="en-US" sz="800" dirty="0"/>
          </a:p>
        </p:txBody>
      </p:sp>
      <p:sp>
        <p:nvSpPr>
          <p:cNvPr id="40" name="Rectangle 39"/>
          <p:cNvSpPr/>
          <p:nvPr/>
        </p:nvSpPr>
        <p:spPr>
          <a:xfrm>
            <a:off x="11133382" y="1055955"/>
            <a:ext cx="1035861" cy="215444"/>
          </a:xfrm>
          <a:prstGeom prst="rect">
            <a:avLst/>
          </a:prstGeom>
        </p:spPr>
        <p:txBody>
          <a:bodyPr wrap="none">
            <a:spAutoFit/>
          </a:bodyPr>
          <a:lstStyle/>
          <a:p>
            <a:r>
              <a:rPr lang="en-US" sz="800" dirty="0" err="1"/>
              <a:t>Cinturón</a:t>
            </a:r>
            <a:r>
              <a:rPr lang="en-US" sz="800" dirty="0"/>
              <a:t> de </a:t>
            </a:r>
            <a:r>
              <a:rPr lang="en-US" sz="800" dirty="0" err="1"/>
              <a:t>hombro</a:t>
            </a:r>
            <a:endParaRPr lang="en-US" sz="800" dirty="0"/>
          </a:p>
        </p:txBody>
      </p:sp>
      <p:sp>
        <p:nvSpPr>
          <p:cNvPr id="41" name="Rectangle 40"/>
          <p:cNvSpPr/>
          <p:nvPr/>
        </p:nvSpPr>
        <p:spPr>
          <a:xfrm>
            <a:off x="11116352" y="1325300"/>
            <a:ext cx="798617" cy="215444"/>
          </a:xfrm>
          <a:prstGeom prst="rect">
            <a:avLst/>
          </a:prstGeom>
        </p:spPr>
        <p:txBody>
          <a:bodyPr wrap="none">
            <a:spAutoFit/>
          </a:bodyPr>
          <a:lstStyle/>
          <a:p>
            <a:r>
              <a:rPr lang="en-US" sz="800" dirty="0"/>
              <a:t>Parte de metal</a:t>
            </a:r>
          </a:p>
        </p:txBody>
      </p:sp>
      <p:sp>
        <p:nvSpPr>
          <p:cNvPr id="42" name="Rectangle 41"/>
          <p:cNvSpPr/>
          <p:nvPr/>
        </p:nvSpPr>
        <p:spPr>
          <a:xfrm>
            <a:off x="11131441" y="1714964"/>
            <a:ext cx="505267" cy="215444"/>
          </a:xfrm>
          <a:prstGeom prst="rect">
            <a:avLst/>
          </a:prstGeom>
        </p:spPr>
        <p:txBody>
          <a:bodyPr wrap="none">
            <a:spAutoFit/>
          </a:bodyPr>
          <a:lstStyle/>
          <a:p>
            <a:r>
              <a:rPr lang="en-US" sz="800" dirty="0"/>
              <a:t>Manual</a:t>
            </a:r>
          </a:p>
        </p:txBody>
      </p:sp>
      <p:sp>
        <p:nvSpPr>
          <p:cNvPr id="43" name="TextBox 10"/>
          <p:cNvSpPr txBox="1"/>
          <p:nvPr/>
        </p:nvSpPr>
        <p:spPr>
          <a:xfrm>
            <a:off x="7776754" y="2551904"/>
            <a:ext cx="4392489"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5. Montaje del asiento infantil en el automóvil</a:t>
            </a:r>
            <a:endParaRPr lang="ru-RU" sz="1200" b="1" dirty="0">
              <a:solidFill>
                <a:schemeClr val="bg1"/>
              </a:solidFill>
              <a:latin typeface="Arial" pitchFamily="34" charset="0"/>
              <a:cs typeface="Arial" pitchFamily="34" charset="0"/>
            </a:endParaRPr>
          </a:p>
        </p:txBody>
      </p:sp>
      <p:sp>
        <p:nvSpPr>
          <p:cNvPr id="44" name="Rectangle 43"/>
          <p:cNvSpPr/>
          <p:nvPr/>
        </p:nvSpPr>
        <p:spPr>
          <a:xfrm>
            <a:off x="7698377" y="2828903"/>
            <a:ext cx="3114308" cy="830997"/>
          </a:xfrm>
          <a:prstGeom prst="rect">
            <a:avLst/>
          </a:prstGeom>
        </p:spPr>
        <p:txBody>
          <a:bodyPr wrap="square">
            <a:spAutoFit/>
          </a:bodyPr>
          <a:lstStyle/>
          <a:p>
            <a:pPr algn="just"/>
            <a:r>
              <a:rPr lang="es-ES" sz="800" b="1" dirty="0"/>
              <a:t>5.1. Grupo 0+, 1 - en sentido contrario al de la marcha: </a:t>
            </a:r>
            <a:endParaRPr lang="es-ES" sz="800" b="1" dirty="0" smtClean="0"/>
          </a:p>
          <a:p>
            <a:pPr algn="just"/>
            <a:endParaRPr lang="es-ES" sz="800" b="1" dirty="0" smtClean="0"/>
          </a:p>
          <a:p>
            <a:pPr algn="just"/>
            <a:r>
              <a:rPr lang="es-ES" sz="800" dirty="0" smtClean="0"/>
              <a:t>Apto </a:t>
            </a:r>
            <a:r>
              <a:rPr lang="es-ES" sz="800" dirty="0"/>
              <a:t>para niños de 0 a 18 kg de peso y de 0 a 4 años de edad.</a:t>
            </a:r>
          </a:p>
          <a:p>
            <a:pPr algn="just"/>
            <a:r>
              <a:rPr lang="es-ES" sz="800" dirty="0"/>
              <a:t>Armado: Cinturón de seguridad de 3 puntos </a:t>
            </a:r>
          </a:p>
          <a:p>
            <a:pPr algn="just"/>
            <a:r>
              <a:rPr lang="es-ES" sz="800" dirty="0"/>
              <a:t>Asegurar al niño: Cinturón de 5 puntos</a:t>
            </a:r>
          </a:p>
          <a:p>
            <a:pPr algn="just"/>
            <a:endParaRPr lang="en-US" sz="800" dirty="0"/>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9185" y="2872599"/>
            <a:ext cx="1303558" cy="1251554"/>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6754" y="3685792"/>
            <a:ext cx="1473397" cy="1548956"/>
          </a:xfrm>
          <a:prstGeom prst="rect">
            <a:avLst/>
          </a:prstGeom>
        </p:spPr>
      </p:pic>
      <p:sp>
        <p:nvSpPr>
          <p:cNvPr id="47" name="Rectangle 46"/>
          <p:cNvSpPr/>
          <p:nvPr/>
        </p:nvSpPr>
        <p:spPr>
          <a:xfrm>
            <a:off x="9340399" y="4124153"/>
            <a:ext cx="2828844" cy="830997"/>
          </a:xfrm>
          <a:prstGeom prst="rect">
            <a:avLst/>
          </a:prstGeom>
        </p:spPr>
        <p:txBody>
          <a:bodyPr wrap="square">
            <a:spAutoFit/>
          </a:bodyPr>
          <a:lstStyle/>
          <a:p>
            <a:pPr algn="just"/>
            <a:r>
              <a:rPr lang="es-ES" sz="800" b="1" dirty="0"/>
              <a:t>5.2. Grupo 1 - en sentido de la marcha: </a:t>
            </a:r>
            <a:endParaRPr lang="es-ES" sz="800" b="1" dirty="0" smtClean="0"/>
          </a:p>
          <a:p>
            <a:pPr algn="just"/>
            <a:endParaRPr lang="es-ES" sz="800" b="1" dirty="0"/>
          </a:p>
          <a:p>
            <a:pPr algn="just"/>
            <a:r>
              <a:rPr lang="es-ES" sz="800" dirty="0" smtClean="0"/>
              <a:t>Apto </a:t>
            </a:r>
            <a:r>
              <a:rPr lang="es-ES" sz="800" dirty="0"/>
              <a:t>para niños de 9 a 18 kg de peso y de 09 meses a 4 años de edad.</a:t>
            </a:r>
          </a:p>
          <a:p>
            <a:pPr algn="just"/>
            <a:r>
              <a:rPr lang="es-ES" sz="800" dirty="0"/>
              <a:t>Armado: Cinturón de seguridad de 3 puntos</a:t>
            </a:r>
          </a:p>
          <a:p>
            <a:pPr algn="just"/>
            <a:r>
              <a:rPr lang="es-ES" sz="800" dirty="0"/>
              <a:t>Asegurar al niño: Cinturón de 5 puntos</a:t>
            </a:r>
          </a:p>
        </p:txBody>
      </p:sp>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46695" y="4975308"/>
            <a:ext cx="1245305" cy="1379293"/>
          </a:xfrm>
          <a:prstGeom prst="rect">
            <a:avLst/>
          </a:prstGeom>
        </p:spPr>
      </p:pic>
      <p:sp>
        <p:nvSpPr>
          <p:cNvPr id="49" name="Rectangle 48"/>
          <p:cNvSpPr/>
          <p:nvPr/>
        </p:nvSpPr>
        <p:spPr>
          <a:xfrm>
            <a:off x="7698377" y="5419403"/>
            <a:ext cx="3156431" cy="707886"/>
          </a:xfrm>
          <a:prstGeom prst="rect">
            <a:avLst/>
          </a:prstGeom>
        </p:spPr>
        <p:txBody>
          <a:bodyPr wrap="square">
            <a:spAutoFit/>
          </a:bodyPr>
          <a:lstStyle/>
          <a:p>
            <a:pPr algn="just"/>
            <a:r>
              <a:rPr lang="es-ES" sz="800" b="1" dirty="0"/>
              <a:t>5.3. Grupo 2, 3 - en sentido de la marcha: </a:t>
            </a:r>
            <a:endParaRPr lang="es-ES" sz="800" b="1" dirty="0" smtClean="0"/>
          </a:p>
          <a:p>
            <a:pPr algn="just"/>
            <a:endParaRPr lang="es-ES" sz="800" b="1" dirty="0"/>
          </a:p>
          <a:p>
            <a:pPr algn="just"/>
            <a:r>
              <a:rPr lang="es-ES" sz="800" dirty="0" smtClean="0"/>
              <a:t>Apto </a:t>
            </a:r>
            <a:r>
              <a:rPr lang="es-ES" sz="800" dirty="0"/>
              <a:t>para niños de 15 a 36 kg de peso y de 4 a 12 años de edad.</a:t>
            </a:r>
          </a:p>
          <a:p>
            <a:pPr algn="just"/>
            <a:r>
              <a:rPr lang="es-ES" sz="800" dirty="0"/>
              <a:t>Armado: Cinturón de seguridad de 3 puntos</a:t>
            </a:r>
          </a:p>
          <a:p>
            <a:pPr algn="just"/>
            <a:r>
              <a:rPr lang="es-ES" sz="800" dirty="0"/>
              <a:t>Asegurar al niño: Cinturón de seguridad de 3 puntos</a:t>
            </a:r>
          </a:p>
        </p:txBody>
      </p:sp>
      <p:sp>
        <p:nvSpPr>
          <p:cNvPr id="50" name="TextBox 49"/>
          <p:cNvSpPr txBox="1"/>
          <p:nvPr/>
        </p:nvSpPr>
        <p:spPr>
          <a:xfrm>
            <a:off x="11706747" y="6541792"/>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32</a:t>
            </a:r>
            <a:endParaRPr lang="bg-BG" sz="800" b="1" dirty="0">
              <a:cs typeface="Arial" pitchFamily="34" charset="0"/>
            </a:endParaRPr>
          </a:p>
        </p:txBody>
      </p:sp>
    </p:spTree>
    <p:extLst>
      <p:ext uri="{BB962C8B-B14F-4D97-AF65-F5344CB8AC3E}">
        <p14:creationId xmlns:p14="http://schemas.microsoft.com/office/powerpoint/2010/main" val="153964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96812" y="6549623"/>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26</a:t>
            </a:r>
            <a:endParaRPr lang="bg-BG" sz="800" b="1" dirty="0">
              <a:cs typeface="Arial" pitchFamily="34" charset="0"/>
            </a:endParaRPr>
          </a:p>
        </p:txBody>
      </p:sp>
      <p:sp>
        <p:nvSpPr>
          <p:cNvPr id="3" name="Rectangle 2"/>
          <p:cNvSpPr/>
          <p:nvPr/>
        </p:nvSpPr>
        <p:spPr>
          <a:xfrm>
            <a:off x="0" y="410759"/>
            <a:ext cx="1499191" cy="707886"/>
          </a:xfrm>
          <a:prstGeom prst="rect">
            <a:avLst/>
          </a:prstGeom>
        </p:spPr>
        <p:txBody>
          <a:bodyPr wrap="square">
            <a:spAutoFit/>
          </a:bodyPr>
          <a:lstStyle/>
          <a:p>
            <a:pPr algn="just"/>
            <a:r>
              <a:rPr lang="de-DE" sz="800" b="1" dirty="0"/>
              <a:t>Schritt 3: </a:t>
            </a:r>
            <a:r>
              <a:rPr lang="de-DE" sz="800" dirty="0"/>
              <a:t>Ziehen Sie den Sicherheitsgurt des Kindersitzes in Richtung des roten Pfeils heraus und vergewissern Sie sich, dass der Gurt straff ist.</a:t>
            </a:r>
            <a:endParaRPr lang="en-US" sz="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312" y="91268"/>
            <a:ext cx="3136604" cy="14699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19744"/>
            <a:ext cx="1536733" cy="13725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2" y="1601155"/>
            <a:ext cx="1446884" cy="13911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0892" y="1582961"/>
            <a:ext cx="1638976" cy="1366330"/>
          </a:xfrm>
          <a:prstGeom prst="rect">
            <a:avLst/>
          </a:prstGeom>
        </p:spPr>
      </p:pic>
      <p:sp>
        <p:nvSpPr>
          <p:cNvPr id="8" name="Rectangle 7"/>
          <p:cNvSpPr/>
          <p:nvPr/>
        </p:nvSpPr>
        <p:spPr>
          <a:xfrm>
            <a:off x="1" y="3032176"/>
            <a:ext cx="1499190" cy="338554"/>
          </a:xfrm>
          <a:prstGeom prst="rect">
            <a:avLst/>
          </a:prstGeom>
        </p:spPr>
        <p:txBody>
          <a:bodyPr wrap="square">
            <a:spAutoFit/>
          </a:bodyPr>
          <a:lstStyle/>
          <a:p>
            <a:pPr algn="ctr"/>
            <a:r>
              <a:rPr lang="de-DE" sz="800" b="1" dirty="0"/>
              <a:t>Schritt 4: </a:t>
            </a:r>
            <a:r>
              <a:rPr lang="de-DE" sz="800" dirty="0"/>
              <a:t>Lockern Sie die Schultergurte</a:t>
            </a:r>
            <a:endParaRPr lang="en-US" sz="800" dirty="0"/>
          </a:p>
        </p:txBody>
      </p:sp>
      <p:sp>
        <p:nvSpPr>
          <p:cNvPr id="9" name="Rectangle 8"/>
          <p:cNvSpPr/>
          <p:nvPr/>
        </p:nvSpPr>
        <p:spPr>
          <a:xfrm>
            <a:off x="1663996" y="3093731"/>
            <a:ext cx="1659775" cy="338554"/>
          </a:xfrm>
          <a:prstGeom prst="rect">
            <a:avLst/>
          </a:prstGeom>
        </p:spPr>
        <p:txBody>
          <a:bodyPr wrap="square">
            <a:spAutoFit/>
          </a:bodyPr>
          <a:lstStyle/>
          <a:p>
            <a:pPr algn="ctr"/>
            <a:r>
              <a:rPr lang="de-DE" sz="800" b="1" dirty="0"/>
              <a:t>Schritt 5: </a:t>
            </a:r>
            <a:r>
              <a:rPr lang="de-DE" sz="800" dirty="0"/>
              <a:t>Lösen Sie die Schnalle auf.</a:t>
            </a:r>
            <a:endParaRPr lang="en-US" sz="800" dirty="0"/>
          </a:p>
        </p:txBody>
      </p:sp>
      <p:sp>
        <p:nvSpPr>
          <p:cNvPr id="10" name="Rectangle 9"/>
          <p:cNvSpPr/>
          <p:nvPr/>
        </p:nvSpPr>
        <p:spPr>
          <a:xfrm>
            <a:off x="3222141" y="2932247"/>
            <a:ext cx="1617274" cy="584775"/>
          </a:xfrm>
          <a:prstGeom prst="rect">
            <a:avLst/>
          </a:prstGeom>
        </p:spPr>
        <p:txBody>
          <a:bodyPr wrap="square">
            <a:spAutoFit/>
          </a:bodyPr>
          <a:lstStyle/>
          <a:p>
            <a:pPr algn="just"/>
            <a:r>
              <a:rPr lang="de-DE" sz="800" b="1" dirty="0"/>
              <a:t>Schritt 6</a:t>
            </a:r>
            <a:r>
              <a:rPr lang="de-DE" sz="800" dirty="0"/>
              <a:t>: Legen Sie das Kind in den Sitz und schnallen Sie die Gurte an. Stellen Sie sicher, dass die Gurte nicht verdreht sind. </a:t>
            </a:r>
            <a:endParaRPr lang="en-US" sz="800" dirty="0"/>
          </a:p>
        </p:txBody>
      </p:sp>
      <p:sp>
        <p:nvSpPr>
          <p:cNvPr id="11" name="TextBox 10"/>
          <p:cNvSpPr txBox="1"/>
          <p:nvPr/>
        </p:nvSpPr>
        <p:spPr>
          <a:xfrm>
            <a:off x="72446" y="3504090"/>
            <a:ext cx="4766969" cy="276999"/>
          </a:xfrm>
          <a:prstGeom prst="rect">
            <a:avLst/>
          </a:prstGeom>
          <a:solidFill>
            <a:schemeClr val="tx1">
              <a:lumMod val="65000"/>
              <a:lumOff val="35000"/>
            </a:schemeClr>
          </a:solidFill>
        </p:spPr>
        <p:txBody>
          <a:bodyPr wrap="square" rtlCol="0">
            <a:spAutoFit/>
          </a:bodyPr>
          <a:lstStyle/>
          <a:p>
            <a:r>
              <a:rPr lang="de-DE" sz="1200" b="1" dirty="0">
                <a:solidFill>
                  <a:schemeClr val="bg1"/>
                </a:solidFill>
                <a:latin typeface="Arial" pitchFamily="34" charset="0"/>
                <a:cs typeface="Arial" pitchFamily="34" charset="0"/>
              </a:rPr>
              <a:t>12. Montage des Kindersitzes in Gruppe 1 </a:t>
            </a:r>
            <a:endParaRPr lang="en-US" sz="1200" b="1" dirty="0">
              <a:solidFill>
                <a:schemeClr val="bg1"/>
              </a:solidFill>
              <a:latin typeface="Arial" pitchFamily="34" charset="0"/>
              <a:cs typeface="Arial" pitchFamily="34" charset="0"/>
            </a:endParaRPr>
          </a:p>
        </p:txBody>
      </p:sp>
      <p:sp>
        <p:nvSpPr>
          <p:cNvPr id="12" name="Rectangle 11"/>
          <p:cNvSpPr/>
          <p:nvPr/>
        </p:nvSpPr>
        <p:spPr>
          <a:xfrm>
            <a:off x="0" y="3784114"/>
            <a:ext cx="4674719" cy="215444"/>
          </a:xfrm>
          <a:prstGeom prst="rect">
            <a:avLst/>
          </a:prstGeom>
        </p:spPr>
        <p:txBody>
          <a:bodyPr wrap="square">
            <a:spAutoFit/>
          </a:bodyPr>
          <a:lstStyle/>
          <a:p>
            <a:pPr algn="just"/>
            <a:r>
              <a:rPr lang="de-DE" sz="800" b="1" dirty="0"/>
              <a:t>Geeignet für Kinder von 9 bis 18 kg oder Kinder von 9 Monaten bis 4 Jahren.</a:t>
            </a:r>
            <a:endParaRPr lang="en-US" sz="800" b="1" dirty="0"/>
          </a:p>
        </p:txBody>
      </p:sp>
      <p:sp>
        <p:nvSpPr>
          <p:cNvPr id="13" name="Rectangle 12"/>
          <p:cNvSpPr/>
          <p:nvPr/>
        </p:nvSpPr>
        <p:spPr>
          <a:xfrm>
            <a:off x="1243240" y="3954923"/>
            <a:ext cx="2318668" cy="707886"/>
          </a:xfrm>
          <a:prstGeom prst="rect">
            <a:avLst/>
          </a:prstGeom>
        </p:spPr>
        <p:txBody>
          <a:bodyPr wrap="square">
            <a:spAutoFit/>
          </a:bodyPr>
          <a:lstStyle/>
          <a:p>
            <a:pPr algn="just"/>
            <a:r>
              <a:rPr lang="de-DE" sz="800" b="1" dirty="0"/>
              <a:t>Schritt 1: </a:t>
            </a:r>
            <a:r>
              <a:rPr lang="de-DE" sz="800" dirty="0"/>
              <a:t>Stellen Sie den Kindersitz in die entsprechende Position und stellen Sie ihn in Fahrtrichtung auf den Fahrzeugsitz. Stellen Sie sicher, dass die Rückenlehne des Kindersitzes fest an der Rückseite des Autositzes anliegt.</a:t>
            </a:r>
            <a:endParaRPr lang="en-US" sz="800" dirty="0"/>
          </a:p>
        </p:txBody>
      </p:sp>
      <p:sp>
        <p:nvSpPr>
          <p:cNvPr id="14" name="Rectangle 13"/>
          <p:cNvSpPr/>
          <p:nvPr/>
        </p:nvSpPr>
        <p:spPr>
          <a:xfrm>
            <a:off x="1243240" y="4610824"/>
            <a:ext cx="2318668" cy="707886"/>
          </a:xfrm>
          <a:prstGeom prst="rect">
            <a:avLst/>
          </a:prstGeom>
        </p:spPr>
        <p:txBody>
          <a:bodyPr wrap="square">
            <a:spAutoFit/>
          </a:bodyPr>
          <a:lstStyle/>
          <a:p>
            <a:pPr algn="just"/>
            <a:r>
              <a:rPr lang="de-DE" sz="800" b="1" dirty="0"/>
              <a:t>Schritt 2: </a:t>
            </a:r>
            <a:r>
              <a:rPr lang="de-DE" sz="800" dirty="0"/>
              <a:t>Ziehen Sie nacheinander den 3-Punkt-Sicherheitsgurt durch die Öffnungen der Rückenlehne (1, 2, 3). Legen Sie ihn dann in die Schnalle des Kindersitzes und drücken Sie, bis Sie ein Klicken hören.</a:t>
            </a:r>
            <a:endParaRPr lang="en-US" sz="8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47" y="5343266"/>
            <a:ext cx="2521977" cy="1107661"/>
          </a:xfrm>
          <a:prstGeom prst="rect">
            <a:avLst/>
          </a:prstGeom>
        </p:spPr>
      </p:pic>
      <p:sp>
        <p:nvSpPr>
          <p:cNvPr id="16" name="Rectangle 15"/>
          <p:cNvSpPr/>
          <p:nvPr/>
        </p:nvSpPr>
        <p:spPr>
          <a:xfrm>
            <a:off x="2562524" y="5482366"/>
            <a:ext cx="2112195" cy="584775"/>
          </a:xfrm>
          <a:prstGeom prst="rect">
            <a:avLst/>
          </a:prstGeom>
        </p:spPr>
        <p:txBody>
          <a:bodyPr wrap="square">
            <a:spAutoFit/>
          </a:bodyPr>
          <a:lstStyle/>
          <a:p>
            <a:pPr algn="just"/>
            <a:r>
              <a:rPr lang="de-DE" sz="800" b="1" dirty="0"/>
              <a:t>Schritt 3: </a:t>
            </a:r>
            <a:r>
              <a:rPr lang="de-DE" sz="800" dirty="0"/>
              <a:t>Ziehen Sie den Sicherheitsgurt des Kindersitzes in Richtung des roten Pfeils heraus und vergewissern Sie sich, dass der Gurt straff ist.</a:t>
            </a:r>
            <a:endParaRPr lang="en-US" sz="800"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46" y="4118801"/>
            <a:ext cx="1202694" cy="1096877"/>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1908" y="4106798"/>
            <a:ext cx="1244008" cy="1082652"/>
          </a:xfrm>
          <a:prstGeom prst="rect">
            <a:avLst/>
          </a:prstGeom>
        </p:spPr>
      </p:pic>
      <p:sp>
        <p:nvSpPr>
          <p:cNvPr id="19" name="TextBox 10"/>
          <p:cNvSpPr txBox="1"/>
          <p:nvPr/>
        </p:nvSpPr>
        <p:spPr>
          <a:xfrm>
            <a:off x="7427642" y="31899"/>
            <a:ext cx="4682259" cy="276999"/>
          </a:xfrm>
          <a:prstGeom prst="rect">
            <a:avLst/>
          </a:prstGeom>
          <a:solidFill>
            <a:schemeClr val="tx1">
              <a:lumMod val="65000"/>
              <a:lumOff val="35000"/>
            </a:schemeClr>
          </a:solidFill>
        </p:spPr>
        <p:txBody>
          <a:bodyPr wrap="square" rtlCol="0">
            <a:spAutoFit/>
          </a:bodyPr>
          <a:lstStyle/>
          <a:p>
            <a:r>
              <a:rPr lang="es-ES" sz="1200" b="1" dirty="0">
                <a:solidFill>
                  <a:schemeClr val="bg1"/>
                </a:solidFill>
                <a:latin typeface="Arial" pitchFamily="34" charset="0"/>
                <a:cs typeface="Arial" pitchFamily="34" charset="0"/>
              </a:rPr>
              <a:t>3. Colocar el asiento de automóvil en el vehículo</a:t>
            </a:r>
            <a:endParaRPr lang="de-DE" sz="1200" b="1" dirty="0">
              <a:solidFill>
                <a:schemeClr val="bg1"/>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516939148"/>
              </p:ext>
            </p:extLst>
          </p:nvPr>
        </p:nvGraphicFramePr>
        <p:xfrm>
          <a:off x="7427641" y="363180"/>
          <a:ext cx="4682259" cy="1333500"/>
        </p:xfrm>
        <a:graphic>
          <a:graphicData uri="http://schemas.openxmlformats.org/drawingml/2006/table">
            <a:tbl>
              <a:tblPr firstRow="1" firstCol="1" bandRow="1">
                <a:tableStyleId>{F5AB1C69-6EDB-4FF4-983F-18BD219EF322}</a:tableStyleId>
              </a:tblPr>
              <a:tblGrid>
                <a:gridCol w="3766486">
                  <a:extLst>
                    <a:ext uri="{9D8B030D-6E8A-4147-A177-3AD203B41FA5}">
                      <a16:colId xmlns:a16="http://schemas.microsoft.com/office/drawing/2014/main" val="470340613"/>
                    </a:ext>
                  </a:extLst>
                </a:gridCol>
                <a:gridCol w="915773">
                  <a:extLst>
                    <a:ext uri="{9D8B030D-6E8A-4147-A177-3AD203B41FA5}">
                      <a16:colId xmlns:a16="http://schemas.microsoft.com/office/drawing/2014/main" val="1700753398"/>
                    </a:ext>
                  </a:extLst>
                </a:gridCol>
              </a:tblGrid>
              <a:tr h="190500">
                <a:tc>
                  <a:txBody>
                    <a:bodyPr/>
                    <a:lstStyle/>
                    <a:p>
                      <a:pPr marL="0" marR="0" algn="just">
                        <a:lnSpc>
                          <a:spcPct val="107000"/>
                        </a:lnSpc>
                        <a:spcBef>
                          <a:spcPts val="0"/>
                        </a:spcBef>
                        <a:spcAft>
                          <a:spcPts val="0"/>
                        </a:spcAft>
                      </a:pPr>
                      <a:r>
                        <a:rPr lang="es-ES" sz="800" dirty="0">
                          <a:effectLst/>
                        </a:rPr>
                        <a:t>En el sentido de la marcha</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a:effectLst/>
                        </a:rPr>
                        <a:t>Correcto</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7317039"/>
                  </a:ext>
                </a:extLst>
              </a:tr>
              <a:tr h="190500">
                <a:tc>
                  <a:txBody>
                    <a:bodyPr/>
                    <a:lstStyle/>
                    <a:p>
                      <a:pPr marL="0" marR="0" algn="just">
                        <a:lnSpc>
                          <a:spcPct val="107000"/>
                        </a:lnSpc>
                        <a:spcBef>
                          <a:spcPts val="0"/>
                        </a:spcBef>
                        <a:spcAft>
                          <a:spcPts val="0"/>
                        </a:spcAft>
                      </a:pPr>
                      <a:r>
                        <a:rPr lang="es-ES" sz="800" dirty="0">
                          <a:effectLst/>
                        </a:rPr>
                        <a:t>En el sentido contrario a la marcha</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a:effectLst/>
                        </a:rPr>
                        <a:t>No es correcto</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52355974"/>
                  </a:ext>
                </a:extLst>
              </a:tr>
              <a:tr h="190500">
                <a:tc>
                  <a:txBody>
                    <a:bodyPr/>
                    <a:lstStyle/>
                    <a:p>
                      <a:pPr marL="0" marR="0" algn="just">
                        <a:lnSpc>
                          <a:spcPct val="107000"/>
                        </a:lnSpc>
                        <a:spcBef>
                          <a:spcPts val="0"/>
                        </a:spcBef>
                        <a:spcAft>
                          <a:spcPts val="0"/>
                        </a:spcAft>
                      </a:pPr>
                      <a:r>
                        <a:rPr lang="es-ES" sz="800" dirty="0">
                          <a:effectLst/>
                        </a:rPr>
                        <a:t>El vehículo tiene cinturón de solo 2 puntos</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a:effectLst/>
                        </a:rPr>
                        <a:t>No es correcto</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52215864"/>
                  </a:ext>
                </a:extLst>
              </a:tr>
              <a:tr h="190500">
                <a:tc>
                  <a:txBody>
                    <a:bodyPr/>
                    <a:lstStyle/>
                    <a:p>
                      <a:pPr marL="0" marR="0" algn="just">
                        <a:lnSpc>
                          <a:spcPct val="107000"/>
                        </a:lnSpc>
                        <a:spcBef>
                          <a:spcPts val="0"/>
                        </a:spcBef>
                        <a:spcAft>
                          <a:spcPts val="0"/>
                        </a:spcAft>
                      </a:pPr>
                      <a:r>
                        <a:rPr lang="es-ES" sz="800" dirty="0">
                          <a:effectLst/>
                        </a:rPr>
                        <a:t>El vehículo tiene cinturón de solo 3 puntos</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a:effectLst/>
                        </a:rPr>
                        <a:t>Correcto</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11940522"/>
                  </a:ext>
                </a:extLst>
              </a:tr>
              <a:tr h="190500">
                <a:tc>
                  <a:txBody>
                    <a:bodyPr/>
                    <a:lstStyle/>
                    <a:p>
                      <a:pPr marL="0" marR="0" algn="just">
                        <a:lnSpc>
                          <a:spcPct val="107000"/>
                        </a:lnSpc>
                        <a:spcBef>
                          <a:spcPts val="0"/>
                        </a:spcBef>
                        <a:spcAft>
                          <a:spcPts val="0"/>
                        </a:spcAft>
                      </a:pPr>
                      <a:r>
                        <a:rPr lang="es-ES" sz="800" dirty="0">
                          <a:effectLst/>
                        </a:rPr>
                        <a:t>En el asiento de pasajeros</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dirty="0">
                          <a:effectLst/>
                        </a:rPr>
                        <a:t>No es correcto</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4098137"/>
                  </a:ext>
                </a:extLst>
              </a:tr>
              <a:tr h="190500">
                <a:tc>
                  <a:txBody>
                    <a:bodyPr/>
                    <a:lstStyle/>
                    <a:p>
                      <a:pPr marL="0" marR="0" algn="just">
                        <a:lnSpc>
                          <a:spcPct val="107000"/>
                        </a:lnSpc>
                        <a:spcBef>
                          <a:spcPts val="0"/>
                        </a:spcBef>
                        <a:spcAft>
                          <a:spcPts val="0"/>
                        </a:spcAft>
                      </a:pPr>
                      <a:r>
                        <a:rPr lang="es-ES" sz="800">
                          <a:effectLst/>
                        </a:rPr>
                        <a:t>En el asiento trasero</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dirty="0">
                          <a:effectLst/>
                        </a:rPr>
                        <a:t>Correcto</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37909375"/>
                  </a:ext>
                </a:extLst>
              </a:tr>
              <a:tr h="190500">
                <a:tc>
                  <a:txBody>
                    <a:bodyPr/>
                    <a:lstStyle/>
                    <a:p>
                      <a:pPr marL="0" marR="0" algn="just">
                        <a:lnSpc>
                          <a:spcPct val="107000"/>
                        </a:lnSpc>
                        <a:spcBef>
                          <a:spcPts val="0"/>
                        </a:spcBef>
                        <a:spcAft>
                          <a:spcPts val="0"/>
                        </a:spcAft>
                      </a:pPr>
                      <a:r>
                        <a:rPr lang="es-ES" sz="800">
                          <a:effectLst/>
                        </a:rPr>
                        <a:t>En el medio del asiento trasero con cinturón de 3 puntos</a:t>
                      </a:r>
                      <a:endParaRPr lang="en-US" sz="7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s-ES" sz="800" dirty="0">
                          <a:effectLst/>
                        </a:rPr>
                        <a:t>Correcto</a:t>
                      </a:r>
                      <a:endParaRPr lang="en-US" sz="7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9053810"/>
                  </a:ext>
                </a:extLst>
              </a:tr>
            </a:tbl>
          </a:graphicData>
        </a:graphic>
      </p:graphicFrame>
      <p:sp>
        <p:nvSpPr>
          <p:cNvPr id="21" name="Rectangle 20"/>
          <p:cNvSpPr/>
          <p:nvPr/>
        </p:nvSpPr>
        <p:spPr>
          <a:xfrm>
            <a:off x="7356692" y="1656861"/>
            <a:ext cx="4879471" cy="686855"/>
          </a:xfrm>
          <a:prstGeom prst="rect">
            <a:avLst/>
          </a:prstGeom>
        </p:spPr>
        <p:txBody>
          <a:bodyPr wrap="square">
            <a:spAutoFit/>
          </a:bodyPr>
          <a:lstStyle/>
          <a:p>
            <a:pPr algn="just">
              <a:lnSpc>
                <a:spcPct val="107000"/>
              </a:lnSpc>
              <a:spcAft>
                <a:spcPts val="800"/>
              </a:spcAft>
            </a:pPr>
            <a:r>
              <a:rPr lang="es-ES" sz="800" b="1" dirty="0">
                <a:ea typeface="Calibri" panose="020F0502020204030204" pitchFamily="34" charset="0"/>
                <a:cs typeface="Times New Roman" panose="02020603050405020304" pitchFamily="18" charset="0"/>
              </a:rPr>
              <a:t>3.1 Siga atentamente las normas de seguridad vial en las carreteras.</a:t>
            </a:r>
          </a:p>
          <a:p>
            <a:pPr algn="just">
              <a:lnSpc>
                <a:spcPct val="107000"/>
              </a:lnSpc>
              <a:spcAft>
                <a:spcPts val="800"/>
              </a:spcAft>
            </a:pPr>
            <a:r>
              <a:rPr lang="es-ES" sz="800" dirty="0">
                <a:ea typeface="Calibri" panose="020F0502020204030204" pitchFamily="34" charset="0"/>
                <a:cs typeface="Times New Roman" panose="02020603050405020304" pitchFamily="18" charset="0"/>
              </a:rPr>
              <a:t>No monte el asiento de automóvil en el asiento delantero si este está equipado con un airbag.</a:t>
            </a:r>
          </a:p>
          <a:p>
            <a:pPr algn="just">
              <a:lnSpc>
                <a:spcPct val="107000"/>
              </a:lnSpc>
              <a:spcAft>
                <a:spcPts val="800"/>
              </a:spcAft>
            </a:pPr>
            <a:r>
              <a:rPr lang="es-ES" sz="800" dirty="0">
                <a:ea typeface="Calibri" panose="020F0502020204030204" pitchFamily="34" charset="0"/>
                <a:cs typeface="Times New Roman" panose="02020603050405020304" pitchFamily="18" charset="0"/>
              </a:rPr>
              <a:t>Lea atentamente el manual de uso para informarse de cómo usar el airbag.</a:t>
            </a: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2451" y="2419021"/>
            <a:ext cx="2166234" cy="894130"/>
          </a:xfrm>
          <a:prstGeom prst="rect">
            <a:avLst/>
          </a:prstGeom>
        </p:spPr>
      </p:pic>
      <p:sp>
        <p:nvSpPr>
          <p:cNvPr id="23" name="Rectangle 22"/>
          <p:cNvSpPr/>
          <p:nvPr/>
        </p:nvSpPr>
        <p:spPr>
          <a:xfrm>
            <a:off x="10050956" y="2265921"/>
            <a:ext cx="2011598" cy="1200329"/>
          </a:xfrm>
          <a:prstGeom prst="rect">
            <a:avLst/>
          </a:prstGeom>
        </p:spPr>
        <p:txBody>
          <a:bodyPr wrap="square">
            <a:spAutoFit/>
          </a:bodyPr>
          <a:lstStyle/>
          <a:p>
            <a:r>
              <a:rPr lang="es-ES" sz="800" b="1" dirty="0"/>
              <a:t>NOTA</a:t>
            </a:r>
          </a:p>
          <a:p>
            <a:pPr algn="just"/>
            <a:r>
              <a:rPr lang="es-ES" sz="800" dirty="0"/>
              <a:t>Puede montarlo en esta posición</a:t>
            </a:r>
            <a:r>
              <a:rPr lang="es-ES" sz="800" dirty="0" smtClean="0"/>
              <a:t>.</a:t>
            </a:r>
          </a:p>
          <a:p>
            <a:pPr algn="just"/>
            <a:endParaRPr lang="es-ES" sz="800" dirty="0"/>
          </a:p>
          <a:p>
            <a:pPr algn="just"/>
            <a:r>
              <a:rPr lang="es-ES" sz="800" dirty="0"/>
              <a:t>No puede montarse en esta posición</a:t>
            </a:r>
            <a:r>
              <a:rPr lang="es-ES" sz="800" dirty="0" smtClean="0"/>
              <a:t>.</a:t>
            </a:r>
          </a:p>
          <a:p>
            <a:pPr algn="just"/>
            <a:endParaRPr lang="es-ES" sz="800" dirty="0"/>
          </a:p>
          <a:p>
            <a:pPr algn="just"/>
            <a:r>
              <a:rPr lang="es-ES" sz="800" dirty="0"/>
              <a:t>No monte el asiento de automóvil en asientos de pasajeros con airbag.</a:t>
            </a:r>
          </a:p>
          <a:p>
            <a:pPr algn="just"/>
            <a:r>
              <a:rPr lang="es-ES" sz="800" dirty="0"/>
              <a:t>Puede montarlo en esta posición solo con un cinturón de seguridad de 3 puntos.</a:t>
            </a: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7041" y="2396153"/>
            <a:ext cx="226086" cy="1009852"/>
          </a:xfrm>
          <a:prstGeom prst="rect">
            <a:avLst/>
          </a:prstGeom>
        </p:spPr>
      </p:pic>
      <p:sp>
        <p:nvSpPr>
          <p:cNvPr id="25" name="TextBox 10"/>
          <p:cNvSpPr txBox="1"/>
          <p:nvPr/>
        </p:nvSpPr>
        <p:spPr>
          <a:xfrm>
            <a:off x="7453941" y="3451853"/>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4. </a:t>
            </a:r>
            <a:r>
              <a:rPr lang="en-US" sz="1200" b="1" dirty="0" err="1">
                <a:solidFill>
                  <a:schemeClr val="bg1"/>
                </a:solidFill>
                <a:latin typeface="Arial" pitchFamily="34" charset="0"/>
                <a:cs typeface="Arial" pitchFamily="34" charset="0"/>
              </a:rPr>
              <a:t>Partes</a:t>
            </a:r>
            <a:endParaRPr lang="en-US" sz="1200" b="1" dirty="0">
              <a:solidFill>
                <a:schemeClr val="bg1"/>
              </a:solidFill>
              <a:latin typeface="Arial" pitchFamily="34" charset="0"/>
              <a:cs typeface="Arial" pitchFamily="34" charset="0"/>
            </a:endParaRP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9310" y="3867554"/>
            <a:ext cx="3682102" cy="2911601"/>
          </a:xfrm>
          <a:prstGeom prst="rect">
            <a:avLst/>
          </a:prstGeom>
        </p:spPr>
      </p:pic>
      <p:sp>
        <p:nvSpPr>
          <p:cNvPr id="27" name="Rectangle 26"/>
          <p:cNvSpPr/>
          <p:nvPr/>
        </p:nvSpPr>
        <p:spPr>
          <a:xfrm>
            <a:off x="7356692" y="3809057"/>
            <a:ext cx="2477386" cy="215444"/>
          </a:xfrm>
          <a:prstGeom prst="rect">
            <a:avLst/>
          </a:prstGeom>
        </p:spPr>
        <p:txBody>
          <a:bodyPr wrap="square">
            <a:spAutoFit/>
          </a:bodyPr>
          <a:lstStyle/>
          <a:p>
            <a:pPr algn="r"/>
            <a:r>
              <a:rPr lang="es-ES" sz="800" dirty="0"/>
              <a:t>Botón de ajuste de la altura del reposacabezas</a:t>
            </a:r>
            <a:endParaRPr lang="en-US" sz="800" dirty="0"/>
          </a:p>
        </p:txBody>
      </p:sp>
      <p:sp>
        <p:nvSpPr>
          <p:cNvPr id="28" name="Rectangle 27"/>
          <p:cNvSpPr/>
          <p:nvPr/>
        </p:nvSpPr>
        <p:spPr>
          <a:xfrm>
            <a:off x="7912100" y="4207917"/>
            <a:ext cx="819455" cy="218265"/>
          </a:xfrm>
          <a:prstGeom prst="rect">
            <a:avLst/>
          </a:prstGeom>
        </p:spPr>
        <p:txBody>
          <a:bodyPr wrap="non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Reposacabezas</a:t>
            </a:r>
            <a:endParaRPr lang="en-US" sz="800" dirty="0">
              <a:effectLst/>
              <a:ea typeface="Calibri" panose="020F0502020204030204" pitchFamily="34" charset="0"/>
              <a:cs typeface="Times New Roman" panose="02020603050405020304" pitchFamily="18" charset="0"/>
            </a:endParaRPr>
          </a:p>
        </p:txBody>
      </p:sp>
      <p:sp>
        <p:nvSpPr>
          <p:cNvPr id="29" name="Rectangle 28"/>
          <p:cNvSpPr/>
          <p:nvPr/>
        </p:nvSpPr>
        <p:spPr>
          <a:xfrm>
            <a:off x="7125133" y="4595297"/>
            <a:ext cx="1643399" cy="218265"/>
          </a:xfrm>
          <a:prstGeom prst="rect">
            <a:avLst/>
          </a:prstGeom>
        </p:spPr>
        <p:txBody>
          <a:bodyPr wrap="non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Ranura</a:t>
            </a:r>
            <a:r>
              <a:rPr lang="en-US" sz="800" dirty="0">
                <a:ea typeface="Calibri" panose="020F0502020204030204" pitchFamily="34" charset="0"/>
                <a:cs typeface="Times New Roman" panose="02020603050405020304" pitchFamily="18" charset="0"/>
              </a:rPr>
              <a:t> para </a:t>
            </a:r>
            <a:r>
              <a:rPr lang="en-US" sz="800" dirty="0" err="1">
                <a:ea typeface="Calibri" panose="020F0502020204030204" pitchFamily="34" charset="0"/>
                <a:cs typeface="Times New Roman" panose="02020603050405020304" pitchFamily="18" charset="0"/>
              </a:rPr>
              <a:t>cinturón</a:t>
            </a:r>
            <a:r>
              <a:rPr lang="en-US" sz="800" dirty="0">
                <a:ea typeface="Calibri" panose="020F0502020204030204" pitchFamily="34" charset="0"/>
                <a:cs typeface="Times New Roman" panose="02020603050405020304" pitchFamily="18" charset="0"/>
              </a:rPr>
              <a:t> de </a:t>
            </a:r>
            <a:r>
              <a:rPr lang="en-US" sz="800" dirty="0" err="1">
                <a:ea typeface="Calibri" panose="020F0502020204030204" pitchFamily="34" charset="0"/>
                <a:cs typeface="Times New Roman" panose="02020603050405020304" pitchFamily="18" charset="0"/>
              </a:rPr>
              <a:t>grupo</a:t>
            </a:r>
            <a:r>
              <a:rPr lang="en-US" sz="800" dirty="0">
                <a:ea typeface="Calibri" panose="020F0502020204030204" pitchFamily="34" charset="0"/>
                <a:cs typeface="Times New Roman" panose="02020603050405020304" pitchFamily="18" charset="0"/>
              </a:rPr>
              <a:t> 2, 3</a:t>
            </a:r>
            <a:endParaRPr lang="en-US" sz="800" dirty="0">
              <a:effectLst/>
              <a:ea typeface="Calibri" panose="020F0502020204030204" pitchFamily="34" charset="0"/>
              <a:cs typeface="Times New Roman" panose="02020603050405020304" pitchFamily="18" charset="0"/>
            </a:endParaRPr>
          </a:p>
        </p:txBody>
      </p:sp>
      <p:sp>
        <p:nvSpPr>
          <p:cNvPr id="30" name="Rectangle 29"/>
          <p:cNvSpPr/>
          <p:nvPr/>
        </p:nvSpPr>
        <p:spPr>
          <a:xfrm>
            <a:off x="7073472" y="4863184"/>
            <a:ext cx="1695060" cy="224036"/>
          </a:xfrm>
          <a:prstGeom prst="rect">
            <a:avLst/>
          </a:prstGeom>
        </p:spPr>
        <p:txBody>
          <a:bodyPr wrap="square">
            <a:spAutoFit/>
          </a:bodyPr>
          <a:lstStyle/>
          <a:p>
            <a:pPr algn="r">
              <a:lnSpc>
                <a:spcPct val="107000"/>
              </a:lnSpc>
              <a:spcAft>
                <a:spcPts val="800"/>
              </a:spcAft>
            </a:pPr>
            <a:r>
              <a:rPr lang="en-US" sz="800" dirty="0">
                <a:ea typeface="Calibri" panose="020F0502020204030204" pitchFamily="34" charset="0"/>
                <a:cs typeface="Times New Roman" panose="02020603050405020304" pitchFamily="18" charset="0"/>
              </a:rPr>
              <a:t>Protector de </a:t>
            </a:r>
            <a:r>
              <a:rPr lang="en-US" sz="800" dirty="0" err="1">
                <a:ea typeface="Calibri" panose="020F0502020204030204" pitchFamily="34" charset="0"/>
                <a:cs typeface="Times New Roman" panose="02020603050405020304" pitchFamily="18" charset="0"/>
              </a:rPr>
              <a:t>cinturones</a:t>
            </a:r>
            <a:r>
              <a:rPr lang="en-US" sz="800" dirty="0">
                <a:ea typeface="Calibri" panose="020F0502020204030204" pitchFamily="34" charset="0"/>
                <a:cs typeface="Times New Roman" panose="02020603050405020304" pitchFamily="18" charset="0"/>
              </a:rPr>
              <a:t> de </a:t>
            </a:r>
            <a:r>
              <a:rPr lang="en-US" sz="800" dirty="0" err="1">
                <a:ea typeface="Calibri" panose="020F0502020204030204" pitchFamily="34" charset="0"/>
                <a:cs typeface="Times New Roman" panose="02020603050405020304" pitchFamily="18" charset="0"/>
              </a:rPr>
              <a:t>hombro</a:t>
            </a:r>
            <a:endParaRPr lang="en-US" sz="800" dirty="0">
              <a:effectLst/>
              <a:ea typeface="Calibri" panose="020F0502020204030204" pitchFamily="34" charset="0"/>
              <a:cs typeface="Times New Roman" panose="02020603050405020304" pitchFamily="18" charset="0"/>
            </a:endParaRPr>
          </a:p>
        </p:txBody>
      </p:sp>
      <p:sp>
        <p:nvSpPr>
          <p:cNvPr id="31" name="Rectangle 30"/>
          <p:cNvSpPr/>
          <p:nvPr/>
        </p:nvSpPr>
        <p:spPr>
          <a:xfrm>
            <a:off x="8255143" y="5186384"/>
            <a:ext cx="476412" cy="215444"/>
          </a:xfrm>
          <a:prstGeom prst="rect">
            <a:avLst/>
          </a:prstGeom>
        </p:spPr>
        <p:txBody>
          <a:bodyPr wrap="none">
            <a:spAutoFit/>
          </a:bodyPr>
          <a:lstStyle/>
          <a:p>
            <a:pPr algn="r"/>
            <a:r>
              <a:rPr lang="en-US" sz="800" dirty="0" err="1"/>
              <a:t>Hebilla</a:t>
            </a:r>
            <a:endParaRPr lang="en-US" sz="800" dirty="0"/>
          </a:p>
        </p:txBody>
      </p:sp>
      <p:sp>
        <p:nvSpPr>
          <p:cNvPr id="32" name="Rectangle 31"/>
          <p:cNvSpPr/>
          <p:nvPr/>
        </p:nvSpPr>
        <p:spPr>
          <a:xfrm>
            <a:off x="7750661" y="6031286"/>
            <a:ext cx="1204225" cy="355738"/>
          </a:xfrm>
          <a:prstGeom prst="rect">
            <a:avLst/>
          </a:prstGeom>
        </p:spPr>
        <p:txBody>
          <a:bodyPr wrap="square">
            <a:spAutoFit/>
          </a:bodyPr>
          <a:lstStyle/>
          <a:p>
            <a:pPr algn="ctr">
              <a:lnSpc>
                <a:spcPct val="107000"/>
              </a:lnSpc>
              <a:spcAft>
                <a:spcPts val="800"/>
              </a:spcAft>
            </a:pPr>
            <a:r>
              <a:rPr lang="es-ES" sz="800" dirty="0">
                <a:ea typeface="Calibri" panose="020F0502020204030204" pitchFamily="34" charset="0"/>
                <a:cs typeface="Times New Roman" panose="02020603050405020304" pitchFamily="18" charset="0"/>
              </a:rPr>
              <a:t>Regulador (por debajo del protector)</a:t>
            </a:r>
            <a:endParaRPr lang="en-US" sz="800" dirty="0">
              <a:ea typeface="Calibri" panose="020F0502020204030204" pitchFamily="34" charset="0"/>
              <a:cs typeface="Times New Roman" panose="02020603050405020304" pitchFamily="18" charset="0"/>
            </a:endParaRPr>
          </a:p>
        </p:txBody>
      </p:sp>
      <p:sp>
        <p:nvSpPr>
          <p:cNvPr id="33" name="Rectangle 32"/>
          <p:cNvSpPr/>
          <p:nvPr/>
        </p:nvSpPr>
        <p:spPr>
          <a:xfrm>
            <a:off x="8690395" y="6363923"/>
            <a:ext cx="988290" cy="355738"/>
          </a:xfrm>
          <a:prstGeom prst="rect">
            <a:avLst/>
          </a:prstGeom>
        </p:spPr>
        <p:txBody>
          <a:bodyPr wrap="square">
            <a:spAutoFit/>
          </a:bodyPr>
          <a:lstStyle/>
          <a:p>
            <a:pPr algn="ctr">
              <a:lnSpc>
                <a:spcPct val="107000"/>
              </a:lnSpc>
              <a:spcAft>
                <a:spcPts val="800"/>
              </a:spcAft>
            </a:pPr>
            <a:r>
              <a:rPr lang="en-US" sz="800" dirty="0" err="1">
                <a:ea typeface="Calibri" panose="020F0502020204030204" pitchFamily="34" charset="0"/>
                <a:cs typeface="Times New Roman" panose="02020603050405020304" pitchFamily="18" charset="0"/>
              </a:rPr>
              <a:t>Ajustador</a:t>
            </a:r>
            <a:r>
              <a:rPr lang="en-US" sz="800" dirty="0">
                <a:ea typeface="Calibri" panose="020F0502020204030204" pitchFamily="34" charset="0"/>
                <a:cs typeface="Times New Roman" panose="02020603050405020304" pitchFamily="18" charset="0"/>
              </a:rPr>
              <a:t> para </a:t>
            </a:r>
            <a:r>
              <a:rPr lang="en-US" sz="800" dirty="0" err="1">
                <a:ea typeface="Calibri" panose="020F0502020204030204" pitchFamily="34" charset="0"/>
                <a:cs typeface="Times New Roman" panose="02020603050405020304" pitchFamily="18" charset="0"/>
              </a:rPr>
              <a:t>los</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cinturones</a:t>
            </a:r>
            <a:endParaRPr lang="en-US" sz="800" dirty="0">
              <a:effectLst/>
              <a:ea typeface="Calibri" panose="020F0502020204030204" pitchFamily="34" charset="0"/>
              <a:cs typeface="Times New Roman" panose="02020603050405020304" pitchFamily="18" charset="0"/>
            </a:endParaRPr>
          </a:p>
        </p:txBody>
      </p:sp>
      <p:sp>
        <p:nvSpPr>
          <p:cNvPr id="34" name="Rectangle 33"/>
          <p:cNvSpPr/>
          <p:nvPr/>
        </p:nvSpPr>
        <p:spPr>
          <a:xfrm>
            <a:off x="10737181" y="4035632"/>
            <a:ext cx="1323518" cy="338554"/>
          </a:xfrm>
          <a:prstGeom prst="rect">
            <a:avLst/>
          </a:prstGeom>
        </p:spPr>
        <p:txBody>
          <a:bodyPr wrap="square">
            <a:spAutoFit/>
          </a:bodyPr>
          <a:lstStyle/>
          <a:p>
            <a:r>
              <a:rPr lang="es-ES" sz="800" dirty="0"/>
              <a:t>Ranura para el cinturón de grupo 0+</a:t>
            </a:r>
            <a:endParaRPr lang="en-US" sz="800" dirty="0"/>
          </a:p>
        </p:txBody>
      </p:sp>
      <p:sp>
        <p:nvSpPr>
          <p:cNvPr id="35" name="Rectangle 34"/>
          <p:cNvSpPr/>
          <p:nvPr/>
        </p:nvSpPr>
        <p:spPr>
          <a:xfrm>
            <a:off x="10659275" y="4545856"/>
            <a:ext cx="859531" cy="218265"/>
          </a:xfrm>
          <a:prstGeom prst="rect">
            <a:avLst/>
          </a:prstGeom>
        </p:spPr>
        <p:txBody>
          <a:bodyPr wrap="non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Respaldo</a:t>
            </a:r>
            <a:r>
              <a:rPr lang="en-US" sz="800" dirty="0">
                <a:ea typeface="Calibri" panose="020F0502020204030204" pitchFamily="34" charset="0"/>
                <a:cs typeface="Times New Roman" panose="02020603050405020304" pitchFamily="18" charset="0"/>
              </a:rPr>
              <a:t> lateral</a:t>
            </a:r>
            <a:endParaRPr lang="en-US" sz="800" dirty="0">
              <a:effectLst/>
              <a:ea typeface="Calibri" panose="020F0502020204030204" pitchFamily="34" charset="0"/>
              <a:cs typeface="Times New Roman" panose="02020603050405020304" pitchFamily="18" charset="0"/>
            </a:endParaRPr>
          </a:p>
        </p:txBody>
      </p:sp>
      <p:sp>
        <p:nvSpPr>
          <p:cNvPr id="36" name="Rectangle 35"/>
          <p:cNvSpPr/>
          <p:nvPr/>
        </p:nvSpPr>
        <p:spPr>
          <a:xfrm>
            <a:off x="10659275" y="4935385"/>
            <a:ext cx="1253869" cy="215444"/>
          </a:xfrm>
          <a:prstGeom prst="rect">
            <a:avLst/>
          </a:prstGeom>
        </p:spPr>
        <p:txBody>
          <a:bodyPr wrap="none">
            <a:spAutoFit/>
          </a:bodyPr>
          <a:lstStyle/>
          <a:p>
            <a:r>
              <a:rPr lang="en-US" sz="800" dirty="0" err="1"/>
              <a:t>Colchoncito</a:t>
            </a:r>
            <a:r>
              <a:rPr lang="en-US" sz="800" dirty="0"/>
              <a:t> (</a:t>
            </a:r>
            <a:r>
              <a:rPr lang="en-US" sz="800" dirty="0" err="1"/>
              <a:t>almohadilla</a:t>
            </a:r>
            <a:r>
              <a:rPr lang="en-US" sz="800" dirty="0"/>
              <a:t>)</a:t>
            </a:r>
          </a:p>
        </p:txBody>
      </p:sp>
      <p:sp>
        <p:nvSpPr>
          <p:cNvPr id="37" name="Rectangle 36"/>
          <p:cNvSpPr/>
          <p:nvPr/>
        </p:nvSpPr>
        <p:spPr>
          <a:xfrm>
            <a:off x="10594879" y="5177380"/>
            <a:ext cx="1643399" cy="215444"/>
          </a:xfrm>
          <a:prstGeom prst="rect">
            <a:avLst/>
          </a:prstGeom>
        </p:spPr>
        <p:txBody>
          <a:bodyPr wrap="none">
            <a:spAutoFit/>
          </a:bodyPr>
          <a:lstStyle/>
          <a:p>
            <a:r>
              <a:rPr lang="de-DE" sz="800" dirty="0"/>
              <a:t>Ranura para cinturón de grupo 2, 3</a:t>
            </a:r>
            <a:endParaRPr lang="en-US" sz="800" dirty="0"/>
          </a:p>
        </p:txBody>
      </p:sp>
      <p:sp>
        <p:nvSpPr>
          <p:cNvPr id="38" name="Rectangle 37"/>
          <p:cNvSpPr/>
          <p:nvPr/>
        </p:nvSpPr>
        <p:spPr>
          <a:xfrm>
            <a:off x="10601285" y="5657929"/>
            <a:ext cx="1595309" cy="215444"/>
          </a:xfrm>
          <a:prstGeom prst="rect">
            <a:avLst/>
          </a:prstGeom>
        </p:spPr>
        <p:txBody>
          <a:bodyPr wrap="none">
            <a:spAutoFit/>
          </a:bodyPr>
          <a:lstStyle/>
          <a:p>
            <a:r>
              <a:rPr lang="en-US" sz="800" dirty="0" err="1"/>
              <a:t>Ranura</a:t>
            </a:r>
            <a:r>
              <a:rPr lang="en-US" sz="800" dirty="0"/>
              <a:t> para </a:t>
            </a:r>
            <a:r>
              <a:rPr lang="en-US" sz="800" dirty="0" err="1"/>
              <a:t>cinturón</a:t>
            </a:r>
            <a:r>
              <a:rPr lang="en-US" sz="800" dirty="0"/>
              <a:t> de </a:t>
            </a:r>
            <a:r>
              <a:rPr lang="en-US" sz="800" dirty="0" err="1"/>
              <a:t>grupo</a:t>
            </a:r>
            <a:r>
              <a:rPr lang="en-US" sz="800" dirty="0"/>
              <a:t> 0+</a:t>
            </a:r>
          </a:p>
        </p:txBody>
      </p:sp>
      <p:sp>
        <p:nvSpPr>
          <p:cNvPr id="39" name="Rectangle 38"/>
          <p:cNvSpPr/>
          <p:nvPr/>
        </p:nvSpPr>
        <p:spPr>
          <a:xfrm>
            <a:off x="10454670" y="6301792"/>
            <a:ext cx="1606029" cy="215444"/>
          </a:xfrm>
          <a:prstGeom prst="rect">
            <a:avLst/>
          </a:prstGeom>
        </p:spPr>
        <p:txBody>
          <a:bodyPr wrap="square">
            <a:spAutoFit/>
          </a:bodyPr>
          <a:lstStyle/>
          <a:p>
            <a:r>
              <a:rPr lang="es-ES" sz="800" dirty="0"/>
              <a:t>Palanca para inclinar el asiento</a:t>
            </a:r>
            <a:endParaRPr lang="en-US" sz="800" dirty="0"/>
          </a:p>
        </p:txBody>
      </p:sp>
      <p:sp>
        <p:nvSpPr>
          <p:cNvPr id="40" name="Rectangle 39"/>
          <p:cNvSpPr/>
          <p:nvPr/>
        </p:nvSpPr>
        <p:spPr>
          <a:xfrm>
            <a:off x="10623606" y="5340693"/>
            <a:ext cx="1107996" cy="215444"/>
          </a:xfrm>
          <a:prstGeom prst="rect">
            <a:avLst/>
          </a:prstGeom>
        </p:spPr>
        <p:txBody>
          <a:bodyPr wrap="none">
            <a:spAutoFit/>
          </a:bodyPr>
          <a:lstStyle/>
          <a:p>
            <a:pPr algn="just"/>
            <a:r>
              <a:rPr lang="en-US" sz="800" dirty="0"/>
              <a:t>Protector de la </a:t>
            </a:r>
            <a:r>
              <a:rPr lang="en-US" sz="800" dirty="0" err="1"/>
              <a:t>hebilla</a:t>
            </a:r>
            <a:endParaRPr lang="en-US" sz="800" dirty="0"/>
          </a:p>
        </p:txBody>
      </p:sp>
      <p:sp>
        <p:nvSpPr>
          <p:cNvPr id="41" name="TextBox 40"/>
          <p:cNvSpPr txBox="1"/>
          <p:nvPr/>
        </p:nvSpPr>
        <p:spPr>
          <a:xfrm>
            <a:off x="11706747" y="6541792"/>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31</a:t>
            </a:r>
            <a:endParaRPr lang="bg-BG" sz="800" b="1" dirty="0">
              <a:cs typeface="Arial" pitchFamily="34" charset="0"/>
            </a:endParaRPr>
          </a:p>
        </p:txBody>
      </p:sp>
    </p:spTree>
    <p:extLst>
      <p:ext uri="{BB962C8B-B14F-4D97-AF65-F5344CB8AC3E}">
        <p14:creationId xmlns:p14="http://schemas.microsoft.com/office/powerpoint/2010/main" val="47768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30670" y="6530429"/>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27</a:t>
            </a:r>
            <a:endParaRPr lang="bg-BG" sz="800" b="1" dirty="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71" y="76200"/>
            <a:ext cx="1493762" cy="13510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460" y="76200"/>
            <a:ext cx="1393584" cy="1355201"/>
          </a:xfrm>
          <a:prstGeom prst="rect">
            <a:avLst/>
          </a:prstGeom>
        </p:spPr>
      </p:pic>
      <p:sp>
        <p:nvSpPr>
          <p:cNvPr id="5" name="Rectangle 4"/>
          <p:cNvSpPr/>
          <p:nvPr/>
        </p:nvSpPr>
        <p:spPr>
          <a:xfrm>
            <a:off x="43870" y="1488418"/>
            <a:ext cx="1493763" cy="338554"/>
          </a:xfrm>
          <a:prstGeom prst="rect">
            <a:avLst/>
          </a:prstGeom>
        </p:spPr>
        <p:txBody>
          <a:bodyPr wrap="square">
            <a:spAutoFit/>
          </a:bodyPr>
          <a:lstStyle/>
          <a:p>
            <a:pPr algn="ctr"/>
            <a:r>
              <a:rPr lang="de-DE" sz="800" b="1" dirty="0"/>
              <a:t>Schritt 4: </a:t>
            </a:r>
            <a:r>
              <a:rPr lang="de-DE" sz="800" dirty="0"/>
              <a:t>Lösen Sie die Schultergurte auf.</a:t>
            </a:r>
            <a:endParaRPr lang="en-US" sz="800" dirty="0"/>
          </a:p>
        </p:txBody>
      </p:sp>
      <p:sp>
        <p:nvSpPr>
          <p:cNvPr id="6" name="Rectangle 5"/>
          <p:cNvSpPr/>
          <p:nvPr/>
        </p:nvSpPr>
        <p:spPr>
          <a:xfrm>
            <a:off x="1569175" y="1532214"/>
            <a:ext cx="1659775" cy="338554"/>
          </a:xfrm>
          <a:prstGeom prst="rect">
            <a:avLst/>
          </a:prstGeom>
        </p:spPr>
        <p:txBody>
          <a:bodyPr wrap="square">
            <a:spAutoFit/>
          </a:bodyPr>
          <a:lstStyle/>
          <a:p>
            <a:pPr algn="ctr"/>
            <a:r>
              <a:rPr lang="de-DE" sz="800" b="1" dirty="0"/>
              <a:t>Schritt 5: </a:t>
            </a:r>
            <a:r>
              <a:rPr lang="de-DE" sz="800" dirty="0"/>
              <a:t>Lösen Sie die Schnalle auf.</a:t>
            </a:r>
            <a:endParaRPr lang="en-US" sz="800" dirty="0"/>
          </a:p>
        </p:txBody>
      </p:sp>
      <p:sp>
        <p:nvSpPr>
          <p:cNvPr id="7" name="Rectangle 6"/>
          <p:cNvSpPr/>
          <p:nvPr/>
        </p:nvSpPr>
        <p:spPr>
          <a:xfrm>
            <a:off x="3058082" y="1393967"/>
            <a:ext cx="1746334" cy="584775"/>
          </a:xfrm>
          <a:prstGeom prst="rect">
            <a:avLst/>
          </a:prstGeom>
        </p:spPr>
        <p:txBody>
          <a:bodyPr wrap="square">
            <a:spAutoFit/>
          </a:bodyPr>
          <a:lstStyle/>
          <a:p>
            <a:pPr algn="ctr"/>
            <a:r>
              <a:rPr lang="de-DE" sz="800" b="1" dirty="0"/>
              <a:t>Schritt 6: </a:t>
            </a:r>
            <a:r>
              <a:rPr lang="de-DE" sz="800" dirty="0"/>
              <a:t>Setzen Sie das Kind in den Sitz und schnallen Sie die Gurte an. Stellen Sie sicher, dass die Gurte nicht miteinander verflochten sind.</a:t>
            </a:r>
            <a:endParaRPr lang="en-US" sz="800" dirty="0"/>
          </a:p>
        </p:txBody>
      </p:sp>
      <p:sp>
        <p:nvSpPr>
          <p:cNvPr id="8" name="TextBox 10"/>
          <p:cNvSpPr txBox="1"/>
          <p:nvPr/>
        </p:nvSpPr>
        <p:spPr>
          <a:xfrm>
            <a:off x="43871" y="1946430"/>
            <a:ext cx="4848782" cy="276999"/>
          </a:xfrm>
          <a:prstGeom prst="rect">
            <a:avLst/>
          </a:prstGeom>
          <a:solidFill>
            <a:schemeClr val="tx1">
              <a:lumMod val="65000"/>
              <a:lumOff val="35000"/>
            </a:schemeClr>
          </a:solidFill>
        </p:spPr>
        <p:txBody>
          <a:bodyPr wrap="square" rtlCol="0">
            <a:spAutoFit/>
          </a:bodyPr>
          <a:lstStyle/>
          <a:p>
            <a:r>
              <a:rPr lang="de-DE" sz="1200" b="1" dirty="0">
                <a:solidFill>
                  <a:schemeClr val="bg1"/>
                </a:solidFill>
                <a:latin typeface="Arial" pitchFamily="34" charset="0"/>
                <a:cs typeface="Arial" pitchFamily="34" charset="0"/>
              </a:rPr>
              <a:t>13. Montage des Kindersitzes in Gruppe 2, 3</a:t>
            </a:r>
            <a:endParaRPr lang="en-US" sz="1200" b="1" dirty="0">
              <a:solidFill>
                <a:schemeClr val="bg1"/>
              </a:solidFill>
              <a:latin typeface="Arial" pitchFamily="34" charset="0"/>
              <a:cs typeface="Arial" pitchFamily="34" charset="0"/>
            </a:endParaRPr>
          </a:p>
        </p:txBody>
      </p:sp>
      <p:sp>
        <p:nvSpPr>
          <p:cNvPr id="9" name="Rectangle 8"/>
          <p:cNvSpPr/>
          <p:nvPr/>
        </p:nvSpPr>
        <p:spPr>
          <a:xfrm>
            <a:off x="-28575" y="2226454"/>
            <a:ext cx="4674719" cy="215444"/>
          </a:xfrm>
          <a:prstGeom prst="rect">
            <a:avLst/>
          </a:prstGeom>
        </p:spPr>
        <p:txBody>
          <a:bodyPr wrap="square">
            <a:spAutoFit/>
          </a:bodyPr>
          <a:lstStyle/>
          <a:p>
            <a:pPr algn="just"/>
            <a:r>
              <a:rPr lang="de-DE" sz="800" b="1" dirty="0"/>
              <a:t>Geeignet für Kinder von 15 bis 36 kg oder Kinder von 4 bis 12 Jahren.</a:t>
            </a:r>
            <a:endParaRPr lang="en-US" sz="800" b="1" dirty="0"/>
          </a:p>
        </p:txBody>
      </p:sp>
      <p:sp>
        <p:nvSpPr>
          <p:cNvPr id="10" name="Rectangle 9"/>
          <p:cNvSpPr/>
          <p:nvPr/>
        </p:nvSpPr>
        <p:spPr>
          <a:xfrm>
            <a:off x="1580713" y="2418707"/>
            <a:ext cx="1656367" cy="1446550"/>
          </a:xfrm>
          <a:prstGeom prst="rect">
            <a:avLst/>
          </a:prstGeom>
        </p:spPr>
        <p:txBody>
          <a:bodyPr wrap="square">
            <a:spAutoFit/>
          </a:bodyPr>
          <a:lstStyle/>
          <a:p>
            <a:pPr algn="just"/>
            <a:r>
              <a:rPr lang="de-DE" sz="800" b="1" dirty="0"/>
              <a:t>Schritt 1: </a:t>
            </a:r>
            <a:r>
              <a:rPr lang="de-DE" sz="800" dirty="0"/>
              <a:t>Sehen Sie Abbildungen 14.1. - 14.7. Entfernen Sie die Kissen und Gurte und setzen Sie den Kindersitz in Position 1</a:t>
            </a:r>
            <a:r>
              <a:rPr lang="de-DE" sz="800" dirty="0" smtClean="0"/>
              <a:t>.</a:t>
            </a:r>
          </a:p>
          <a:p>
            <a:pPr algn="just"/>
            <a:endParaRPr lang="de-DE" sz="800" dirty="0"/>
          </a:p>
          <a:p>
            <a:pPr algn="just"/>
            <a:r>
              <a:rPr lang="de-DE" sz="800" b="1" dirty="0"/>
              <a:t>Schritt 2: </a:t>
            </a:r>
            <a:r>
              <a:rPr lang="de-DE" sz="800" dirty="0"/>
              <a:t>Stellen Sie den Kindersitz in Fahrtrichtung auf den Sitz</a:t>
            </a:r>
            <a:r>
              <a:rPr lang="de-DE" sz="800" dirty="0" smtClean="0"/>
              <a:t>.</a:t>
            </a:r>
          </a:p>
          <a:p>
            <a:pPr algn="just"/>
            <a:endParaRPr lang="de-DE" sz="800" dirty="0"/>
          </a:p>
          <a:p>
            <a:pPr algn="just"/>
            <a:r>
              <a:rPr lang="de-DE" sz="800" b="1" dirty="0"/>
              <a:t>Schritt 3: </a:t>
            </a:r>
            <a:r>
              <a:rPr lang="de-DE" sz="800" dirty="0"/>
              <a:t>Setzen Sie das Kind in den Kindersitz und befolgen Sie die Schritte in Abbildung 13.3. - 13.5.</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1" y="2437226"/>
            <a:ext cx="1606869" cy="139560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4333" y="2478931"/>
            <a:ext cx="1513832" cy="135712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1" y="3825921"/>
            <a:ext cx="2937558" cy="1268222"/>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r="3140"/>
          <a:stretch/>
        </p:blipFill>
        <p:spPr>
          <a:xfrm>
            <a:off x="3061752" y="3842066"/>
            <a:ext cx="1900570" cy="130049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86" y="5625488"/>
            <a:ext cx="2937558" cy="73687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0646" y="5510764"/>
            <a:ext cx="1092893" cy="978334"/>
          </a:xfrm>
          <a:prstGeom prst="rect">
            <a:avLst/>
          </a:prstGeom>
        </p:spPr>
      </p:pic>
      <p:sp>
        <p:nvSpPr>
          <p:cNvPr id="17" name="Rectangle 16"/>
          <p:cNvSpPr/>
          <p:nvPr/>
        </p:nvSpPr>
        <p:spPr>
          <a:xfrm>
            <a:off x="36590" y="5094143"/>
            <a:ext cx="4853987" cy="584775"/>
          </a:xfrm>
          <a:prstGeom prst="rect">
            <a:avLst/>
          </a:prstGeom>
        </p:spPr>
        <p:txBody>
          <a:bodyPr wrap="square">
            <a:spAutoFit/>
          </a:bodyPr>
          <a:lstStyle/>
          <a:p>
            <a:pPr algn="just"/>
            <a:r>
              <a:rPr lang="de-DE" sz="800" b="1" dirty="0"/>
              <a:t>Schritt 4</a:t>
            </a:r>
            <a:r>
              <a:rPr lang="de-DE" sz="800" dirty="0"/>
              <a:t>: Verwenden Sie den Höhenregler, um die Kopfstütze in der richtigen Höhe für das Kind zu platzieren. Der Abstand zwischen der Gürtelöffnung und dem Kopf des Kindes sollte 2 Finger betragen. Schultergurte sollten auf oder über den Schultern des Kindes liegen.</a:t>
            </a:r>
          </a:p>
          <a:p>
            <a:pPr algn="just"/>
            <a:r>
              <a:rPr lang="de-DE" sz="800" b="1" dirty="0"/>
              <a:t>Schritt 5</a:t>
            </a:r>
            <a:r>
              <a:rPr lang="de-DE" sz="800" dirty="0"/>
              <a:t>: Schnallen Sie den Gurt an und stellen Sie sicher, dass er fest anliegt.</a:t>
            </a:r>
          </a:p>
        </p:txBody>
      </p:sp>
      <p:sp>
        <p:nvSpPr>
          <p:cNvPr id="18" name="Rectangle 17"/>
          <p:cNvSpPr/>
          <p:nvPr/>
        </p:nvSpPr>
        <p:spPr>
          <a:xfrm>
            <a:off x="300470" y="6320943"/>
            <a:ext cx="391454" cy="215444"/>
          </a:xfrm>
          <a:prstGeom prst="rect">
            <a:avLst/>
          </a:prstGeom>
        </p:spPr>
        <p:txBody>
          <a:bodyPr wrap="none">
            <a:spAutoFit/>
          </a:bodyPr>
          <a:lstStyle/>
          <a:p>
            <a:pPr algn="just"/>
            <a:r>
              <a:rPr lang="en-US" sz="800" dirty="0" smtClean="0">
                <a:solidFill>
                  <a:srgbClr val="FF0000"/>
                </a:solidFill>
              </a:rPr>
              <a:t>NEIN</a:t>
            </a:r>
            <a:endParaRPr lang="en-US" sz="800" dirty="0">
              <a:solidFill>
                <a:srgbClr val="FF0000"/>
              </a:solidFill>
            </a:endParaRPr>
          </a:p>
        </p:txBody>
      </p:sp>
      <p:sp>
        <p:nvSpPr>
          <p:cNvPr id="19" name="Rectangle 18"/>
          <p:cNvSpPr/>
          <p:nvPr/>
        </p:nvSpPr>
        <p:spPr>
          <a:xfrm>
            <a:off x="1372538" y="6306284"/>
            <a:ext cx="391454" cy="215444"/>
          </a:xfrm>
          <a:prstGeom prst="rect">
            <a:avLst/>
          </a:prstGeom>
        </p:spPr>
        <p:txBody>
          <a:bodyPr wrap="none">
            <a:spAutoFit/>
          </a:bodyPr>
          <a:lstStyle/>
          <a:p>
            <a:pPr algn="just"/>
            <a:r>
              <a:rPr lang="en-US" sz="800" dirty="0" smtClean="0">
                <a:solidFill>
                  <a:srgbClr val="FF0000"/>
                </a:solidFill>
              </a:rPr>
              <a:t>NEIN</a:t>
            </a:r>
            <a:endParaRPr lang="en-US" sz="800" dirty="0">
              <a:solidFill>
                <a:srgbClr val="FF0000"/>
              </a:solidFill>
            </a:endParaRPr>
          </a:p>
        </p:txBody>
      </p:sp>
      <p:sp>
        <p:nvSpPr>
          <p:cNvPr id="20" name="Rectangle 19"/>
          <p:cNvSpPr/>
          <p:nvPr/>
        </p:nvSpPr>
        <p:spPr>
          <a:xfrm>
            <a:off x="2497658" y="6314985"/>
            <a:ext cx="276038" cy="215444"/>
          </a:xfrm>
          <a:prstGeom prst="rect">
            <a:avLst/>
          </a:prstGeom>
        </p:spPr>
        <p:txBody>
          <a:bodyPr wrap="none">
            <a:spAutoFit/>
          </a:bodyPr>
          <a:lstStyle/>
          <a:p>
            <a:pPr algn="just"/>
            <a:r>
              <a:rPr lang="en-US" sz="800" dirty="0" smtClean="0">
                <a:solidFill>
                  <a:srgbClr val="92D050"/>
                </a:solidFill>
              </a:rPr>
              <a:t>JA</a:t>
            </a:r>
            <a:endParaRPr lang="en-US" sz="800" dirty="0">
              <a:solidFill>
                <a:srgbClr val="92D050"/>
              </a:solidFill>
            </a:endParaRP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4333" y="76200"/>
            <a:ext cx="1586187" cy="1331471"/>
          </a:xfrm>
          <a:prstGeom prst="rect">
            <a:avLst/>
          </a:prstGeom>
        </p:spPr>
      </p:pic>
      <p:sp>
        <p:nvSpPr>
          <p:cNvPr id="22" name="Rectangle 21"/>
          <p:cNvSpPr/>
          <p:nvPr/>
        </p:nvSpPr>
        <p:spPr>
          <a:xfrm>
            <a:off x="7410893" y="40623"/>
            <a:ext cx="4781107" cy="3662541"/>
          </a:xfrm>
          <a:prstGeom prst="rect">
            <a:avLst/>
          </a:prstGeom>
        </p:spPr>
        <p:txBody>
          <a:bodyPr wrap="square">
            <a:spAutoFit/>
          </a:bodyPr>
          <a:lstStyle/>
          <a:p>
            <a:pPr algn="just"/>
            <a:r>
              <a:rPr lang="es-ES" sz="800" dirty="0"/>
              <a:t>7. El asiento para niños debe cambiarse en caso de haber sido sometido a cargas significantes en caso de accidentes.</a:t>
            </a:r>
          </a:p>
          <a:p>
            <a:pPr algn="just"/>
            <a:r>
              <a:rPr lang="es-ES" sz="800" dirty="0"/>
              <a:t>8. Por medidas de seguridad el asiento de automóvil debe estar bien fijado en el vehículo, incluso si el niño no va a usarlo.</a:t>
            </a:r>
          </a:p>
          <a:p>
            <a:pPr algn="just"/>
            <a:r>
              <a:rPr lang="es-ES" sz="800" dirty="0"/>
              <a:t>9. Siempre debe asegurarse de que todos los cinturones, manteniendo el asiento para automóvil fijado al vehículo, estén bien apretados, y que todos los cinturones de retención estén ajustados según el cuerpo del niño; asegúrese de que los cinturones no estén torcidos.</a:t>
            </a:r>
          </a:p>
          <a:p>
            <a:pPr algn="just"/>
            <a:r>
              <a:rPr lang="es-ES" sz="800" dirty="0"/>
              <a:t>10. Asegúrese de que todos los cinturones alrededor de la cintura estén colocados bajo asegurando que su cintura esté bien apretada.</a:t>
            </a:r>
          </a:p>
          <a:p>
            <a:pPr algn="just"/>
            <a:r>
              <a:rPr lang="es-ES" sz="800" dirty="0"/>
              <a:t>11. No utilice otros accesorios, diferentes de los descritos en las instrucciones y mostrados en el sistema de seguridad de niños.</a:t>
            </a:r>
          </a:p>
          <a:p>
            <a:pPr algn="just"/>
            <a:r>
              <a:rPr lang="es-ES" sz="800" dirty="0"/>
              <a:t>12. Toda carga u otros objetos, que pueden causar daños en caso de choque, deben estar correctamente asegurados.</a:t>
            </a:r>
          </a:p>
          <a:p>
            <a:pPr algn="just"/>
            <a:r>
              <a:rPr lang="es-ES" sz="800" dirty="0"/>
              <a:t>13. Los objetos duros y las partes de plástico del sistema de retención de niños deben estar colocados y montados de tal manera que estén asegurados durante el uso diario del vehículo, para que se evite que se queden atascados en el asiento móvil o en la puerta del vehículo.</a:t>
            </a:r>
          </a:p>
          <a:p>
            <a:pPr algn="just"/>
            <a:r>
              <a:rPr lang="es-ES" sz="800" dirty="0"/>
              <a:t>14. Para evitar el riesgo de caídas, el cinturón del niño debe estar siempre abrochado.</a:t>
            </a:r>
          </a:p>
          <a:p>
            <a:pPr algn="just"/>
            <a:r>
              <a:rPr lang="es-ES" sz="800" dirty="0"/>
              <a:t>15. Es peligroso hacer cambios y modificaciones en el mecanismo sin la autorización de la autoridad relevante y es también peligroso no seguir las instrucciones de montaje, suministradas por el fabricante del sistema de seguridad para niños.</a:t>
            </a:r>
          </a:p>
          <a:p>
            <a:pPr algn="just"/>
            <a:r>
              <a:rPr lang="es-ES" sz="800" dirty="0"/>
              <a:t>16. Este asiento de automóvil está diseñado para niños desde su nacimiento hasta los 36 kg. Nunca sobrecargue el asiento de automóvil para niños con más de un niño u otra carga adicional.</a:t>
            </a:r>
          </a:p>
          <a:p>
            <a:pPr algn="just"/>
            <a:r>
              <a:rPr lang="es-ES" sz="800" dirty="0"/>
              <a:t>17. El sistema de seguridad para niños no debe utilizarse sin la tapicería.</a:t>
            </a:r>
          </a:p>
          <a:p>
            <a:pPr algn="just"/>
            <a:r>
              <a:rPr lang="es-ES" sz="800" dirty="0"/>
              <a:t>18. La tapicería del asiento no debe cambiarse por otra en caso de no haber sido recomendado por el fabricante.</a:t>
            </a:r>
          </a:p>
          <a:p>
            <a:pPr algn="just"/>
            <a:r>
              <a:rPr lang="es-ES" sz="800" dirty="0"/>
              <a:t>19. Antes de regular cualquiera de las partes móviles o ajustables del asiento de automóvil, debe sacar el niño del asiento.</a:t>
            </a:r>
          </a:p>
          <a:p>
            <a:pPr algn="just"/>
            <a:r>
              <a:rPr lang="es-ES" sz="800" dirty="0"/>
              <a:t>20. El asiento de automóvil para niños debe mantenerse fuera de la luz directa del sol.</a:t>
            </a:r>
          </a:p>
          <a:p>
            <a:pPr algn="just"/>
            <a:r>
              <a:rPr lang="es-ES" sz="800" dirty="0"/>
              <a:t>21. No utilice productos de segunda mano, porque no sabe que han sufrido los mismos.</a:t>
            </a:r>
          </a:p>
        </p:txBody>
      </p:sp>
      <p:sp>
        <p:nvSpPr>
          <p:cNvPr id="23" name="TextBox 10"/>
          <p:cNvSpPr txBox="1"/>
          <p:nvPr/>
        </p:nvSpPr>
        <p:spPr>
          <a:xfrm>
            <a:off x="7475811" y="3703164"/>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2. </a:t>
            </a:r>
            <a:r>
              <a:rPr lang="en-US" sz="1200" b="1" dirty="0" err="1">
                <a:solidFill>
                  <a:schemeClr val="bg1"/>
                </a:solidFill>
                <a:latin typeface="Arial" pitchFamily="34" charset="0"/>
                <a:cs typeface="Arial" pitchFamily="34" charset="0"/>
              </a:rPr>
              <a:t>Instrucciones</a:t>
            </a:r>
            <a:r>
              <a:rPr lang="en-US" sz="1200" b="1" dirty="0">
                <a:solidFill>
                  <a:schemeClr val="bg1"/>
                </a:solidFill>
                <a:latin typeface="Arial" pitchFamily="34" charset="0"/>
                <a:cs typeface="Arial" pitchFamily="34" charset="0"/>
              </a:rPr>
              <a:t> de </a:t>
            </a:r>
            <a:r>
              <a:rPr lang="en-US" sz="1200" b="1" dirty="0" err="1">
                <a:solidFill>
                  <a:schemeClr val="bg1"/>
                </a:solidFill>
                <a:latin typeface="Arial" pitchFamily="34" charset="0"/>
                <a:cs typeface="Arial" pitchFamily="34" charset="0"/>
              </a:rPr>
              <a:t>seguridad</a:t>
            </a:r>
            <a:endParaRPr lang="en-US" sz="1200" b="1" dirty="0">
              <a:solidFill>
                <a:schemeClr val="bg1"/>
              </a:solidFill>
              <a:latin typeface="Arial" pitchFamily="34" charset="0"/>
              <a:cs typeface="Arial" pitchFamily="34" charset="0"/>
            </a:endParaRPr>
          </a:p>
        </p:txBody>
      </p:sp>
      <p:sp>
        <p:nvSpPr>
          <p:cNvPr id="24" name="Rectangle 23"/>
          <p:cNvSpPr/>
          <p:nvPr/>
        </p:nvSpPr>
        <p:spPr>
          <a:xfrm>
            <a:off x="8727167" y="4084569"/>
            <a:ext cx="3464833" cy="461665"/>
          </a:xfrm>
          <a:prstGeom prst="rect">
            <a:avLst/>
          </a:prstGeom>
        </p:spPr>
        <p:txBody>
          <a:bodyPr wrap="square">
            <a:spAutoFit/>
          </a:bodyPr>
          <a:lstStyle/>
          <a:p>
            <a:pPr algn="just"/>
            <a:r>
              <a:rPr lang="es-ES" sz="800" dirty="0"/>
              <a:t>Es apto solo si los vehículos aprobados estén equipados con cinturones de seguridad de 3 puntos, aprobados según Regla 16 de la UN/ECE u otras normas equivalentes.</a:t>
            </a:r>
            <a:endParaRPr lang="en-US" sz="800" dirty="0"/>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t="43233"/>
          <a:stretch/>
        </p:blipFill>
        <p:spPr>
          <a:xfrm>
            <a:off x="7475811" y="4046043"/>
            <a:ext cx="1251356" cy="1090061"/>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39103" y="5095358"/>
            <a:ext cx="2943739" cy="1267788"/>
          </a:xfrm>
          <a:prstGeom prst="rect">
            <a:avLst/>
          </a:prstGeom>
        </p:spPr>
      </p:pic>
      <p:sp>
        <p:nvSpPr>
          <p:cNvPr id="27" name="Rectangle 26"/>
          <p:cNvSpPr/>
          <p:nvPr/>
        </p:nvSpPr>
        <p:spPr>
          <a:xfrm>
            <a:off x="7410892" y="5285928"/>
            <a:ext cx="1735705" cy="1077218"/>
          </a:xfrm>
          <a:prstGeom prst="rect">
            <a:avLst/>
          </a:prstGeom>
        </p:spPr>
        <p:txBody>
          <a:bodyPr wrap="square">
            <a:spAutoFit/>
          </a:bodyPr>
          <a:lstStyle/>
          <a:p>
            <a:pPr algn="just"/>
            <a:r>
              <a:rPr lang="es-ES" sz="800" b="1" dirty="0"/>
              <a:t>NOTA: </a:t>
            </a:r>
            <a:r>
              <a:rPr lang="es-ES" sz="800" dirty="0"/>
              <a:t>Si la cinta de la hebilla del asiento de automóvil es demasiado larga, el sistema de retención para niños no podrá ser montada de una manera segura. Es muy peligroso. En caso de alguna duda, contacte con el fabricante del sistema de retención para niños.</a:t>
            </a:r>
            <a:endParaRPr lang="ru-RU" sz="800" dirty="0"/>
          </a:p>
        </p:txBody>
      </p:sp>
      <p:sp>
        <p:nvSpPr>
          <p:cNvPr id="28" name="TextBox 33"/>
          <p:cNvSpPr txBox="1"/>
          <p:nvPr/>
        </p:nvSpPr>
        <p:spPr>
          <a:xfrm>
            <a:off x="11744225" y="6538158"/>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30</a:t>
            </a:r>
            <a:endParaRPr lang="bg-BG" sz="800" b="1" dirty="0">
              <a:cs typeface="Arial" pitchFamily="34" charset="0"/>
            </a:endParaRPr>
          </a:p>
        </p:txBody>
      </p:sp>
    </p:spTree>
    <p:extLst>
      <p:ext uri="{BB962C8B-B14F-4D97-AF65-F5344CB8AC3E}">
        <p14:creationId xmlns:p14="http://schemas.microsoft.com/office/powerpoint/2010/main" val="47167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68114" y="6481917"/>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28</a:t>
            </a:r>
            <a:endParaRPr lang="bg-BG" sz="800" b="1" dirty="0">
              <a:cs typeface="Arial" pitchFamily="34" charset="0"/>
            </a:endParaRPr>
          </a:p>
        </p:txBody>
      </p:sp>
      <p:sp>
        <p:nvSpPr>
          <p:cNvPr id="3" name="TextBox 10"/>
          <p:cNvSpPr txBox="1"/>
          <p:nvPr/>
        </p:nvSpPr>
        <p:spPr>
          <a:xfrm>
            <a:off x="64630" y="68326"/>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14. </a:t>
            </a:r>
            <a:r>
              <a:rPr lang="en-US" sz="1200" b="1" dirty="0" err="1">
                <a:solidFill>
                  <a:schemeClr val="bg1"/>
                </a:solidFill>
                <a:latin typeface="Arial" pitchFamily="34" charset="0"/>
                <a:cs typeface="Arial" pitchFamily="34" charset="0"/>
              </a:rPr>
              <a:t>Entfernung</a:t>
            </a:r>
            <a:r>
              <a:rPr lang="en-US" sz="1200" b="1" dirty="0">
                <a:solidFill>
                  <a:schemeClr val="bg1"/>
                </a:solidFill>
                <a:latin typeface="Arial" pitchFamily="34" charset="0"/>
                <a:cs typeface="Arial" pitchFamily="34" charset="0"/>
              </a:rPr>
              <a:t> der </a:t>
            </a:r>
            <a:r>
              <a:rPr lang="en-US" sz="1200" b="1" dirty="0" err="1" smtClean="0">
                <a:solidFill>
                  <a:schemeClr val="bg1"/>
                </a:solidFill>
                <a:latin typeface="Arial" pitchFamily="34" charset="0"/>
                <a:cs typeface="Arial" pitchFamily="34" charset="0"/>
              </a:rPr>
              <a:t>Unterlagen</a:t>
            </a:r>
            <a:endParaRPr lang="en-US" sz="1200" b="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1" y="350294"/>
            <a:ext cx="1445848" cy="13287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504" y="356460"/>
            <a:ext cx="1276650" cy="13225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9140" y="356460"/>
            <a:ext cx="1803456" cy="1322534"/>
          </a:xfrm>
          <a:prstGeom prst="rect">
            <a:avLst/>
          </a:prstGeom>
        </p:spPr>
      </p:pic>
      <p:sp>
        <p:nvSpPr>
          <p:cNvPr id="7" name="Rectangle 6"/>
          <p:cNvSpPr/>
          <p:nvPr/>
        </p:nvSpPr>
        <p:spPr>
          <a:xfrm>
            <a:off x="0" y="1663527"/>
            <a:ext cx="1499190" cy="338554"/>
          </a:xfrm>
          <a:prstGeom prst="rect">
            <a:avLst/>
          </a:prstGeom>
        </p:spPr>
        <p:txBody>
          <a:bodyPr wrap="square">
            <a:spAutoFit/>
          </a:bodyPr>
          <a:lstStyle/>
          <a:p>
            <a:pPr algn="ctr"/>
            <a:r>
              <a:rPr lang="de-DE" sz="800" b="1" dirty="0"/>
              <a:t>Schritt 1: </a:t>
            </a:r>
            <a:r>
              <a:rPr lang="de-DE" sz="800" dirty="0"/>
              <a:t>Lösen Sie die Schultergurte auf.</a:t>
            </a:r>
            <a:endParaRPr lang="en-US" sz="800" dirty="0"/>
          </a:p>
        </p:txBody>
      </p:sp>
      <p:sp>
        <p:nvSpPr>
          <p:cNvPr id="8" name="Rectangle 7"/>
          <p:cNvSpPr/>
          <p:nvPr/>
        </p:nvSpPr>
        <p:spPr>
          <a:xfrm>
            <a:off x="1399277" y="1690195"/>
            <a:ext cx="1659775" cy="338554"/>
          </a:xfrm>
          <a:prstGeom prst="rect">
            <a:avLst/>
          </a:prstGeom>
        </p:spPr>
        <p:txBody>
          <a:bodyPr wrap="square">
            <a:spAutoFit/>
          </a:bodyPr>
          <a:lstStyle/>
          <a:p>
            <a:pPr algn="ctr"/>
            <a:r>
              <a:rPr lang="de-DE" sz="800" b="1" dirty="0"/>
              <a:t>Schritt 2: </a:t>
            </a:r>
            <a:r>
              <a:rPr lang="de-DE" sz="800" dirty="0"/>
              <a:t>Lösen Sie die Schnalle </a:t>
            </a:r>
            <a:r>
              <a:rPr lang="de-DE" sz="800" dirty="0" smtClean="0"/>
              <a:t>auf</a:t>
            </a:r>
            <a:r>
              <a:rPr lang="bg-BG" sz="800" dirty="0" smtClean="0"/>
              <a:t>.</a:t>
            </a:r>
            <a:endParaRPr lang="en-US" sz="800" dirty="0"/>
          </a:p>
        </p:txBody>
      </p:sp>
      <p:sp>
        <p:nvSpPr>
          <p:cNvPr id="9" name="Rectangle 8"/>
          <p:cNvSpPr/>
          <p:nvPr/>
        </p:nvSpPr>
        <p:spPr>
          <a:xfrm>
            <a:off x="2959139" y="1663527"/>
            <a:ext cx="1707764" cy="338554"/>
          </a:xfrm>
          <a:prstGeom prst="rect">
            <a:avLst/>
          </a:prstGeom>
        </p:spPr>
        <p:txBody>
          <a:bodyPr wrap="square">
            <a:spAutoFit/>
          </a:bodyPr>
          <a:lstStyle/>
          <a:p>
            <a:pPr algn="ctr"/>
            <a:r>
              <a:rPr lang="de-DE" sz="800" b="1" dirty="0"/>
              <a:t>Schritt 3: </a:t>
            </a:r>
            <a:r>
              <a:rPr lang="de-DE" sz="800" dirty="0"/>
              <a:t>Entfernen Sie die beiden Gurtbänder vom Metallverschluss.</a:t>
            </a:r>
            <a:endParaRPr lang="en-US" sz="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0245" y="2124048"/>
            <a:ext cx="2062715" cy="143460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 y="3800258"/>
            <a:ext cx="2063813" cy="953008"/>
          </a:xfrm>
          <a:prstGeom prst="rect">
            <a:avLst/>
          </a:prstGeom>
        </p:spPr>
      </p:pic>
      <p:sp>
        <p:nvSpPr>
          <p:cNvPr id="12" name="Rectangle 11"/>
          <p:cNvSpPr/>
          <p:nvPr/>
        </p:nvSpPr>
        <p:spPr>
          <a:xfrm>
            <a:off x="0" y="3389380"/>
            <a:ext cx="1721686" cy="338554"/>
          </a:xfrm>
          <a:prstGeom prst="rect">
            <a:avLst/>
          </a:prstGeom>
        </p:spPr>
        <p:txBody>
          <a:bodyPr wrap="square">
            <a:spAutoFit/>
          </a:bodyPr>
          <a:lstStyle/>
          <a:p>
            <a:pPr algn="just"/>
            <a:r>
              <a:rPr lang="de-DE" sz="800" b="1" dirty="0"/>
              <a:t>Schritt 4: </a:t>
            </a:r>
            <a:r>
              <a:rPr lang="de-DE" sz="800" dirty="0"/>
              <a:t>Stellen Sie den Kindersitz in die höchste Winkelposition.</a:t>
            </a:r>
            <a:endParaRPr lang="en-US" sz="800" dirty="0"/>
          </a:p>
        </p:txBody>
      </p:sp>
      <p:sp>
        <p:nvSpPr>
          <p:cNvPr id="13" name="Rectangle 12"/>
          <p:cNvSpPr/>
          <p:nvPr/>
        </p:nvSpPr>
        <p:spPr>
          <a:xfrm>
            <a:off x="2162024" y="3558657"/>
            <a:ext cx="2538460" cy="1077218"/>
          </a:xfrm>
          <a:prstGeom prst="rect">
            <a:avLst/>
          </a:prstGeom>
        </p:spPr>
        <p:txBody>
          <a:bodyPr wrap="square">
            <a:spAutoFit/>
          </a:bodyPr>
          <a:lstStyle/>
          <a:p>
            <a:pPr algn="just"/>
            <a:r>
              <a:rPr lang="de-DE" sz="800" b="1" dirty="0"/>
              <a:t>Schritt 5: </a:t>
            </a:r>
            <a:r>
              <a:rPr lang="de-DE" sz="800" dirty="0"/>
              <a:t>Auf der Stuhllehne befindet sich ein Sicherungsring. Drehen Sie es um sein schmalstes Ende. Führen Sie es durch das Loch am Boden des Kindersitzes, so dass das Polster, die Schnalle und die Schultergurte entfernt werden können</a:t>
            </a:r>
            <a:r>
              <a:rPr lang="de-DE" sz="800" dirty="0" smtClean="0"/>
              <a:t>.</a:t>
            </a:r>
          </a:p>
          <a:p>
            <a:pPr algn="just"/>
            <a:endParaRPr lang="de-DE" sz="800" b="1" dirty="0"/>
          </a:p>
          <a:p>
            <a:pPr algn="just"/>
            <a:r>
              <a:rPr lang="de-DE" sz="800" b="1" dirty="0"/>
              <a:t>Schritt 6: </a:t>
            </a:r>
            <a:r>
              <a:rPr lang="de-DE" sz="800" dirty="0"/>
              <a:t>Bewahren Sie die entfernte Unterlage und das Zubehör gut auf.</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88" y="4788057"/>
            <a:ext cx="3268355" cy="1424497"/>
          </a:xfrm>
          <a:prstGeom prst="rect">
            <a:avLst/>
          </a:prstGeom>
        </p:spPr>
      </p:pic>
      <p:sp>
        <p:nvSpPr>
          <p:cNvPr id="15" name="Rectangle 14"/>
          <p:cNvSpPr/>
          <p:nvPr/>
        </p:nvSpPr>
        <p:spPr>
          <a:xfrm>
            <a:off x="757004" y="6283306"/>
            <a:ext cx="1580882" cy="215444"/>
          </a:xfrm>
          <a:prstGeom prst="rect">
            <a:avLst/>
          </a:prstGeom>
        </p:spPr>
        <p:txBody>
          <a:bodyPr wrap="none">
            <a:spAutoFit/>
          </a:bodyPr>
          <a:lstStyle/>
          <a:p>
            <a:r>
              <a:rPr lang="de-DE" sz="800" b="1" dirty="0"/>
              <a:t>Schritt 7: </a:t>
            </a:r>
            <a:r>
              <a:rPr lang="de-DE" sz="800" dirty="0"/>
              <a:t>Entfernen Sie den Gurt</a:t>
            </a:r>
            <a:r>
              <a:rPr lang="de-DE" sz="800" b="1" dirty="0"/>
              <a:t>.</a:t>
            </a:r>
            <a:endParaRPr lang="en-US" sz="800" dirty="0"/>
          </a:p>
        </p:txBody>
      </p:sp>
      <p:sp>
        <p:nvSpPr>
          <p:cNvPr id="16" name="Rectangle 15"/>
          <p:cNvSpPr/>
          <p:nvPr/>
        </p:nvSpPr>
        <p:spPr>
          <a:xfrm>
            <a:off x="2365766" y="6180991"/>
            <a:ext cx="1779738" cy="338554"/>
          </a:xfrm>
          <a:prstGeom prst="rect">
            <a:avLst/>
          </a:prstGeom>
        </p:spPr>
        <p:txBody>
          <a:bodyPr wrap="square">
            <a:spAutoFit/>
          </a:bodyPr>
          <a:lstStyle/>
          <a:p>
            <a:pPr algn="ctr"/>
            <a:r>
              <a:rPr lang="de-DE" sz="800" b="1" dirty="0"/>
              <a:t>Schritt 8: </a:t>
            </a:r>
            <a:r>
              <a:rPr lang="de-DE" sz="800" dirty="0"/>
              <a:t>Entfernen Sie die Unterlage, indem Sie den roten Pfeilen folgen.</a:t>
            </a:r>
            <a:endParaRPr lang="en-US" sz="800" dirty="0"/>
          </a:p>
        </p:txBody>
      </p:sp>
      <p:sp>
        <p:nvSpPr>
          <p:cNvPr id="17" name="Rectangle 16"/>
          <p:cNvSpPr/>
          <p:nvPr/>
        </p:nvSpPr>
        <p:spPr>
          <a:xfrm>
            <a:off x="491245" y="6529258"/>
            <a:ext cx="4603898" cy="215444"/>
          </a:xfrm>
          <a:prstGeom prst="rect">
            <a:avLst/>
          </a:prstGeom>
        </p:spPr>
        <p:txBody>
          <a:bodyPr wrap="square">
            <a:spAutoFit/>
          </a:bodyPr>
          <a:lstStyle/>
          <a:p>
            <a:pPr marL="171450" indent="-171450" algn="just">
              <a:buFont typeface="Arial" panose="020B0604020202020204" pitchFamily="34" charset="0"/>
              <a:buChar char="•"/>
            </a:pPr>
            <a:r>
              <a:rPr lang="de-DE" sz="800" dirty="0"/>
              <a:t>Befolgen Sie die Schritte, um die Unterlage auszutauschen </a:t>
            </a:r>
            <a:endParaRPr lang="en-US" sz="800" dirty="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1" y="1953299"/>
            <a:ext cx="2042397" cy="1406524"/>
          </a:xfrm>
          <a:prstGeom prst="rect">
            <a:avLst/>
          </a:prstGeom>
        </p:spPr>
      </p:pic>
      <p:sp>
        <p:nvSpPr>
          <p:cNvPr id="19" name="TextBox 10"/>
          <p:cNvSpPr txBox="1"/>
          <p:nvPr/>
        </p:nvSpPr>
        <p:spPr>
          <a:xfrm>
            <a:off x="7471950" y="40354"/>
            <a:ext cx="4635801"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15. </a:t>
            </a:r>
            <a:r>
              <a:rPr lang="en-US" sz="1200" b="1" dirty="0" err="1">
                <a:solidFill>
                  <a:schemeClr val="bg1"/>
                </a:solidFill>
                <a:latin typeface="Arial" pitchFamily="34" charset="0"/>
                <a:cs typeface="Arial" pitchFamily="34" charset="0"/>
              </a:rPr>
              <a:t>Reinigung</a:t>
            </a:r>
            <a:r>
              <a:rPr lang="en-US" sz="1200" b="1" dirty="0">
                <a:solidFill>
                  <a:schemeClr val="bg1"/>
                </a:solidFill>
                <a:latin typeface="Arial" pitchFamily="34" charset="0"/>
                <a:cs typeface="Arial" pitchFamily="34" charset="0"/>
              </a:rPr>
              <a:t> und </a:t>
            </a:r>
            <a:r>
              <a:rPr lang="en-US" sz="1200" b="1" dirty="0" err="1" smtClean="0">
                <a:solidFill>
                  <a:schemeClr val="bg1"/>
                </a:solidFill>
                <a:latin typeface="Arial" pitchFamily="34" charset="0"/>
                <a:cs typeface="Arial" pitchFamily="34" charset="0"/>
              </a:rPr>
              <a:t>Wartung</a:t>
            </a:r>
            <a:endParaRPr lang="ru-RU" sz="1200" b="1" dirty="0">
              <a:solidFill>
                <a:schemeClr val="bg1"/>
              </a:solidFill>
              <a:latin typeface="Arial" pitchFamily="34" charset="0"/>
              <a:cs typeface="Arial" pitchFamily="34" charset="0"/>
            </a:endParaRPr>
          </a:p>
        </p:txBody>
      </p:sp>
      <p:sp>
        <p:nvSpPr>
          <p:cNvPr id="20" name="Rectangle 19"/>
          <p:cNvSpPr/>
          <p:nvPr/>
        </p:nvSpPr>
        <p:spPr>
          <a:xfrm>
            <a:off x="7417976" y="317353"/>
            <a:ext cx="4770469" cy="1815882"/>
          </a:xfrm>
          <a:prstGeom prst="rect">
            <a:avLst/>
          </a:prstGeom>
        </p:spPr>
        <p:txBody>
          <a:bodyPr wrap="square">
            <a:spAutoFit/>
          </a:bodyPr>
          <a:lstStyle/>
          <a:p>
            <a:pPr algn="just"/>
            <a:r>
              <a:rPr lang="de-DE" sz="800" b="1" dirty="0"/>
              <a:t>15.1. Tägliche Wartung. </a:t>
            </a:r>
          </a:p>
          <a:p>
            <a:pPr algn="just"/>
            <a:r>
              <a:rPr lang="de-DE" sz="800" dirty="0"/>
              <a:t>1. Überprüfen Sie den Kindersitz beim täglichen Gebrauch regelmäßig. Der Kindersitz muss nach einem Unfall ausgetauscht werden. </a:t>
            </a:r>
          </a:p>
          <a:p>
            <a:pPr algn="just"/>
            <a:r>
              <a:rPr lang="de-DE" sz="800" dirty="0"/>
              <a:t>2. Bewahren Sie den Kindersitz an einem trockenen, gut belüfteten Ort auf, um Feuchtigkeit und Schimmel zu vermeiden. </a:t>
            </a:r>
          </a:p>
          <a:p>
            <a:pPr algn="just"/>
            <a:r>
              <a:rPr lang="de-DE" sz="800" dirty="0"/>
              <a:t>3. Wenn der Kindersitz staubig wird, reinigen Sie den Sicherheitsgurt und die Kunststoffteile, indem Sie sie mit einem feuchten Schwamm abwischen und trocknen lassen. </a:t>
            </a:r>
          </a:p>
          <a:p>
            <a:pPr algn="just"/>
            <a:r>
              <a:rPr lang="de-DE" sz="800" dirty="0"/>
              <a:t>4. Wenn Speisen oder Getränke versehentlich auf die Schnalle fallen, nehmen Sie den Sicherheitsgurt vom Kindersitz und spülen Sie ihn vorsichtig mit warmem Wasser ab. Trocknen lassen. </a:t>
            </a:r>
          </a:p>
          <a:p>
            <a:pPr algn="just"/>
            <a:r>
              <a:rPr lang="de-DE" sz="800" dirty="0"/>
              <a:t>5. Um die gesamte Kindersitzunterlage zu reinigen, lesen Sie die </a:t>
            </a:r>
            <a:r>
              <a:rPr lang="de-DE" sz="800" dirty="0" smtClean="0"/>
              <a:t>Waschanleitung</a:t>
            </a:r>
          </a:p>
          <a:p>
            <a:pPr algn="just"/>
            <a:endParaRPr lang="de-DE" sz="800" b="1" dirty="0"/>
          </a:p>
          <a:p>
            <a:pPr algn="just"/>
            <a:r>
              <a:rPr lang="de-DE" sz="800" b="1" dirty="0"/>
              <a:t>15.2 Waschanleitung - </a:t>
            </a:r>
            <a:r>
              <a:rPr lang="de-DE" sz="800" dirty="0"/>
              <a:t>Verwenden Sie niemals Lösungsmittel, Scheuermittel oder Fett für alle Teile des Kindersitzes.</a:t>
            </a:r>
          </a:p>
          <a:p>
            <a:pPr algn="just"/>
            <a:endParaRPr lang="ru-RU" sz="800" dirty="0"/>
          </a:p>
        </p:txBody>
      </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7895" y="2004259"/>
            <a:ext cx="4510384" cy="508212"/>
          </a:xfrm>
          <a:prstGeom prst="rect">
            <a:avLst/>
          </a:prstGeom>
        </p:spPr>
      </p:pic>
      <p:sp>
        <p:nvSpPr>
          <p:cNvPr id="23" name="Правоъгълник 41"/>
          <p:cNvSpPr/>
          <p:nvPr/>
        </p:nvSpPr>
        <p:spPr>
          <a:xfrm>
            <a:off x="7466237" y="2505049"/>
            <a:ext cx="2867766" cy="750975"/>
          </a:xfrm>
          <a:prstGeom prst="rect">
            <a:avLst/>
          </a:prstGeom>
        </p:spPr>
        <p:txBody>
          <a:bodyPr wrap="square">
            <a:spAutoFit/>
          </a:bodyPr>
          <a:lstStyle/>
          <a:p>
            <a:pPr>
              <a:lnSpc>
                <a:spcPct val="107000"/>
              </a:lnSpc>
              <a:spcAft>
                <a:spcPts val="0"/>
              </a:spcAft>
            </a:pPr>
            <a:r>
              <a:rPr lang="en-US" sz="1000" b="1" dirty="0" err="1">
                <a:latin typeface="Calibri" panose="020F0502020204030204" pitchFamily="34" charset="0"/>
                <a:ea typeface="Calibri" panose="020F0502020204030204" pitchFamily="34" charset="0"/>
                <a:cs typeface="Times New Roman" panose="02020603050405020304" pitchFamily="18" charset="0"/>
              </a:rPr>
              <a:t>Gemacht</a:t>
            </a: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err="1">
                <a:latin typeface="Calibri" panose="020F0502020204030204" pitchFamily="34" charset="0"/>
                <a:ea typeface="Calibri" panose="020F0502020204030204" pitchFamily="34" charset="0"/>
                <a:cs typeface="Times New Roman" panose="02020603050405020304" pitchFamily="18" charset="0"/>
              </a:rPr>
              <a:t>für</a:t>
            </a: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smtClean="0">
                <a:latin typeface="Calibri" panose="020F0502020204030204" pitchFamily="34" charset="0"/>
                <a:ea typeface="Calibri" panose="020F0502020204030204" pitchFamily="34" charset="0"/>
                <a:cs typeface="Times New Roman" panose="02020603050405020304" pitchFamily="18" charset="0"/>
              </a:rPr>
              <a:t>MONI</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b="1" dirty="0" err="1">
                <a:latin typeface="Calibri" panose="020F0502020204030204" pitchFamily="34" charset="0"/>
                <a:ea typeface="Calibri" panose="020F0502020204030204" pitchFamily="34" charset="0"/>
                <a:cs typeface="Times New Roman" panose="02020603050405020304" pitchFamily="18" charset="0"/>
              </a:rPr>
              <a:t>Importeur</a:t>
            </a:r>
            <a:r>
              <a:rPr lang="bg-BG"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a:latin typeface="Calibri" panose="020F0502020204030204" pitchFamily="34" charset="0"/>
                <a:ea typeface="Calibri" panose="020F0502020204030204" pitchFamily="34" charset="0"/>
                <a:cs typeface="Times New Roman" panose="02020603050405020304" pitchFamily="18" charset="0"/>
              </a:rPr>
              <a:t>Moni Trade ltd.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b="1" dirty="0" err="1">
                <a:latin typeface="Calibri" panose="020F0502020204030204" pitchFamily="34" charset="0"/>
                <a:ea typeface="Calibri" panose="020F0502020204030204" pitchFamily="34" charset="0"/>
                <a:cs typeface="Times New Roman" panose="02020603050405020304" pitchFamily="18" charset="0"/>
              </a:rPr>
              <a:t>Addresse</a:t>
            </a: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err="1">
                <a:latin typeface="Calibri" panose="020F0502020204030204" pitchFamily="34" charset="0"/>
                <a:ea typeface="Calibri" panose="020F0502020204030204" pitchFamily="34" charset="0"/>
                <a:cs typeface="Times New Roman" panose="02020603050405020304" pitchFamily="18" charset="0"/>
              </a:rPr>
              <a:t>Stopanski</a:t>
            </a: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err="1">
                <a:latin typeface="Calibri" panose="020F0502020204030204" pitchFamily="34" charset="0"/>
                <a:ea typeface="Calibri" panose="020F0502020204030204" pitchFamily="34" charset="0"/>
                <a:cs typeface="Times New Roman" panose="02020603050405020304" pitchFamily="18" charset="0"/>
              </a:rPr>
              <a:t>dvor</a:t>
            </a:r>
            <a:r>
              <a:rPr lang="en-US" sz="1000" b="1" dirty="0">
                <a:latin typeface="Calibri" panose="020F0502020204030204" pitchFamily="34" charset="0"/>
                <a:ea typeface="Calibri" panose="020F0502020204030204" pitchFamily="34" charset="0"/>
                <a:cs typeface="Times New Roman" panose="02020603050405020304" pitchFamily="18" charset="0"/>
              </a:rPr>
              <a:t> – Trebich, Sofia, Bulgaria</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b="1" dirty="0">
                <a:latin typeface="Calibri" panose="020F0502020204030204" pitchFamily="34" charset="0"/>
                <a:ea typeface="Calibri" panose="020F0502020204030204" pitchFamily="34" charset="0"/>
                <a:cs typeface="Times New Roman" panose="02020603050405020304" pitchFamily="18" charset="0"/>
              </a:rPr>
              <a:t>Tel</a:t>
            </a:r>
            <a:r>
              <a:rPr lang="bg-BG" sz="1000" b="1" dirty="0">
                <a:latin typeface="Calibri" panose="020F0502020204030204" pitchFamily="34" charset="0"/>
                <a:ea typeface="Calibri" panose="020F0502020204030204" pitchFamily="34" charset="0"/>
                <a:cs typeface="Times New Roman" panose="02020603050405020304" pitchFamily="18" charset="0"/>
              </a:rPr>
              <a:t>.: </a:t>
            </a:r>
            <a:r>
              <a:rPr lang="en-US" sz="1000" b="1" dirty="0">
                <a:latin typeface="Calibri" panose="020F0502020204030204" pitchFamily="34" charset="0"/>
                <a:ea typeface="Calibri" panose="020F0502020204030204" pitchFamily="34" charset="0"/>
                <a:cs typeface="Times New Roman" panose="02020603050405020304" pitchFamily="18" charset="0"/>
              </a:rPr>
              <a:t>+359 </a:t>
            </a:r>
            <a:r>
              <a:rPr lang="bg-BG" sz="1000" b="1" dirty="0">
                <a:latin typeface="Calibri" panose="020F0502020204030204" pitchFamily="34" charset="0"/>
                <a:ea typeface="Calibri" panose="020F0502020204030204" pitchFamily="34" charset="0"/>
                <a:cs typeface="Times New Roman" panose="02020603050405020304" pitchFamily="18" charset="0"/>
              </a:rPr>
              <a:t>2/ 936 07 90; </a:t>
            </a:r>
            <a:r>
              <a:rPr lang="en-US" sz="1000" b="1" dirty="0">
                <a:latin typeface="Calibri" panose="020F0502020204030204" pitchFamily="34" charset="0"/>
                <a:ea typeface="Calibri" panose="020F0502020204030204" pitchFamily="34" charset="0"/>
                <a:cs typeface="Times New Roman" panose="02020603050405020304" pitchFamily="18" charset="0"/>
              </a:rPr>
              <a:t>+359 </a:t>
            </a:r>
            <a:r>
              <a:rPr lang="bg-BG" sz="1000" b="1" dirty="0">
                <a:latin typeface="Calibri" panose="020F0502020204030204" pitchFamily="34" charset="0"/>
                <a:ea typeface="Calibri" panose="020F0502020204030204" pitchFamily="34" charset="0"/>
                <a:cs typeface="Times New Roman" panose="02020603050405020304" pitchFamily="18" charset="0"/>
              </a:rPr>
              <a:t>2/ 838 04 59</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41"/>
          <p:cNvSpPr txBox="1"/>
          <p:nvPr/>
        </p:nvSpPr>
        <p:spPr>
          <a:xfrm>
            <a:off x="11711751" y="652925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29</a:t>
            </a:r>
            <a:endParaRPr lang="bg-BG" sz="900" b="1" dirty="0">
              <a:latin typeface="Arial" pitchFamily="34" charset="0"/>
              <a:cs typeface="Arial" pitchFamily="34" charset="0"/>
            </a:endParaRPr>
          </a:p>
        </p:txBody>
      </p:sp>
      <p:sp>
        <p:nvSpPr>
          <p:cNvPr id="25" name="TextBox 24"/>
          <p:cNvSpPr txBox="1"/>
          <p:nvPr/>
        </p:nvSpPr>
        <p:spPr>
          <a:xfrm>
            <a:off x="7517895" y="3311135"/>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ES</a:t>
            </a:r>
            <a:endParaRPr lang="bg-BG" sz="1000" b="1" dirty="0"/>
          </a:p>
        </p:txBody>
      </p:sp>
      <p:sp>
        <p:nvSpPr>
          <p:cNvPr id="26" name="TextBox 25"/>
          <p:cNvSpPr txBox="1"/>
          <p:nvPr/>
        </p:nvSpPr>
        <p:spPr>
          <a:xfrm>
            <a:off x="7517895" y="3583550"/>
            <a:ext cx="4670550" cy="830997"/>
          </a:xfrm>
          <a:prstGeom prst="rect">
            <a:avLst/>
          </a:prstGeom>
          <a:noFill/>
        </p:spPr>
        <p:txBody>
          <a:bodyPr wrap="square" rtlCol="0">
            <a:spAutoFit/>
          </a:bodyPr>
          <a:lstStyle/>
          <a:p>
            <a:pPr lvl="0" algn="just"/>
            <a:r>
              <a:rPr lang="es-ES" sz="800" dirty="0" smtClean="0"/>
              <a:t>1</a:t>
            </a:r>
            <a:r>
              <a:rPr lang="es-ES" sz="800" dirty="0"/>
              <a:t>. Se trata de una silla de coche "universal". Este producto está aprobado por la normativa ECE R44 / 04 para su uso en la mayoría, (pero no todos los coches). </a:t>
            </a:r>
            <a:br>
              <a:rPr lang="es-ES" sz="800" dirty="0"/>
            </a:br>
            <a:r>
              <a:rPr lang="es-ES" sz="800" dirty="0"/>
              <a:t>2. Esta silla se define como "universal", de acuerdo a una serie de requisitos y de acuerdo con los últimos estándares para este producto. </a:t>
            </a:r>
            <a:br>
              <a:rPr lang="es-ES" sz="800" dirty="0"/>
            </a:br>
            <a:r>
              <a:rPr lang="es-ES" sz="800" dirty="0"/>
              <a:t>3. La silla probablemente es compatible con su coche es - muy bien cuando las instrucciones para el coche en sí establece que se puede utilizar este tipo de producto "universal" (por el grupo).</a:t>
            </a:r>
            <a:endParaRPr lang="bg-BG" sz="100" dirty="0"/>
          </a:p>
        </p:txBody>
      </p:sp>
      <p:sp>
        <p:nvSpPr>
          <p:cNvPr id="27" name="TextBox 26"/>
          <p:cNvSpPr txBox="1"/>
          <p:nvPr/>
        </p:nvSpPr>
        <p:spPr>
          <a:xfrm>
            <a:off x="7515514" y="4497950"/>
            <a:ext cx="4676486" cy="477054"/>
          </a:xfrm>
          <a:prstGeom prst="rect">
            <a:avLst/>
          </a:prstGeom>
          <a:noFill/>
        </p:spPr>
        <p:txBody>
          <a:bodyPr wrap="square" rtlCol="0">
            <a:spAutoFit/>
          </a:bodyPr>
          <a:lstStyle/>
          <a:p>
            <a:pPr algn="just"/>
            <a:r>
              <a:rPr lang="es-ES" sz="800" dirty="0"/>
              <a:t>Si tienes alguna pregunta, por favor, póngase en contacto con el vendedor o importador. Esta silla de coche se puede utilizar en los asientos delanteros y traseros, equipado con un cinturón diagonal agarre de 3 puntos y cinta inferior (que pasa a través del estómago). Coloque la almohada lo más cercano al respaldo </a:t>
            </a:r>
            <a:br>
              <a:rPr lang="es-ES" sz="800" dirty="0"/>
            </a:br>
            <a:endParaRPr lang="bg-BG" sz="100" dirty="0"/>
          </a:p>
        </p:txBody>
      </p:sp>
      <p:sp>
        <p:nvSpPr>
          <p:cNvPr id="28" name="Rectangle 27"/>
          <p:cNvSpPr/>
          <p:nvPr/>
        </p:nvSpPr>
        <p:spPr>
          <a:xfrm>
            <a:off x="7534626" y="4935468"/>
            <a:ext cx="4668474" cy="1692771"/>
          </a:xfrm>
          <a:prstGeom prst="rect">
            <a:avLst/>
          </a:prstGeom>
        </p:spPr>
        <p:txBody>
          <a:bodyPr wrap="square">
            <a:spAutoFit/>
          </a:bodyPr>
          <a:lstStyle/>
          <a:p>
            <a:pPr algn="ctr"/>
            <a:r>
              <a:rPr lang="en-US" sz="800" b="1" dirty="0"/>
              <a:t>¡ATENCION! </a:t>
            </a:r>
            <a:r>
              <a:rPr lang="en-US" sz="800" b="1" dirty="0" err="1"/>
              <a:t>Advertencia</a:t>
            </a:r>
            <a:r>
              <a:rPr lang="en-US" sz="800" b="1" dirty="0"/>
              <a:t> de </a:t>
            </a:r>
            <a:r>
              <a:rPr lang="en-US" sz="800" b="1" dirty="0" err="1"/>
              <a:t>seguridad</a:t>
            </a:r>
            <a:r>
              <a:rPr lang="en-US" sz="800" b="1" dirty="0"/>
              <a:t> </a:t>
            </a:r>
          </a:p>
          <a:p>
            <a:pPr algn="just"/>
            <a:r>
              <a:rPr lang="es-ES" sz="800" dirty="0"/>
              <a:t>1. Este asiento de automóvil para niños se puede usar solo con el cinturón y para niños de hasta 18 kg (grupo 0+, con peso menos de 18 kg).</a:t>
            </a:r>
          </a:p>
          <a:p>
            <a:pPr algn="just"/>
            <a:r>
              <a:rPr lang="es-ES" sz="800" dirty="0"/>
              <a:t>2. Este asiento de automóvil puede montarse mirando hacia atrás o hacia adelante, con la ayuda del cinturón de 5 puntos y el cinturón de seguridad diagonal. Importante - no use el asiento de automóvil mirando hacia adelante antes de que el peso del niño haya sobrepasado los 9 kg.</a:t>
            </a:r>
          </a:p>
          <a:p>
            <a:pPr algn="just"/>
            <a:r>
              <a:rPr lang="es-ES" sz="800" dirty="0"/>
              <a:t>3. El manual de instrucciones puede guardarse en un compartimento especial en el asiento de automóvil durante el periodo completo de operación.</a:t>
            </a:r>
          </a:p>
          <a:p>
            <a:pPr algn="just"/>
            <a:r>
              <a:rPr lang="es-ES" sz="800" dirty="0"/>
              <a:t>4. No use éste asiento de automóvil en casa. No está diseñado para uso en casa y debe usarse únicamente en el vehículo.</a:t>
            </a:r>
          </a:p>
          <a:p>
            <a:pPr algn="just"/>
            <a:r>
              <a:rPr lang="es-ES" sz="800" dirty="0"/>
              <a:t>5. No es recomendable dejar el niño en el asiento de automóvil sin supervisarlo.</a:t>
            </a:r>
          </a:p>
          <a:p>
            <a:pPr algn="just"/>
            <a:r>
              <a:rPr lang="es-ES" sz="800" dirty="0"/>
              <a:t>6. No coloque el asiento de automóvil mirando hacia atrás en asientos delanteros de vehículos que estén equipados con un airbag. Esto puede causar lesiones graves e incluso muerte. </a:t>
            </a:r>
          </a:p>
        </p:txBody>
      </p:sp>
      <p:pic>
        <p:nvPicPr>
          <p:cNvPr id="29" name="Picture 2" descr="C:\Users\user\Desktop\black moni version_2015.jpg"/>
          <p:cNvPicPr>
            <a:picLocks noChangeAspect="1" noChangeArrowheads="1"/>
          </p:cNvPicPr>
          <p:nvPr/>
        </p:nvPicPr>
        <p:blipFill>
          <a:blip r:embed="rId10" cstate="print"/>
          <a:srcRect/>
          <a:stretch>
            <a:fillRect/>
          </a:stretch>
        </p:blipFill>
        <p:spPr bwMode="auto">
          <a:xfrm>
            <a:off x="11102140" y="2618784"/>
            <a:ext cx="726299" cy="726299"/>
          </a:xfrm>
          <a:prstGeom prst="rect">
            <a:avLst/>
          </a:prstGeom>
          <a:noFill/>
        </p:spPr>
      </p:pic>
    </p:spTree>
    <p:extLst>
      <p:ext uri="{BB962C8B-B14F-4D97-AF65-F5344CB8AC3E}">
        <p14:creationId xmlns:p14="http://schemas.microsoft.com/office/powerpoint/2010/main" val="344496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3"/>
          <p:cNvSpPr txBox="1"/>
          <p:nvPr/>
        </p:nvSpPr>
        <p:spPr>
          <a:xfrm>
            <a:off x="5517" y="93020"/>
            <a:ext cx="4774858" cy="461665"/>
          </a:xfrm>
          <a:prstGeom prst="rect">
            <a:avLst/>
          </a:prstGeom>
          <a:noFill/>
        </p:spPr>
        <p:txBody>
          <a:bodyPr wrap="square" rtlCol="0">
            <a:spAutoFit/>
          </a:bodyPr>
          <a:lstStyle/>
          <a:p>
            <a:pPr algn="just"/>
            <a:r>
              <a:rPr lang="ru-RU" sz="800" dirty="0"/>
              <a:t>20.Столчето за кола трябва да се пази от слънчева светлина. </a:t>
            </a:r>
            <a:endParaRPr lang="ru-RU" sz="800" dirty="0" smtClean="0"/>
          </a:p>
          <a:p>
            <a:pPr algn="just"/>
            <a:r>
              <a:rPr lang="ru-RU" sz="800" dirty="0" smtClean="0"/>
              <a:t>21.Не </a:t>
            </a:r>
            <a:r>
              <a:rPr lang="ru-RU" sz="800" dirty="0"/>
              <a:t>използвайте продукт втора употреба, тъй като не можете да бъдете сигурни какво се е случило с него</a:t>
            </a:r>
            <a:r>
              <a:rPr lang="ru-RU" sz="800" dirty="0" smtClean="0"/>
              <a:t>.</a:t>
            </a:r>
            <a:endParaRPr lang="ru-RU" sz="800" dirty="0"/>
          </a:p>
        </p:txBody>
      </p:sp>
      <p:sp>
        <p:nvSpPr>
          <p:cNvPr id="96" name="TextBox 32"/>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3</a:t>
            </a:r>
            <a:endParaRPr lang="bg-BG" sz="800" b="1" dirty="0">
              <a:cs typeface="Arial" pitchFamily="34" charset="0"/>
            </a:endParaRPr>
          </a:p>
        </p:txBody>
      </p:sp>
      <p:sp>
        <p:nvSpPr>
          <p:cNvPr id="97" name="TextBox 10"/>
          <p:cNvSpPr txBox="1"/>
          <p:nvPr/>
        </p:nvSpPr>
        <p:spPr>
          <a:xfrm>
            <a:off x="107950" y="3058544"/>
            <a:ext cx="4682259"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3. Поставяне на столчето за кола в превозното средство</a:t>
            </a:r>
            <a:endParaRPr lang="bg-BG" sz="1200" b="1" dirty="0">
              <a:solidFill>
                <a:schemeClr val="bg1"/>
              </a:solidFill>
              <a:latin typeface="Arial" pitchFamily="34" charset="0"/>
              <a:cs typeface="Arial" pitchFamily="34" charset="0"/>
            </a:endParaRPr>
          </a:p>
        </p:txBody>
      </p:sp>
      <p:sp>
        <p:nvSpPr>
          <p:cNvPr id="136" name="TextBox 28"/>
          <p:cNvSpPr txBox="1"/>
          <p:nvPr/>
        </p:nvSpPr>
        <p:spPr>
          <a:xfrm>
            <a:off x="11780874" y="6531202"/>
            <a:ext cx="334497" cy="238363"/>
          </a:xfrm>
          <a:prstGeom prst="roundRect">
            <a:avLst/>
          </a:prstGeom>
          <a:noFill/>
          <a:ln w="6350">
            <a:solidFill>
              <a:schemeClr val="tx1"/>
            </a:solidFill>
          </a:ln>
        </p:spPr>
        <p:txBody>
          <a:bodyPr wrap="square" rtlCol="0" anchor="ctr">
            <a:spAutoFit/>
          </a:bodyPr>
          <a:lstStyle/>
          <a:p>
            <a:pPr algn="ctr"/>
            <a:r>
              <a:rPr lang="en-GB" sz="800" b="1" dirty="0" smtClean="0">
                <a:cs typeface="Arial" pitchFamily="34" charset="0"/>
              </a:rPr>
              <a:t>54</a:t>
            </a:r>
            <a:endParaRPr lang="bg-BG" sz="800" b="1" dirty="0">
              <a:cs typeface="Arial" pitchFamily="34" charset="0"/>
            </a:endParaRPr>
          </a:p>
        </p:txBody>
      </p:sp>
      <p:sp>
        <p:nvSpPr>
          <p:cNvPr id="15" name="TextBox 10"/>
          <p:cNvSpPr txBox="1"/>
          <p:nvPr/>
        </p:nvSpPr>
        <p:spPr>
          <a:xfrm>
            <a:off x="98115" y="647892"/>
            <a:ext cx="4682259"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2. Инструкции за безопасност</a:t>
            </a:r>
          </a:p>
        </p:txBody>
      </p:sp>
      <p:sp>
        <p:nvSpPr>
          <p:cNvPr id="3" name="Rectangle 2"/>
          <p:cNvSpPr/>
          <p:nvPr/>
        </p:nvSpPr>
        <p:spPr>
          <a:xfrm>
            <a:off x="1385757" y="1040186"/>
            <a:ext cx="3404452" cy="461665"/>
          </a:xfrm>
          <a:prstGeom prst="rect">
            <a:avLst/>
          </a:prstGeom>
        </p:spPr>
        <p:txBody>
          <a:bodyPr wrap="square">
            <a:spAutoFit/>
          </a:bodyPr>
          <a:lstStyle/>
          <a:p>
            <a:pPr algn="just"/>
            <a:r>
              <a:rPr lang="ru-RU" sz="800" dirty="0"/>
              <a:t>Подходящо само, ако одобрените превозни средства са оборудвани с 3-точкови предпазни колани, одобрени съгласно Правило № 16 на UN/ECE или други еквивалентни стандарти</a:t>
            </a:r>
            <a:r>
              <a:rPr lang="ru-RU" sz="800" dirty="0" smtClean="0"/>
              <a:t>.</a:t>
            </a:r>
            <a:endParaRPr lang="ru-RU" sz="800" dirty="0"/>
          </a:p>
        </p:txBody>
      </p:sp>
      <p:graphicFrame>
        <p:nvGraphicFramePr>
          <p:cNvPr id="4" name="Table 3"/>
          <p:cNvGraphicFramePr>
            <a:graphicFrameLocks noGrp="1"/>
          </p:cNvGraphicFramePr>
          <p:nvPr>
            <p:extLst>
              <p:ext uri="{D42A27DB-BD31-4B8C-83A1-F6EECF244321}">
                <p14:modId xmlns:p14="http://schemas.microsoft.com/office/powerpoint/2010/main" val="730558264"/>
              </p:ext>
            </p:extLst>
          </p:nvPr>
        </p:nvGraphicFramePr>
        <p:xfrm>
          <a:off x="107951" y="3376544"/>
          <a:ext cx="4672424" cy="1369949"/>
        </p:xfrm>
        <a:graphic>
          <a:graphicData uri="http://schemas.openxmlformats.org/drawingml/2006/table">
            <a:tbl>
              <a:tblPr firstRow="1" firstCol="1" bandRow="1"/>
              <a:tblGrid>
                <a:gridCol w="3529650">
                  <a:extLst>
                    <a:ext uri="{9D8B030D-6E8A-4147-A177-3AD203B41FA5}">
                      <a16:colId xmlns:a16="http://schemas.microsoft.com/office/drawing/2014/main" val="1130168159"/>
                    </a:ext>
                  </a:extLst>
                </a:gridCol>
                <a:gridCol w="1142774">
                  <a:extLst>
                    <a:ext uri="{9D8B030D-6E8A-4147-A177-3AD203B41FA5}">
                      <a16:colId xmlns:a16="http://schemas.microsoft.com/office/drawing/2014/main" val="429731524"/>
                    </a:ext>
                  </a:extLst>
                </a:gridCol>
              </a:tblGrid>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Обърнато напред по посока на движение</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925662"/>
                  </a:ext>
                </a:extLst>
              </a:tr>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Обърнато назад обратно на посоката на движение</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7208"/>
                  </a:ext>
                </a:extLst>
              </a:tr>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Превозното средство има само 2-точков колан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741713"/>
                  </a:ext>
                </a:extLst>
              </a:tr>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Превозното средство има 3-точков колан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183150"/>
                  </a:ext>
                </a:extLst>
              </a:tr>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пасажерската седалка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473916"/>
                  </a:ext>
                </a:extLst>
              </a:tr>
              <a:tr h="190500">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задната седалка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Правилно</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995767"/>
                  </a:ext>
                </a:extLst>
              </a:tr>
              <a:tr h="190500">
                <a:tc>
                  <a:txBody>
                    <a:bodyPr/>
                    <a:lstStyle/>
                    <a:p>
                      <a:pPr marL="0" marR="0" algn="just">
                        <a:lnSpc>
                          <a:spcPct val="107000"/>
                        </a:lnSpc>
                        <a:spcBef>
                          <a:spcPts val="0"/>
                        </a:spcBef>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средата</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задната</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седалка</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 3-точков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колан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Правилно</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58836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50" y="194919"/>
            <a:ext cx="1229872" cy="18872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 y="2132366"/>
            <a:ext cx="2094654" cy="902110"/>
          </a:xfrm>
          <a:prstGeom prst="rect">
            <a:avLst/>
          </a:prstGeom>
        </p:spPr>
      </p:pic>
      <p:sp>
        <p:nvSpPr>
          <p:cNvPr id="7" name="Rectangle 6"/>
          <p:cNvSpPr/>
          <p:nvPr/>
        </p:nvSpPr>
        <p:spPr>
          <a:xfrm>
            <a:off x="2392947" y="2245546"/>
            <a:ext cx="2387428" cy="830997"/>
          </a:xfrm>
          <a:prstGeom prst="rect">
            <a:avLst/>
          </a:prstGeom>
        </p:spPr>
        <p:txBody>
          <a:bodyPr wrap="square">
            <a:spAutoFit/>
          </a:bodyPr>
          <a:lstStyle/>
          <a:p>
            <a:pPr algn="just"/>
            <a:r>
              <a:rPr lang="ru-RU" sz="800" b="1" dirty="0"/>
              <a:t>ЗАБЕЛЕЖКА</a:t>
            </a:r>
            <a:r>
              <a:rPr lang="ru-RU" sz="800" dirty="0"/>
              <a:t>: Ако каишката на катарамата на столчето за кола е твърде дълга, детската система за обезопасяване не може да бъде монтирана здраво. Много е опасно. Ако имате някакво съмнение, консултирайте се с производителя на системата за обезопасяване на деца.</a:t>
            </a:r>
          </a:p>
        </p:txBody>
      </p:sp>
      <p:sp>
        <p:nvSpPr>
          <p:cNvPr id="8" name="Rectangle 7"/>
          <p:cNvSpPr/>
          <p:nvPr/>
        </p:nvSpPr>
        <p:spPr>
          <a:xfrm>
            <a:off x="5517" y="4776592"/>
            <a:ext cx="4879471" cy="692626"/>
          </a:xfrm>
          <a:prstGeom prst="rect">
            <a:avLst/>
          </a:prstGeom>
        </p:spPr>
        <p:txBody>
          <a:bodyPr wrap="square">
            <a:spAutoFit/>
          </a:bodyPr>
          <a:lstStyle/>
          <a:p>
            <a:pPr algn="just">
              <a:lnSpc>
                <a:spcPct val="107000"/>
              </a:lnSpc>
              <a:spcAft>
                <a:spcPts val="800"/>
              </a:spcAft>
            </a:pPr>
            <a:r>
              <a:rPr lang="bg-BG" sz="800" dirty="0" smtClean="0">
                <a:ea typeface="Calibri" panose="020F0502020204030204" pitchFamily="34" charset="0"/>
                <a:cs typeface="Times New Roman" panose="02020603050405020304" pitchFamily="18" charset="0"/>
              </a:rPr>
              <a:t>3.1 Внимателно спазвайте Правилата за безопасност на движението по пътищата. </a:t>
            </a:r>
            <a:endParaRPr lang="en-US" sz="800" dirty="0" smtClean="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bg-BG" sz="800" dirty="0" smtClean="0">
                <a:ea typeface="Calibri" panose="020F0502020204030204" pitchFamily="34" charset="0"/>
                <a:cs typeface="Times New Roman" panose="02020603050405020304" pitchFamily="18" charset="0"/>
              </a:rPr>
              <a:t>Не </a:t>
            </a:r>
            <a:r>
              <a:rPr lang="bg-BG" sz="800" dirty="0">
                <a:ea typeface="Calibri" panose="020F0502020204030204" pitchFamily="34" charset="0"/>
                <a:cs typeface="Times New Roman" panose="02020603050405020304" pitchFamily="18" charset="0"/>
              </a:rPr>
              <a:t>монтирайте столчето за кола на пасажерската седалка с въздушна възглавница. </a:t>
            </a:r>
            <a:endParaRPr lang="en-US" sz="800" dirty="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bg-BG" sz="800" dirty="0">
                <a:ea typeface="Calibri" panose="020F0502020204030204" pitchFamily="34" charset="0"/>
                <a:cs typeface="Times New Roman" panose="02020603050405020304" pitchFamily="18" charset="0"/>
              </a:rPr>
              <a:t>Прочетете внимателно ръководството за употреба, как да използвате въздушната възглавница. </a:t>
            </a:r>
            <a:endParaRPr lang="en-US" sz="800" dirty="0">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15" y="5560983"/>
            <a:ext cx="2166234" cy="894130"/>
          </a:xfrm>
          <a:prstGeom prst="rect">
            <a:avLst/>
          </a:prstGeom>
        </p:spPr>
      </p:pic>
      <p:sp>
        <p:nvSpPr>
          <p:cNvPr id="10" name="Rectangle 9"/>
          <p:cNvSpPr/>
          <p:nvPr/>
        </p:nvSpPr>
        <p:spPr>
          <a:xfrm>
            <a:off x="2650965" y="5447838"/>
            <a:ext cx="2129410" cy="1323439"/>
          </a:xfrm>
          <a:prstGeom prst="rect">
            <a:avLst/>
          </a:prstGeom>
        </p:spPr>
        <p:txBody>
          <a:bodyPr wrap="square">
            <a:spAutoFit/>
          </a:bodyPr>
          <a:lstStyle/>
          <a:p>
            <a:pPr algn="just"/>
            <a:r>
              <a:rPr lang="ru-RU" sz="800" b="1" dirty="0"/>
              <a:t>ЗАБЕЛЕЖКА</a:t>
            </a:r>
          </a:p>
          <a:p>
            <a:pPr algn="just"/>
            <a:r>
              <a:rPr lang="ru-RU" sz="800" dirty="0"/>
              <a:t>Можете да монтирате в тази позиция</a:t>
            </a:r>
            <a:r>
              <a:rPr lang="ru-RU" sz="800" dirty="0" smtClean="0"/>
              <a:t>.</a:t>
            </a:r>
            <a:endParaRPr lang="en-US" sz="800" dirty="0" smtClean="0"/>
          </a:p>
          <a:p>
            <a:pPr algn="just"/>
            <a:endParaRPr lang="ru-RU" sz="800" dirty="0"/>
          </a:p>
          <a:p>
            <a:pPr algn="just"/>
            <a:r>
              <a:rPr lang="ru-RU" sz="800" dirty="0"/>
              <a:t>Не може да се монтира в тази позицията.</a:t>
            </a:r>
          </a:p>
          <a:p>
            <a:pPr algn="just"/>
            <a:endParaRPr lang="en-US" sz="800" dirty="0" smtClean="0"/>
          </a:p>
          <a:p>
            <a:pPr algn="just"/>
            <a:r>
              <a:rPr lang="ru-RU" sz="800" dirty="0" smtClean="0"/>
              <a:t>Не </a:t>
            </a:r>
            <a:r>
              <a:rPr lang="ru-RU" sz="800" dirty="0"/>
              <a:t>монтирайте столчето за кола на пасажерската седалка с въздушна възглавница.</a:t>
            </a:r>
          </a:p>
          <a:p>
            <a:pPr algn="just"/>
            <a:r>
              <a:rPr lang="ru-RU" sz="800" dirty="0"/>
              <a:t>Само с триточковия предпазен колан може да се монтира в тази позиция.</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9577" y="5612784"/>
            <a:ext cx="226086" cy="100985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253" y="-7082"/>
            <a:ext cx="1536733" cy="137252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565" y="-25671"/>
            <a:ext cx="1446884" cy="139111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3024" y="0"/>
            <a:ext cx="1638976" cy="1366330"/>
          </a:xfrm>
          <a:prstGeom prst="rect">
            <a:avLst/>
          </a:prstGeom>
        </p:spPr>
      </p:pic>
      <p:sp>
        <p:nvSpPr>
          <p:cNvPr id="19" name="Rectangle 18"/>
          <p:cNvSpPr/>
          <p:nvPr/>
        </p:nvSpPr>
        <p:spPr>
          <a:xfrm>
            <a:off x="7229254" y="1405350"/>
            <a:ext cx="1499190" cy="338554"/>
          </a:xfrm>
          <a:prstGeom prst="rect">
            <a:avLst/>
          </a:prstGeom>
        </p:spPr>
        <p:txBody>
          <a:bodyPr wrap="square">
            <a:spAutoFit/>
          </a:bodyPr>
          <a:lstStyle/>
          <a:p>
            <a:pPr algn="ctr"/>
            <a:r>
              <a:rPr lang="it-IT" sz="800" b="1" dirty="0"/>
              <a:t>Pasul 4: </a:t>
            </a:r>
            <a:r>
              <a:rPr lang="it-IT" sz="800" dirty="0"/>
              <a:t>Slabiti curelele pentru umeri.</a:t>
            </a:r>
            <a:endParaRPr lang="en-US" sz="800" dirty="0"/>
          </a:p>
        </p:txBody>
      </p:sp>
      <p:sp>
        <p:nvSpPr>
          <p:cNvPr id="20" name="Rectangle 19"/>
          <p:cNvSpPr/>
          <p:nvPr/>
        </p:nvSpPr>
        <p:spPr>
          <a:xfrm>
            <a:off x="8893249" y="1466905"/>
            <a:ext cx="1659775" cy="215444"/>
          </a:xfrm>
          <a:prstGeom prst="rect">
            <a:avLst/>
          </a:prstGeom>
        </p:spPr>
        <p:txBody>
          <a:bodyPr wrap="square">
            <a:spAutoFit/>
          </a:bodyPr>
          <a:lstStyle/>
          <a:p>
            <a:pPr algn="ctr"/>
            <a:r>
              <a:rPr lang="en-US" sz="800" b="1" dirty="0" err="1"/>
              <a:t>Pasul</a:t>
            </a:r>
            <a:r>
              <a:rPr lang="en-US" sz="800" b="1" dirty="0"/>
              <a:t> 5: </a:t>
            </a:r>
            <a:r>
              <a:rPr lang="en-US" sz="800" dirty="0" err="1"/>
              <a:t>Eliberati</a:t>
            </a:r>
            <a:r>
              <a:rPr lang="en-US" sz="800" dirty="0"/>
              <a:t> </a:t>
            </a:r>
            <a:r>
              <a:rPr lang="en-US" sz="800" dirty="0" err="1"/>
              <a:t>catarama</a:t>
            </a:r>
            <a:r>
              <a:rPr lang="en-US" sz="800" dirty="0"/>
              <a:t>.</a:t>
            </a:r>
          </a:p>
        </p:txBody>
      </p:sp>
      <p:sp>
        <p:nvSpPr>
          <p:cNvPr id="21" name="Rectangle 20"/>
          <p:cNvSpPr/>
          <p:nvPr/>
        </p:nvSpPr>
        <p:spPr>
          <a:xfrm>
            <a:off x="10304806" y="1343452"/>
            <a:ext cx="1963479" cy="584775"/>
          </a:xfrm>
          <a:prstGeom prst="rect">
            <a:avLst/>
          </a:prstGeom>
        </p:spPr>
        <p:txBody>
          <a:bodyPr wrap="square">
            <a:spAutoFit/>
          </a:bodyPr>
          <a:lstStyle/>
          <a:p>
            <a:pPr algn="ctr"/>
            <a:r>
              <a:rPr lang="it-IT" sz="800" b="1" dirty="0"/>
              <a:t>Pasul 6: </a:t>
            </a:r>
            <a:r>
              <a:rPr lang="it-IT" sz="800" dirty="0"/>
              <a:t>Pozitionati copilul in scaun si strangeti centurile de siguranta. Asigurati-va ca centurile nu sunt rasucite.</a:t>
            </a:r>
          </a:p>
          <a:p>
            <a:pPr algn="ctr"/>
            <a:endParaRPr lang="it-IT" sz="800" b="1" dirty="0"/>
          </a:p>
        </p:txBody>
      </p:sp>
      <p:sp>
        <p:nvSpPr>
          <p:cNvPr id="22" name="TextBox 10"/>
          <p:cNvSpPr txBox="1"/>
          <p:nvPr/>
        </p:nvSpPr>
        <p:spPr>
          <a:xfrm>
            <a:off x="7301699" y="1781686"/>
            <a:ext cx="4801781"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12. Instalarea scaunului auto pentru grupa 1 </a:t>
            </a:r>
            <a:endParaRPr lang="en-US" sz="1200" b="1" dirty="0">
              <a:solidFill>
                <a:schemeClr val="bg1"/>
              </a:solidFill>
              <a:latin typeface="Arial" pitchFamily="34" charset="0"/>
              <a:cs typeface="Arial" pitchFamily="34" charset="0"/>
            </a:endParaRPr>
          </a:p>
        </p:txBody>
      </p:sp>
      <p:sp>
        <p:nvSpPr>
          <p:cNvPr id="23" name="Rectangle 22"/>
          <p:cNvSpPr/>
          <p:nvPr/>
        </p:nvSpPr>
        <p:spPr>
          <a:xfrm>
            <a:off x="7229253" y="2102852"/>
            <a:ext cx="4674719" cy="215444"/>
          </a:xfrm>
          <a:prstGeom prst="rect">
            <a:avLst/>
          </a:prstGeom>
        </p:spPr>
        <p:txBody>
          <a:bodyPr wrap="square">
            <a:spAutoFit/>
          </a:bodyPr>
          <a:lstStyle/>
          <a:p>
            <a:pPr algn="just"/>
            <a:r>
              <a:rPr lang="en-US" sz="800" b="1" dirty="0" err="1"/>
              <a:t>Potrivit</a:t>
            </a:r>
            <a:r>
              <a:rPr lang="en-US" sz="800" b="1" dirty="0"/>
              <a:t> </a:t>
            </a:r>
            <a:r>
              <a:rPr lang="en-US" sz="800" b="1" dirty="0" err="1"/>
              <a:t>pentru</a:t>
            </a:r>
            <a:r>
              <a:rPr lang="en-US" sz="800" b="1" dirty="0"/>
              <a:t> </a:t>
            </a:r>
            <a:r>
              <a:rPr lang="en-US" sz="800" b="1" dirty="0" err="1"/>
              <a:t>copii</a:t>
            </a:r>
            <a:r>
              <a:rPr lang="en-US" sz="800" b="1" dirty="0"/>
              <a:t> de la 9 la 18 kg </a:t>
            </a:r>
            <a:r>
              <a:rPr lang="en-US" sz="800" b="1" dirty="0" err="1"/>
              <a:t>sau</a:t>
            </a:r>
            <a:r>
              <a:rPr lang="en-US" sz="800" b="1" dirty="0"/>
              <a:t> </a:t>
            </a:r>
            <a:r>
              <a:rPr lang="en-US" sz="800" b="1" dirty="0" err="1"/>
              <a:t>copii</a:t>
            </a:r>
            <a:r>
              <a:rPr lang="en-US" sz="800" b="1" dirty="0"/>
              <a:t> in </a:t>
            </a:r>
            <a:r>
              <a:rPr lang="en-US" sz="800" b="1" dirty="0" err="1"/>
              <a:t>varsta</a:t>
            </a:r>
            <a:r>
              <a:rPr lang="en-US" sz="800" b="1" dirty="0"/>
              <a:t> de la 9 </a:t>
            </a:r>
            <a:r>
              <a:rPr lang="en-US" sz="800" b="1" dirty="0" err="1"/>
              <a:t>luni</a:t>
            </a:r>
            <a:r>
              <a:rPr lang="en-US" sz="800" b="1" dirty="0"/>
              <a:t> la 4 </a:t>
            </a:r>
            <a:r>
              <a:rPr lang="en-US" sz="800" b="1" dirty="0" err="1"/>
              <a:t>ani</a:t>
            </a:r>
            <a:r>
              <a:rPr lang="en-US" sz="800" b="1" dirty="0"/>
              <a:t>.</a:t>
            </a:r>
          </a:p>
        </p:txBody>
      </p:sp>
      <p:sp>
        <p:nvSpPr>
          <p:cNvPr id="24" name="Rectangle 23"/>
          <p:cNvSpPr/>
          <p:nvPr/>
        </p:nvSpPr>
        <p:spPr>
          <a:xfrm>
            <a:off x="8439715" y="2282194"/>
            <a:ext cx="2444823" cy="1200329"/>
          </a:xfrm>
          <a:prstGeom prst="rect">
            <a:avLst/>
          </a:prstGeom>
        </p:spPr>
        <p:txBody>
          <a:bodyPr wrap="square">
            <a:spAutoFit/>
          </a:bodyPr>
          <a:lstStyle/>
          <a:p>
            <a:pPr algn="just"/>
            <a:r>
              <a:rPr lang="en-US" sz="800" b="1" dirty="0" err="1"/>
              <a:t>Pasul</a:t>
            </a:r>
            <a:r>
              <a:rPr lang="en-US" sz="800" b="1" dirty="0"/>
              <a:t> 1: </a:t>
            </a:r>
            <a:r>
              <a:rPr lang="en-US" sz="800" dirty="0" err="1"/>
              <a:t>Pozitionati</a:t>
            </a:r>
            <a:r>
              <a:rPr lang="en-US" sz="800" dirty="0"/>
              <a:t> </a:t>
            </a:r>
            <a:r>
              <a:rPr lang="en-US" sz="800" dirty="0" err="1"/>
              <a:t>scaunul</a:t>
            </a:r>
            <a:r>
              <a:rPr lang="en-US" sz="800" dirty="0"/>
              <a:t> auto in </a:t>
            </a:r>
            <a:r>
              <a:rPr lang="en-US" sz="800" dirty="0" err="1"/>
              <a:t>pozitia</a:t>
            </a:r>
            <a:r>
              <a:rPr lang="en-US" sz="800" dirty="0"/>
              <a:t> </a:t>
            </a:r>
            <a:r>
              <a:rPr lang="en-US" sz="800" dirty="0" err="1"/>
              <a:t>corespunzatoare</a:t>
            </a:r>
            <a:r>
              <a:rPr lang="en-US" sz="800" dirty="0"/>
              <a:t> </a:t>
            </a:r>
            <a:r>
              <a:rPr lang="en-US" sz="800" dirty="0" err="1"/>
              <a:t>si</a:t>
            </a:r>
            <a:r>
              <a:rPr lang="en-US" sz="800" dirty="0"/>
              <a:t> </a:t>
            </a:r>
            <a:r>
              <a:rPr lang="en-US" sz="800" dirty="0" err="1"/>
              <a:t>amplasati</a:t>
            </a:r>
            <a:r>
              <a:rPr lang="en-US" sz="800" dirty="0"/>
              <a:t> </a:t>
            </a:r>
            <a:r>
              <a:rPr lang="en-US" sz="800" dirty="0" err="1"/>
              <a:t>pe</a:t>
            </a:r>
            <a:r>
              <a:rPr lang="en-US" sz="800" dirty="0"/>
              <a:t> </a:t>
            </a:r>
            <a:r>
              <a:rPr lang="en-US" sz="800" dirty="0" err="1"/>
              <a:t>bancheta</a:t>
            </a:r>
            <a:r>
              <a:rPr lang="en-US" sz="800" dirty="0"/>
              <a:t> </a:t>
            </a:r>
            <a:r>
              <a:rPr lang="en-US" sz="800" dirty="0" err="1"/>
              <a:t>vehiculului</a:t>
            </a:r>
            <a:r>
              <a:rPr lang="en-US" sz="800" dirty="0"/>
              <a:t> in </a:t>
            </a:r>
            <a:r>
              <a:rPr lang="en-US" sz="800" dirty="0" err="1"/>
              <a:t>directia</a:t>
            </a:r>
            <a:r>
              <a:rPr lang="en-US" sz="800" dirty="0"/>
              <a:t> de </a:t>
            </a:r>
            <a:r>
              <a:rPr lang="en-US" sz="800" dirty="0" err="1"/>
              <a:t>mers</a:t>
            </a:r>
            <a:r>
              <a:rPr lang="en-US" sz="800" dirty="0"/>
              <a:t>. </a:t>
            </a:r>
            <a:r>
              <a:rPr lang="en-US" sz="800" dirty="0" err="1"/>
              <a:t>Asigurati-va</a:t>
            </a:r>
            <a:r>
              <a:rPr lang="en-US" sz="800" dirty="0"/>
              <a:t> ca </a:t>
            </a:r>
            <a:r>
              <a:rPr lang="en-US" sz="800" dirty="0" err="1"/>
              <a:t>spatarul</a:t>
            </a:r>
            <a:r>
              <a:rPr lang="en-US" sz="800" dirty="0"/>
              <a:t> </a:t>
            </a:r>
            <a:r>
              <a:rPr lang="en-US" sz="800" dirty="0" err="1"/>
              <a:t>scaunului</a:t>
            </a:r>
            <a:r>
              <a:rPr lang="en-US" sz="800" dirty="0"/>
              <a:t> auto </a:t>
            </a:r>
            <a:r>
              <a:rPr lang="en-US" sz="800" dirty="0" err="1"/>
              <a:t>este</a:t>
            </a:r>
            <a:r>
              <a:rPr lang="en-US" sz="800" dirty="0"/>
              <a:t> </a:t>
            </a:r>
            <a:r>
              <a:rPr lang="en-US" sz="800" dirty="0" err="1"/>
              <a:t>fixata</a:t>
            </a:r>
            <a:r>
              <a:rPr lang="en-US" sz="800" dirty="0"/>
              <a:t> bine de </a:t>
            </a:r>
            <a:r>
              <a:rPr lang="en-US" sz="800" dirty="0" err="1"/>
              <a:t>spatarul</a:t>
            </a:r>
            <a:r>
              <a:rPr lang="en-US" sz="800" dirty="0"/>
              <a:t> </a:t>
            </a:r>
            <a:r>
              <a:rPr lang="en-US" sz="800" dirty="0" err="1"/>
              <a:t>banchetei</a:t>
            </a:r>
            <a:r>
              <a:rPr lang="en-US" sz="800" dirty="0"/>
              <a:t> auto.</a:t>
            </a:r>
          </a:p>
          <a:p>
            <a:pPr algn="just"/>
            <a:r>
              <a:rPr lang="en-US" sz="800" b="1" dirty="0" err="1"/>
              <a:t>Pasul</a:t>
            </a:r>
            <a:r>
              <a:rPr lang="en-US" sz="800" b="1" dirty="0"/>
              <a:t> 2: </a:t>
            </a:r>
            <a:r>
              <a:rPr lang="en-US" sz="800" dirty="0" err="1"/>
              <a:t>Trageti</a:t>
            </a:r>
            <a:r>
              <a:rPr lang="en-US" sz="800" dirty="0"/>
              <a:t> in mod </a:t>
            </a:r>
            <a:r>
              <a:rPr lang="en-US" sz="800" dirty="0" err="1"/>
              <a:t>secvential</a:t>
            </a:r>
            <a:r>
              <a:rPr lang="en-US" sz="800" dirty="0"/>
              <a:t> </a:t>
            </a:r>
            <a:r>
              <a:rPr lang="en-US" sz="800" dirty="0" err="1"/>
              <a:t>centura</a:t>
            </a:r>
            <a:r>
              <a:rPr lang="en-US" sz="800" dirty="0"/>
              <a:t> de </a:t>
            </a:r>
            <a:r>
              <a:rPr lang="en-US" sz="800" dirty="0" err="1"/>
              <a:t>siguranta</a:t>
            </a:r>
            <a:r>
              <a:rPr lang="en-US" sz="800" dirty="0"/>
              <a:t> in 3 </a:t>
            </a:r>
            <a:r>
              <a:rPr lang="en-US" sz="800" dirty="0" err="1"/>
              <a:t>puncte</a:t>
            </a:r>
            <a:r>
              <a:rPr lang="en-US" sz="800" dirty="0"/>
              <a:t> </a:t>
            </a:r>
            <a:r>
              <a:rPr lang="en-US" sz="800" dirty="0" err="1"/>
              <a:t>prin</a:t>
            </a:r>
            <a:r>
              <a:rPr lang="en-US" sz="800" dirty="0"/>
              <a:t> </a:t>
            </a:r>
            <a:r>
              <a:rPr lang="en-US" sz="800" dirty="0" err="1"/>
              <a:t>orificiile</a:t>
            </a:r>
            <a:r>
              <a:rPr lang="en-US" sz="800" dirty="0"/>
              <a:t> </a:t>
            </a:r>
            <a:r>
              <a:rPr lang="en-US" sz="800" dirty="0" err="1"/>
              <a:t>pentru</a:t>
            </a:r>
            <a:r>
              <a:rPr lang="en-US" sz="800" dirty="0"/>
              <a:t> </a:t>
            </a:r>
            <a:r>
              <a:rPr lang="en-US" sz="800" dirty="0" err="1"/>
              <a:t>centurile</a:t>
            </a:r>
            <a:r>
              <a:rPr lang="en-US" sz="800" dirty="0"/>
              <a:t> de </a:t>
            </a:r>
            <a:r>
              <a:rPr lang="en-US" sz="800" dirty="0" err="1"/>
              <a:t>siguranta</a:t>
            </a:r>
            <a:r>
              <a:rPr lang="en-US" sz="800" dirty="0"/>
              <a:t> ale </a:t>
            </a:r>
            <a:r>
              <a:rPr lang="en-US" sz="800" dirty="0" err="1"/>
              <a:t>spatarului</a:t>
            </a:r>
            <a:r>
              <a:rPr lang="en-US" sz="800" dirty="0"/>
              <a:t> (1, 2, 3). </a:t>
            </a:r>
            <a:r>
              <a:rPr lang="en-US" sz="800" dirty="0" err="1"/>
              <a:t>Dupa</a:t>
            </a:r>
            <a:r>
              <a:rPr lang="en-US" sz="800" dirty="0"/>
              <a:t> care </a:t>
            </a:r>
            <a:r>
              <a:rPr lang="en-US" sz="800" dirty="0" err="1"/>
              <a:t>introduceti</a:t>
            </a:r>
            <a:r>
              <a:rPr lang="en-US" sz="800" dirty="0"/>
              <a:t> in </a:t>
            </a:r>
            <a:r>
              <a:rPr lang="en-US" sz="800" dirty="0" err="1"/>
              <a:t>catarama</a:t>
            </a:r>
            <a:r>
              <a:rPr lang="en-US" sz="800" dirty="0"/>
              <a:t> </a:t>
            </a:r>
            <a:r>
              <a:rPr lang="en-US" sz="800" dirty="0" err="1"/>
              <a:t>scaunului</a:t>
            </a:r>
            <a:r>
              <a:rPr lang="en-US" sz="800" dirty="0"/>
              <a:t> auto </a:t>
            </a:r>
            <a:r>
              <a:rPr lang="en-US" sz="800" dirty="0" err="1"/>
              <a:t>si</a:t>
            </a:r>
            <a:r>
              <a:rPr lang="en-US" sz="800" dirty="0"/>
              <a:t> </a:t>
            </a:r>
            <a:r>
              <a:rPr lang="en-US" sz="800" dirty="0" err="1"/>
              <a:t>apasati</a:t>
            </a:r>
            <a:r>
              <a:rPr lang="en-US" sz="800" dirty="0"/>
              <a:t> </a:t>
            </a:r>
            <a:r>
              <a:rPr lang="en-US" sz="800" dirty="0" err="1"/>
              <a:t>pana</a:t>
            </a:r>
            <a:r>
              <a:rPr lang="en-US" sz="800" dirty="0"/>
              <a:t> </a:t>
            </a:r>
            <a:r>
              <a:rPr lang="en-US" sz="800" dirty="0" err="1"/>
              <a:t>cand</a:t>
            </a:r>
            <a:r>
              <a:rPr lang="en-US" sz="800" dirty="0"/>
              <a:t> </a:t>
            </a:r>
            <a:r>
              <a:rPr lang="en-US" sz="800" dirty="0" err="1"/>
              <a:t>vati</a:t>
            </a:r>
            <a:r>
              <a:rPr lang="en-US" sz="800" dirty="0"/>
              <a:t> </a:t>
            </a:r>
            <a:r>
              <a:rPr lang="en-US" sz="800" dirty="0" err="1"/>
              <a:t>auzi</a:t>
            </a:r>
            <a:r>
              <a:rPr lang="en-US" sz="800" dirty="0"/>
              <a:t> un </a:t>
            </a:r>
            <a:r>
              <a:rPr lang="en-US" sz="800" dirty="0" err="1"/>
              <a:t>clic</a:t>
            </a:r>
            <a:r>
              <a:rPr lang="en-US" sz="800" b="1" dirty="0"/>
              <a:t>.</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4083" y="2341536"/>
            <a:ext cx="1224586" cy="1116843"/>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4704" y="2341536"/>
            <a:ext cx="1307672" cy="1138059"/>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6161" y="3481557"/>
            <a:ext cx="2280451" cy="1001582"/>
          </a:xfrm>
          <a:prstGeom prst="rect">
            <a:avLst/>
          </a:prstGeom>
        </p:spPr>
      </p:pic>
      <p:sp>
        <p:nvSpPr>
          <p:cNvPr id="28" name="Rectangle 27"/>
          <p:cNvSpPr/>
          <p:nvPr/>
        </p:nvSpPr>
        <p:spPr>
          <a:xfrm>
            <a:off x="9550417" y="3724377"/>
            <a:ext cx="2632058" cy="338554"/>
          </a:xfrm>
          <a:prstGeom prst="rect">
            <a:avLst/>
          </a:prstGeom>
        </p:spPr>
        <p:txBody>
          <a:bodyPr wrap="square">
            <a:spAutoFit/>
          </a:bodyPr>
          <a:lstStyle/>
          <a:p>
            <a:pPr algn="just"/>
            <a:r>
              <a:rPr lang="it-IT" sz="800" b="1" dirty="0"/>
              <a:t>Pasul 3: </a:t>
            </a:r>
            <a:r>
              <a:rPr lang="it-IT" sz="800" dirty="0"/>
              <a:t>Trageti centura scaunului auto urmand directia sagetii rosii si asigurati-va ca centura este bine stransa.</a:t>
            </a:r>
            <a:endParaRPr lang="en-US" sz="800" dirty="0"/>
          </a:p>
        </p:txBody>
      </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9397" y="4543282"/>
            <a:ext cx="1614511" cy="1460258"/>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7084" y="4542946"/>
            <a:ext cx="1506235" cy="1464749"/>
          </a:xfrm>
          <a:prstGeom prst="rect">
            <a:avLst/>
          </a:prstGeom>
        </p:spPr>
      </p:pic>
      <p:sp>
        <p:nvSpPr>
          <p:cNvPr id="31" name="Rectangle 30"/>
          <p:cNvSpPr/>
          <p:nvPr/>
        </p:nvSpPr>
        <p:spPr>
          <a:xfrm>
            <a:off x="7148725" y="6056726"/>
            <a:ext cx="1620378" cy="346540"/>
          </a:xfrm>
          <a:prstGeom prst="rect">
            <a:avLst/>
          </a:prstGeom>
        </p:spPr>
        <p:txBody>
          <a:bodyPr wrap="square">
            <a:spAutoFit/>
          </a:bodyPr>
          <a:lstStyle/>
          <a:p>
            <a:pPr algn="ctr"/>
            <a:r>
              <a:rPr lang="it-IT" sz="800" b="1" dirty="0"/>
              <a:t>Pasul 4: </a:t>
            </a:r>
            <a:r>
              <a:rPr lang="it-IT" sz="800" dirty="0"/>
              <a:t>Slabiti curelele pentru umeri.</a:t>
            </a:r>
            <a:endParaRPr lang="en-US" sz="800" dirty="0"/>
          </a:p>
        </p:txBody>
      </p:sp>
      <p:sp>
        <p:nvSpPr>
          <p:cNvPr id="32" name="Rectangle 31"/>
          <p:cNvSpPr/>
          <p:nvPr/>
        </p:nvSpPr>
        <p:spPr>
          <a:xfrm>
            <a:off x="8799740" y="6121185"/>
            <a:ext cx="1793944" cy="220526"/>
          </a:xfrm>
          <a:prstGeom prst="rect">
            <a:avLst/>
          </a:prstGeom>
        </p:spPr>
        <p:txBody>
          <a:bodyPr wrap="square">
            <a:spAutoFit/>
          </a:bodyPr>
          <a:lstStyle/>
          <a:p>
            <a:pPr algn="ctr"/>
            <a:r>
              <a:rPr lang="en-US" sz="800" b="1" dirty="0" err="1"/>
              <a:t>Pasul</a:t>
            </a:r>
            <a:r>
              <a:rPr lang="en-US" sz="800" b="1" dirty="0"/>
              <a:t> 5: </a:t>
            </a:r>
            <a:r>
              <a:rPr lang="en-US" sz="800" dirty="0" err="1"/>
              <a:t>Eliberati</a:t>
            </a:r>
            <a:r>
              <a:rPr lang="en-US" sz="800" dirty="0"/>
              <a:t> </a:t>
            </a:r>
            <a:r>
              <a:rPr lang="en-US" sz="800" dirty="0" err="1"/>
              <a:t>catarama</a:t>
            </a:r>
            <a:r>
              <a:rPr lang="en-US" sz="800" dirty="0"/>
              <a:t>.</a:t>
            </a:r>
          </a:p>
        </p:txBody>
      </p:sp>
      <p:sp>
        <p:nvSpPr>
          <p:cNvPr id="33" name="Rectangle 32"/>
          <p:cNvSpPr/>
          <p:nvPr/>
        </p:nvSpPr>
        <p:spPr>
          <a:xfrm>
            <a:off x="10412016" y="5947478"/>
            <a:ext cx="1749057" cy="584775"/>
          </a:xfrm>
          <a:prstGeom prst="rect">
            <a:avLst/>
          </a:prstGeom>
        </p:spPr>
        <p:txBody>
          <a:bodyPr wrap="square">
            <a:spAutoFit/>
          </a:bodyPr>
          <a:lstStyle/>
          <a:p>
            <a:pPr algn="ctr"/>
            <a:r>
              <a:rPr lang="it-IT" sz="800" b="1" dirty="0"/>
              <a:t>Pasul 6: </a:t>
            </a:r>
            <a:r>
              <a:rPr lang="it-IT" sz="800" dirty="0"/>
              <a:t>Pozitionati copilul in scaun si strangeti centurile de siguranta. Asigurati-va ca centurile nu sunt rasucite.</a:t>
            </a:r>
            <a:endParaRPr lang="en-US" sz="800" dirty="0"/>
          </a:p>
        </p:txBody>
      </p:sp>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08988" y="4561756"/>
            <a:ext cx="1673487" cy="1404752"/>
          </a:xfrm>
          <a:prstGeom prst="rect">
            <a:avLst/>
          </a:prstGeom>
        </p:spPr>
      </p:pic>
    </p:spTree>
    <p:extLst>
      <p:ext uri="{BB962C8B-B14F-4D97-AF65-F5344CB8AC3E}">
        <p14:creationId xmlns:p14="http://schemas.microsoft.com/office/powerpoint/2010/main" val="83813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Box 39"/>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a:t>
            </a:r>
            <a:endParaRPr lang="bg-BG" sz="800" b="1" dirty="0">
              <a:cs typeface="Arial" pitchFamily="34" charset="0"/>
            </a:endParaRPr>
          </a:p>
        </p:txBody>
      </p:sp>
      <p:sp>
        <p:nvSpPr>
          <p:cNvPr id="194" name="TextBox 14"/>
          <p:cNvSpPr txBox="1"/>
          <p:nvPr/>
        </p:nvSpPr>
        <p:spPr>
          <a:xfrm>
            <a:off x="11739065" y="6555538"/>
            <a:ext cx="360621" cy="238363"/>
          </a:xfrm>
          <a:prstGeom prst="roundRect">
            <a:avLst/>
          </a:prstGeom>
          <a:noFill/>
          <a:ln w="6350">
            <a:solidFill>
              <a:schemeClr val="tx1"/>
            </a:solidFill>
          </a:ln>
        </p:spPr>
        <p:txBody>
          <a:bodyPr wrap="square" rtlCol="0" anchor="ctr">
            <a:spAutoFit/>
          </a:bodyPr>
          <a:lstStyle/>
          <a:p>
            <a:pPr algn="ctr"/>
            <a:r>
              <a:rPr lang="en-GB" sz="800" b="1" dirty="0" smtClean="0">
                <a:cs typeface="Arial" pitchFamily="34" charset="0"/>
              </a:rPr>
              <a:t>53</a:t>
            </a:r>
            <a:endParaRPr lang="bg-BG" sz="800" b="1" dirty="0">
              <a:cs typeface="Arial" pitchFamily="34" charset="0"/>
            </a:endParaRPr>
          </a:p>
        </p:txBody>
      </p:sp>
      <p:sp>
        <p:nvSpPr>
          <p:cNvPr id="23" name="TextBox 10"/>
          <p:cNvSpPr txBox="1"/>
          <p:nvPr/>
        </p:nvSpPr>
        <p:spPr>
          <a:xfrm>
            <a:off x="107949" y="76481"/>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4. Части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18" y="465558"/>
            <a:ext cx="3682102" cy="29116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18" y="3741659"/>
            <a:ext cx="3369572" cy="2378005"/>
          </a:xfrm>
          <a:prstGeom prst="rect">
            <a:avLst/>
          </a:prstGeom>
        </p:spPr>
      </p:pic>
      <p:sp>
        <p:nvSpPr>
          <p:cNvPr id="5" name="Rectangle 4"/>
          <p:cNvSpPr/>
          <p:nvPr/>
        </p:nvSpPr>
        <p:spPr>
          <a:xfrm>
            <a:off x="0" y="358932"/>
            <a:ext cx="2477386" cy="338554"/>
          </a:xfrm>
          <a:prstGeom prst="rect">
            <a:avLst/>
          </a:prstGeom>
        </p:spPr>
        <p:txBody>
          <a:bodyPr wrap="square">
            <a:spAutoFit/>
          </a:bodyPr>
          <a:lstStyle/>
          <a:p>
            <a:pPr algn="r"/>
            <a:r>
              <a:rPr lang="ru-RU" sz="800" dirty="0"/>
              <a:t>Бутон за регулиране на височината на облегалката за глава</a:t>
            </a:r>
            <a:endParaRPr lang="en-US" sz="800" dirty="0"/>
          </a:p>
        </p:txBody>
      </p:sp>
      <p:sp>
        <p:nvSpPr>
          <p:cNvPr id="6" name="Rectangle 5"/>
          <p:cNvSpPr/>
          <p:nvPr/>
        </p:nvSpPr>
        <p:spPr>
          <a:xfrm>
            <a:off x="385134" y="811352"/>
            <a:ext cx="1021433" cy="224036"/>
          </a:xfrm>
          <a:prstGeom prst="rect">
            <a:avLst/>
          </a:prstGeom>
        </p:spPr>
        <p:txBody>
          <a:bodyPr wrap="none">
            <a:spAutoFit/>
          </a:bodyPr>
          <a:lstStyle/>
          <a:p>
            <a:pPr algn="just">
              <a:lnSpc>
                <a:spcPct val="107000"/>
              </a:lnSpc>
              <a:spcAft>
                <a:spcPts val="800"/>
              </a:spcAft>
            </a:pPr>
            <a:r>
              <a:rPr lang="bg-BG" sz="800" dirty="0">
                <a:ea typeface="Calibri" panose="020F0502020204030204" pitchFamily="34" charset="0"/>
                <a:cs typeface="Times New Roman" panose="02020603050405020304" pitchFamily="18" charset="0"/>
              </a:rPr>
              <a:t>Облегалка за глава</a:t>
            </a:r>
            <a:endParaRPr lang="en-US" sz="800" dirty="0">
              <a:effectLst/>
              <a:ea typeface="Calibri" panose="020F0502020204030204" pitchFamily="34" charset="0"/>
              <a:cs typeface="Times New Roman" panose="02020603050405020304" pitchFamily="18" charset="0"/>
            </a:endParaRPr>
          </a:p>
        </p:txBody>
      </p:sp>
      <p:sp>
        <p:nvSpPr>
          <p:cNvPr id="7" name="Rectangle 6"/>
          <p:cNvSpPr/>
          <p:nvPr/>
        </p:nvSpPr>
        <p:spPr>
          <a:xfrm>
            <a:off x="-23299" y="1188311"/>
            <a:ext cx="1410964" cy="224036"/>
          </a:xfrm>
          <a:prstGeom prst="rect">
            <a:avLst/>
          </a:prstGeom>
        </p:spPr>
        <p:txBody>
          <a:bodyPr wrap="none">
            <a:spAutoFit/>
          </a:bodyPr>
          <a:lstStyle/>
          <a:p>
            <a:pPr algn="just">
              <a:lnSpc>
                <a:spcPct val="107000"/>
              </a:lnSpc>
              <a:spcAft>
                <a:spcPts val="800"/>
              </a:spcAft>
            </a:pPr>
            <a:r>
              <a:rPr lang="bg-BG" sz="800" dirty="0">
                <a:ea typeface="Calibri" panose="020F0502020204030204" pitchFamily="34" charset="0"/>
                <a:cs typeface="Times New Roman" panose="02020603050405020304" pitchFamily="18" charset="0"/>
              </a:rPr>
              <a:t>Отвор на колан от група 2, 3</a:t>
            </a:r>
            <a:endParaRPr lang="en-US" sz="800" dirty="0">
              <a:effectLst/>
              <a:ea typeface="Calibri" panose="020F0502020204030204" pitchFamily="34" charset="0"/>
              <a:cs typeface="Times New Roman" panose="02020603050405020304" pitchFamily="18" charset="0"/>
            </a:endParaRPr>
          </a:p>
        </p:txBody>
      </p:sp>
      <p:sp>
        <p:nvSpPr>
          <p:cNvPr id="8" name="Rectangle 7"/>
          <p:cNvSpPr/>
          <p:nvPr/>
        </p:nvSpPr>
        <p:spPr>
          <a:xfrm>
            <a:off x="-696" y="1399888"/>
            <a:ext cx="1306627" cy="355738"/>
          </a:xfrm>
          <a:prstGeom prst="rect">
            <a:avLst/>
          </a:prstGeom>
        </p:spPr>
        <p:txBody>
          <a:bodyPr wrap="square">
            <a:spAutoFit/>
          </a:bodyPr>
          <a:lstStyle/>
          <a:p>
            <a:pPr algn="r">
              <a:lnSpc>
                <a:spcPct val="107000"/>
              </a:lnSpc>
              <a:spcAft>
                <a:spcPts val="800"/>
              </a:spcAft>
            </a:pPr>
            <a:r>
              <a:rPr lang="bg-BG" sz="800" dirty="0">
                <a:ea typeface="Calibri" panose="020F0502020204030204" pitchFamily="34" charset="0"/>
                <a:cs typeface="Times New Roman" panose="02020603050405020304" pitchFamily="18" charset="0"/>
              </a:rPr>
              <a:t>Подложка за раменните колани</a:t>
            </a:r>
            <a:endParaRPr lang="en-US" sz="800" dirty="0">
              <a:effectLst/>
              <a:ea typeface="Calibri" panose="020F0502020204030204" pitchFamily="34" charset="0"/>
              <a:cs typeface="Times New Roman" panose="02020603050405020304" pitchFamily="18" charset="0"/>
            </a:endParaRPr>
          </a:p>
        </p:txBody>
      </p:sp>
      <p:sp>
        <p:nvSpPr>
          <p:cNvPr id="9" name="Rectangle 8"/>
          <p:cNvSpPr/>
          <p:nvPr/>
        </p:nvSpPr>
        <p:spPr>
          <a:xfrm>
            <a:off x="719957" y="1788202"/>
            <a:ext cx="603050" cy="215444"/>
          </a:xfrm>
          <a:prstGeom prst="rect">
            <a:avLst/>
          </a:prstGeom>
        </p:spPr>
        <p:txBody>
          <a:bodyPr wrap="none">
            <a:spAutoFit/>
          </a:bodyPr>
          <a:lstStyle/>
          <a:p>
            <a:pPr algn="r"/>
            <a:r>
              <a:rPr lang="bg-BG" sz="800" dirty="0"/>
              <a:t>Катарама</a:t>
            </a:r>
            <a:endParaRPr lang="en-US" sz="800" dirty="0"/>
          </a:p>
        </p:txBody>
      </p:sp>
      <p:sp>
        <p:nvSpPr>
          <p:cNvPr id="10" name="Rectangle 9"/>
          <p:cNvSpPr/>
          <p:nvPr/>
        </p:nvSpPr>
        <p:spPr>
          <a:xfrm>
            <a:off x="283331" y="2636624"/>
            <a:ext cx="1476302" cy="224036"/>
          </a:xfrm>
          <a:prstGeom prst="rect">
            <a:avLst/>
          </a:prstGeom>
        </p:spPr>
        <p:txBody>
          <a:bodyPr wrap="square">
            <a:spAutoFit/>
          </a:bodyPr>
          <a:lstStyle/>
          <a:p>
            <a:pPr algn="just">
              <a:lnSpc>
                <a:spcPct val="107000"/>
              </a:lnSpc>
              <a:spcAft>
                <a:spcPts val="800"/>
              </a:spcAft>
            </a:pPr>
            <a:r>
              <a:rPr lang="bg-BG" sz="800" dirty="0">
                <a:ea typeface="Calibri" panose="020F0502020204030204" pitchFamily="34" charset="0"/>
                <a:cs typeface="Times New Roman" panose="02020603050405020304" pitchFamily="18" charset="0"/>
              </a:rPr>
              <a:t>Регулатор (под подложката)</a:t>
            </a:r>
            <a:endParaRPr lang="en-US" sz="800" dirty="0">
              <a:effectLst/>
              <a:ea typeface="Calibri" panose="020F0502020204030204" pitchFamily="34" charset="0"/>
              <a:cs typeface="Times New Roman" panose="02020603050405020304" pitchFamily="18" charset="0"/>
            </a:endParaRPr>
          </a:p>
        </p:txBody>
      </p:sp>
      <p:sp>
        <p:nvSpPr>
          <p:cNvPr id="11" name="Rectangle 10"/>
          <p:cNvSpPr/>
          <p:nvPr/>
        </p:nvSpPr>
        <p:spPr>
          <a:xfrm>
            <a:off x="1273210" y="2974526"/>
            <a:ext cx="1204176" cy="224036"/>
          </a:xfrm>
          <a:prstGeom prst="rect">
            <a:avLst/>
          </a:prstGeom>
        </p:spPr>
        <p:txBody>
          <a:bodyPr wrap="none">
            <a:spAutoFit/>
          </a:bodyPr>
          <a:lstStyle/>
          <a:p>
            <a:pPr algn="just">
              <a:lnSpc>
                <a:spcPct val="107000"/>
              </a:lnSpc>
              <a:spcAft>
                <a:spcPts val="800"/>
              </a:spcAft>
            </a:pPr>
            <a:r>
              <a:rPr lang="bg-BG" sz="800" dirty="0">
                <a:ea typeface="Calibri" panose="020F0502020204030204" pitchFamily="34" charset="0"/>
                <a:cs typeface="Times New Roman" panose="02020603050405020304" pitchFamily="18" charset="0"/>
              </a:rPr>
              <a:t>Регулатор на ремъците</a:t>
            </a:r>
            <a:endParaRPr lang="en-US" sz="800" dirty="0">
              <a:effectLst/>
              <a:ea typeface="Calibri" panose="020F0502020204030204" pitchFamily="34" charset="0"/>
              <a:cs typeface="Times New Roman" panose="02020603050405020304" pitchFamily="18" charset="0"/>
            </a:endParaRPr>
          </a:p>
        </p:txBody>
      </p:sp>
      <p:sp>
        <p:nvSpPr>
          <p:cNvPr id="12" name="Rectangle 11"/>
          <p:cNvSpPr/>
          <p:nvPr/>
        </p:nvSpPr>
        <p:spPr>
          <a:xfrm>
            <a:off x="3380489" y="633636"/>
            <a:ext cx="1323518" cy="338554"/>
          </a:xfrm>
          <a:prstGeom prst="rect">
            <a:avLst/>
          </a:prstGeom>
        </p:spPr>
        <p:txBody>
          <a:bodyPr wrap="square">
            <a:spAutoFit/>
          </a:bodyPr>
          <a:lstStyle/>
          <a:p>
            <a:r>
              <a:rPr lang="ru-RU" sz="800" dirty="0"/>
              <a:t>Отвор за преминаване на колана група 0+</a:t>
            </a:r>
            <a:endParaRPr lang="en-US" sz="800" dirty="0"/>
          </a:p>
        </p:txBody>
      </p:sp>
      <p:sp>
        <p:nvSpPr>
          <p:cNvPr id="13" name="Rectangle 12"/>
          <p:cNvSpPr/>
          <p:nvPr/>
        </p:nvSpPr>
        <p:spPr>
          <a:xfrm>
            <a:off x="3271045" y="1141296"/>
            <a:ext cx="1117614" cy="224036"/>
          </a:xfrm>
          <a:prstGeom prst="rect">
            <a:avLst/>
          </a:prstGeom>
        </p:spPr>
        <p:txBody>
          <a:bodyPr wrap="none">
            <a:spAutoFit/>
          </a:bodyPr>
          <a:lstStyle/>
          <a:p>
            <a:pPr algn="just">
              <a:lnSpc>
                <a:spcPct val="107000"/>
              </a:lnSpc>
              <a:spcAft>
                <a:spcPts val="800"/>
              </a:spcAft>
            </a:pPr>
            <a:r>
              <a:rPr lang="bg-BG" sz="800" dirty="0">
                <a:ea typeface="Calibri" panose="020F0502020204030204" pitchFamily="34" charset="0"/>
                <a:cs typeface="Times New Roman" panose="02020603050405020304" pitchFamily="18" charset="0"/>
              </a:rPr>
              <a:t>Странична облегалка</a:t>
            </a:r>
            <a:endParaRPr lang="en-US" sz="800" dirty="0">
              <a:effectLst/>
              <a:ea typeface="Calibri" panose="020F0502020204030204" pitchFamily="34" charset="0"/>
              <a:cs typeface="Times New Roman" panose="02020603050405020304" pitchFamily="18" charset="0"/>
            </a:endParaRPr>
          </a:p>
        </p:txBody>
      </p:sp>
      <p:sp>
        <p:nvSpPr>
          <p:cNvPr id="14" name="Rectangle 13"/>
          <p:cNvSpPr/>
          <p:nvPr/>
        </p:nvSpPr>
        <p:spPr>
          <a:xfrm>
            <a:off x="3302583" y="1533389"/>
            <a:ext cx="636713" cy="215444"/>
          </a:xfrm>
          <a:prstGeom prst="rect">
            <a:avLst/>
          </a:prstGeom>
        </p:spPr>
        <p:txBody>
          <a:bodyPr wrap="none">
            <a:spAutoFit/>
          </a:bodyPr>
          <a:lstStyle/>
          <a:p>
            <a:r>
              <a:rPr lang="bg-BG" sz="800" dirty="0"/>
              <a:t>Подложка</a:t>
            </a:r>
            <a:endParaRPr lang="en-US" sz="800" dirty="0"/>
          </a:p>
        </p:txBody>
      </p:sp>
      <p:sp>
        <p:nvSpPr>
          <p:cNvPr id="15" name="Rectangle 14"/>
          <p:cNvSpPr/>
          <p:nvPr/>
        </p:nvSpPr>
        <p:spPr>
          <a:xfrm>
            <a:off x="3293043" y="1788202"/>
            <a:ext cx="1410964" cy="215444"/>
          </a:xfrm>
          <a:prstGeom prst="rect">
            <a:avLst/>
          </a:prstGeom>
        </p:spPr>
        <p:txBody>
          <a:bodyPr wrap="none">
            <a:spAutoFit/>
          </a:bodyPr>
          <a:lstStyle/>
          <a:p>
            <a:r>
              <a:rPr lang="ru-RU" sz="800" dirty="0"/>
              <a:t>Отвор на колан от група 2, 3</a:t>
            </a:r>
            <a:endParaRPr lang="en-US" sz="800" dirty="0"/>
          </a:p>
        </p:txBody>
      </p:sp>
      <p:sp>
        <p:nvSpPr>
          <p:cNvPr id="16" name="Rectangle 15"/>
          <p:cNvSpPr/>
          <p:nvPr/>
        </p:nvSpPr>
        <p:spPr>
          <a:xfrm>
            <a:off x="3271045" y="1919640"/>
            <a:ext cx="1274708" cy="215444"/>
          </a:xfrm>
          <a:prstGeom prst="rect">
            <a:avLst/>
          </a:prstGeom>
        </p:spPr>
        <p:txBody>
          <a:bodyPr wrap="none">
            <a:spAutoFit/>
          </a:bodyPr>
          <a:lstStyle/>
          <a:p>
            <a:r>
              <a:rPr lang="bg-BG" sz="800" dirty="0"/>
              <a:t>Подложка за катарамата</a:t>
            </a:r>
            <a:endParaRPr lang="en-US" sz="800" dirty="0"/>
          </a:p>
        </p:txBody>
      </p:sp>
      <p:sp>
        <p:nvSpPr>
          <p:cNvPr id="17" name="Rectangle 16"/>
          <p:cNvSpPr/>
          <p:nvPr/>
        </p:nvSpPr>
        <p:spPr>
          <a:xfrm>
            <a:off x="3317088" y="2256464"/>
            <a:ext cx="1362874" cy="215444"/>
          </a:xfrm>
          <a:prstGeom prst="rect">
            <a:avLst/>
          </a:prstGeom>
        </p:spPr>
        <p:txBody>
          <a:bodyPr wrap="none">
            <a:spAutoFit/>
          </a:bodyPr>
          <a:lstStyle/>
          <a:p>
            <a:r>
              <a:rPr lang="ru-RU" sz="800" dirty="0"/>
              <a:t>Отвор на колан от група 0+</a:t>
            </a:r>
            <a:endParaRPr lang="en-US" sz="800" dirty="0"/>
          </a:p>
        </p:txBody>
      </p:sp>
      <p:sp>
        <p:nvSpPr>
          <p:cNvPr id="18" name="Rectangle 17"/>
          <p:cNvSpPr/>
          <p:nvPr/>
        </p:nvSpPr>
        <p:spPr>
          <a:xfrm>
            <a:off x="3097978" y="2899796"/>
            <a:ext cx="1606029" cy="338554"/>
          </a:xfrm>
          <a:prstGeom prst="rect">
            <a:avLst/>
          </a:prstGeom>
        </p:spPr>
        <p:txBody>
          <a:bodyPr wrap="square">
            <a:spAutoFit/>
          </a:bodyPr>
          <a:lstStyle/>
          <a:p>
            <a:r>
              <a:rPr lang="ru-RU" sz="800" dirty="0"/>
              <a:t>Дръжка за накланяне на седалката</a:t>
            </a:r>
            <a:endParaRPr lang="en-US" sz="800" dirty="0"/>
          </a:p>
        </p:txBody>
      </p:sp>
      <p:sp>
        <p:nvSpPr>
          <p:cNvPr id="19" name="Rectangle 18"/>
          <p:cNvSpPr/>
          <p:nvPr/>
        </p:nvSpPr>
        <p:spPr>
          <a:xfrm>
            <a:off x="191504" y="4367031"/>
            <a:ext cx="1196161" cy="215444"/>
          </a:xfrm>
          <a:prstGeom prst="rect">
            <a:avLst/>
          </a:prstGeom>
        </p:spPr>
        <p:txBody>
          <a:bodyPr wrap="none">
            <a:spAutoFit/>
          </a:bodyPr>
          <a:lstStyle/>
          <a:p>
            <a:pPr algn="r"/>
            <a:r>
              <a:rPr lang="bg-BG" sz="800" dirty="0"/>
              <a:t>Заключващ механизъм</a:t>
            </a:r>
            <a:endParaRPr lang="en-US" sz="800" dirty="0"/>
          </a:p>
        </p:txBody>
      </p:sp>
      <p:sp>
        <p:nvSpPr>
          <p:cNvPr id="20" name="Rectangle 19"/>
          <p:cNvSpPr/>
          <p:nvPr/>
        </p:nvSpPr>
        <p:spPr>
          <a:xfrm>
            <a:off x="406400" y="5873402"/>
            <a:ext cx="1300356" cy="215444"/>
          </a:xfrm>
          <a:prstGeom prst="rect">
            <a:avLst/>
          </a:prstGeom>
        </p:spPr>
        <p:txBody>
          <a:bodyPr wrap="none">
            <a:spAutoFit/>
          </a:bodyPr>
          <a:lstStyle/>
          <a:p>
            <a:pPr algn="ctr"/>
            <a:r>
              <a:rPr lang="ru-RU" sz="800" dirty="0"/>
              <a:t>Отвор за колан от група 1</a:t>
            </a:r>
            <a:endParaRPr lang="en-US" sz="800" dirty="0"/>
          </a:p>
        </p:txBody>
      </p:sp>
      <p:sp>
        <p:nvSpPr>
          <p:cNvPr id="21" name="Rectangle 20"/>
          <p:cNvSpPr/>
          <p:nvPr/>
        </p:nvSpPr>
        <p:spPr>
          <a:xfrm>
            <a:off x="3418495" y="4437884"/>
            <a:ext cx="849913" cy="215444"/>
          </a:xfrm>
          <a:prstGeom prst="rect">
            <a:avLst/>
          </a:prstGeom>
        </p:spPr>
        <p:txBody>
          <a:bodyPr wrap="none">
            <a:spAutoFit/>
          </a:bodyPr>
          <a:lstStyle/>
          <a:p>
            <a:r>
              <a:rPr lang="bg-BG" sz="800" dirty="0"/>
              <a:t>Раменен колан</a:t>
            </a:r>
            <a:endParaRPr lang="en-US" sz="800" dirty="0"/>
          </a:p>
        </p:txBody>
      </p:sp>
      <p:sp>
        <p:nvSpPr>
          <p:cNvPr id="44" name="Rectangle 43"/>
          <p:cNvSpPr/>
          <p:nvPr/>
        </p:nvSpPr>
        <p:spPr>
          <a:xfrm>
            <a:off x="3387758" y="4690544"/>
            <a:ext cx="849913" cy="215444"/>
          </a:xfrm>
          <a:prstGeom prst="rect">
            <a:avLst/>
          </a:prstGeom>
        </p:spPr>
        <p:txBody>
          <a:bodyPr wrap="none">
            <a:spAutoFit/>
          </a:bodyPr>
          <a:lstStyle/>
          <a:p>
            <a:r>
              <a:rPr lang="bg-BG" sz="800" dirty="0"/>
              <a:t>Раменен колан</a:t>
            </a:r>
            <a:endParaRPr lang="en-US" sz="800" dirty="0"/>
          </a:p>
        </p:txBody>
      </p:sp>
      <p:sp>
        <p:nvSpPr>
          <p:cNvPr id="22" name="Rectangle 21"/>
          <p:cNvSpPr/>
          <p:nvPr/>
        </p:nvSpPr>
        <p:spPr>
          <a:xfrm>
            <a:off x="3370728" y="4959889"/>
            <a:ext cx="774571" cy="215444"/>
          </a:xfrm>
          <a:prstGeom prst="rect">
            <a:avLst/>
          </a:prstGeom>
        </p:spPr>
        <p:txBody>
          <a:bodyPr wrap="none">
            <a:spAutoFit/>
          </a:bodyPr>
          <a:lstStyle/>
          <a:p>
            <a:r>
              <a:rPr lang="bg-BG" sz="800" dirty="0"/>
              <a:t>Метална част</a:t>
            </a:r>
            <a:endParaRPr lang="en-US" sz="800" dirty="0"/>
          </a:p>
        </p:txBody>
      </p:sp>
      <p:sp>
        <p:nvSpPr>
          <p:cNvPr id="24" name="Rectangle 23"/>
          <p:cNvSpPr/>
          <p:nvPr/>
        </p:nvSpPr>
        <p:spPr>
          <a:xfrm>
            <a:off x="3385817" y="5349553"/>
            <a:ext cx="744114" cy="215444"/>
          </a:xfrm>
          <a:prstGeom prst="rect">
            <a:avLst/>
          </a:prstGeom>
        </p:spPr>
        <p:txBody>
          <a:bodyPr wrap="none">
            <a:spAutoFit/>
          </a:bodyPr>
          <a:lstStyle/>
          <a:p>
            <a:r>
              <a:rPr lang="bg-BG" sz="800" dirty="0"/>
              <a:t>Ръководство</a:t>
            </a:r>
            <a:endParaRPr lang="en-US" sz="800" dirty="0"/>
          </a:p>
        </p:txBody>
      </p:sp>
      <p:sp>
        <p:nvSpPr>
          <p:cNvPr id="27" name="TextBox 10"/>
          <p:cNvSpPr txBox="1"/>
          <p:nvPr/>
        </p:nvSpPr>
        <p:spPr>
          <a:xfrm>
            <a:off x="7549170" y="35322"/>
            <a:ext cx="4602273"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10. Reglarea inaltimii curelelor pentru umeri si a tetierei</a:t>
            </a:r>
            <a:endParaRPr lang="ru-RU" sz="1200" b="1" dirty="0">
              <a:solidFill>
                <a:schemeClr val="bg1"/>
              </a:solidFill>
              <a:latin typeface="Arial" pitchFamily="34" charset="0"/>
              <a:cs typeface="Arial" pitchFamily="34" charset="0"/>
            </a:endParaRPr>
          </a:p>
        </p:txBody>
      </p:sp>
      <p:sp>
        <p:nvSpPr>
          <p:cNvPr id="28" name="Rectangle 27"/>
          <p:cNvSpPr/>
          <p:nvPr/>
        </p:nvSpPr>
        <p:spPr>
          <a:xfrm>
            <a:off x="7491741" y="334852"/>
            <a:ext cx="4681648" cy="215444"/>
          </a:xfrm>
          <a:prstGeom prst="rect">
            <a:avLst/>
          </a:prstGeom>
        </p:spPr>
        <p:txBody>
          <a:bodyPr wrap="square">
            <a:spAutoFit/>
          </a:bodyPr>
          <a:lstStyle/>
          <a:p>
            <a:r>
              <a:rPr lang="it-IT" sz="800" dirty="0"/>
              <a:t>Verificati intotdeauna daca curelele pentru umeri se afla la inaltimea corecta pentru copilul dumneavoastra.</a:t>
            </a:r>
            <a:endParaRPr lang="en-US" sz="800"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805" y="533208"/>
            <a:ext cx="3442939" cy="81187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060" y="1546197"/>
            <a:ext cx="1469638" cy="1646295"/>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8510" y="1794657"/>
            <a:ext cx="922165" cy="1211245"/>
          </a:xfrm>
          <a:prstGeom prst="rect">
            <a:avLst/>
          </a:prstGeom>
        </p:spPr>
      </p:pic>
      <p:sp>
        <p:nvSpPr>
          <p:cNvPr id="32" name="Rectangle 31"/>
          <p:cNvSpPr/>
          <p:nvPr/>
        </p:nvSpPr>
        <p:spPr>
          <a:xfrm>
            <a:off x="8292637" y="1401301"/>
            <a:ext cx="526106" cy="215444"/>
          </a:xfrm>
          <a:prstGeom prst="rect">
            <a:avLst/>
          </a:prstGeom>
        </p:spPr>
        <p:txBody>
          <a:bodyPr wrap="none">
            <a:spAutoFit/>
          </a:bodyPr>
          <a:lstStyle/>
          <a:p>
            <a:pPr algn="just"/>
            <a:r>
              <a:rPr lang="en-US" sz="800" dirty="0">
                <a:solidFill>
                  <a:srgbClr val="FF0000"/>
                </a:solidFill>
              </a:rPr>
              <a:t>Incorect</a:t>
            </a:r>
          </a:p>
        </p:txBody>
      </p:sp>
      <p:sp>
        <p:nvSpPr>
          <p:cNvPr id="33" name="Rectangle 32"/>
          <p:cNvSpPr/>
          <p:nvPr/>
        </p:nvSpPr>
        <p:spPr>
          <a:xfrm>
            <a:off x="9648221" y="1390352"/>
            <a:ext cx="526106" cy="215444"/>
          </a:xfrm>
          <a:prstGeom prst="rect">
            <a:avLst/>
          </a:prstGeom>
        </p:spPr>
        <p:txBody>
          <a:bodyPr wrap="none">
            <a:spAutoFit/>
          </a:bodyPr>
          <a:lstStyle/>
          <a:p>
            <a:pPr algn="just"/>
            <a:r>
              <a:rPr lang="en-US" sz="800" dirty="0">
                <a:solidFill>
                  <a:srgbClr val="FF0000"/>
                </a:solidFill>
              </a:rPr>
              <a:t>Incorect</a:t>
            </a:r>
          </a:p>
        </p:txBody>
      </p:sp>
      <p:sp>
        <p:nvSpPr>
          <p:cNvPr id="34" name="Rectangle 33"/>
          <p:cNvSpPr/>
          <p:nvPr/>
        </p:nvSpPr>
        <p:spPr>
          <a:xfrm>
            <a:off x="11089565" y="1395254"/>
            <a:ext cx="455574" cy="215444"/>
          </a:xfrm>
          <a:prstGeom prst="rect">
            <a:avLst/>
          </a:prstGeom>
        </p:spPr>
        <p:txBody>
          <a:bodyPr wrap="none">
            <a:spAutoFit/>
          </a:bodyPr>
          <a:lstStyle/>
          <a:p>
            <a:pPr algn="just"/>
            <a:r>
              <a:rPr lang="en-US" sz="800" dirty="0">
                <a:solidFill>
                  <a:srgbClr val="92D050"/>
                </a:solidFill>
              </a:rPr>
              <a:t>Corect</a:t>
            </a:r>
          </a:p>
        </p:txBody>
      </p:sp>
      <p:sp>
        <p:nvSpPr>
          <p:cNvPr id="35" name="Rectangle 34"/>
          <p:cNvSpPr/>
          <p:nvPr/>
        </p:nvSpPr>
        <p:spPr>
          <a:xfrm>
            <a:off x="8872455" y="1608822"/>
            <a:ext cx="3319545" cy="338554"/>
          </a:xfrm>
          <a:prstGeom prst="rect">
            <a:avLst/>
          </a:prstGeom>
        </p:spPr>
        <p:txBody>
          <a:bodyPr wrap="square">
            <a:spAutoFit/>
          </a:bodyPr>
          <a:lstStyle/>
          <a:p>
            <a:pPr algn="just"/>
            <a:r>
              <a:rPr lang="en-US" sz="800" b="1" dirty="0" err="1"/>
              <a:t>Pasul</a:t>
            </a:r>
            <a:r>
              <a:rPr lang="en-US" sz="800" b="1" dirty="0"/>
              <a:t> 1</a:t>
            </a:r>
            <a:r>
              <a:rPr lang="en-US" sz="800" dirty="0"/>
              <a:t>: </a:t>
            </a:r>
            <a:r>
              <a:rPr lang="en-US" sz="800" dirty="0" err="1"/>
              <a:t>Apasati</a:t>
            </a:r>
            <a:r>
              <a:rPr lang="en-US" sz="800" dirty="0"/>
              <a:t> </a:t>
            </a:r>
            <a:r>
              <a:rPr lang="en-US" sz="800" dirty="0" err="1"/>
              <a:t>butonul</a:t>
            </a:r>
            <a:r>
              <a:rPr lang="en-US" sz="800" dirty="0"/>
              <a:t> de </a:t>
            </a:r>
            <a:r>
              <a:rPr lang="en-US" sz="800" dirty="0" err="1"/>
              <a:t>reglare</a:t>
            </a:r>
            <a:r>
              <a:rPr lang="en-US" sz="800" dirty="0"/>
              <a:t> </a:t>
            </a:r>
            <a:r>
              <a:rPr lang="en-US" sz="800" dirty="0" err="1"/>
              <a:t>aflat</a:t>
            </a:r>
            <a:r>
              <a:rPr lang="en-US" sz="800" dirty="0"/>
              <a:t> sub </a:t>
            </a:r>
            <a:r>
              <a:rPr lang="en-US" sz="800" dirty="0" err="1"/>
              <a:t>husa</a:t>
            </a:r>
            <a:r>
              <a:rPr lang="en-US" sz="800" dirty="0"/>
              <a:t> </a:t>
            </a:r>
            <a:r>
              <a:rPr lang="en-US" sz="800" dirty="0" err="1"/>
              <a:t>si</a:t>
            </a:r>
            <a:r>
              <a:rPr lang="en-US" sz="800" dirty="0"/>
              <a:t> </a:t>
            </a:r>
            <a:r>
              <a:rPr lang="en-US" sz="800" dirty="0" err="1"/>
              <a:t>trageti</a:t>
            </a:r>
            <a:r>
              <a:rPr lang="en-US" sz="800" dirty="0"/>
              <a:t> </a:t>
            </a:r>
            <a:r>
              <a:rPr lang="en-US" sz="800" dirty="0" err="1"/>
              <a:t>simultan</a:t>
            </a:r>
            <a:r>
              <a:rPr lang="en-US" sz="800" dirty="0"/>
              <a:t> </a:t>
            </a:r>
            <a:r>
              <a:rPr lang="en-US" sz="800" dirty="0" err="1"/>
              <a:t>cele</a:t>
            </a:r>
            <a:r>
              <a:rPr lang="en-US" sz="800" dirty="0"/>
              <a:t> </a:t>
            </a:r>
            <a:r>
              <a:rPr lang="en-US" sz="800" dirty="0" err="1"/>
              <a:t>doua</a:t>
            </a:r>
            <a:r>
              <a:rPr lang="en-US" sz="800" dirty="0"/>
              <a:t> </a:t>
            </a:r>
            <a:r>
              <a:rPr lang="en-US" sz="800" dirty="0" err="1"/>
              <a:t>curele</a:t>
            </a:r>
            <a:r>
              <a:rPr lang="en-US" sz="800" dirty="0"/>
              <a:t> </a:t>
            </a:r>
            <a:r>
              <a:rPr lang="en-US" sz="800" dirty="0" err="1"/>
              <a:t>pentru</a:t>
            </a:r>
            <a:r>
              <a:rPr lang="en-US" sz="800" dirty="0"/>
              <a:t> </a:t>
            </a:r>
            <a:r>
              <a:rPr lang="en-US" sz="800" dirty="0" err="1"/>
              <a:t>umeri</a:t>
            </a:r>
            <a:r>
              <a:rPr lang="en-US" sz="800" dirty="0"/>
              <a:t>.</a:t>
            </a:r>
          </a:p>
        </p:txBody>
      </p:sp>
      <p:sp>
        <p:nvSpPr>
          <p:cNvPr id="36" name="Rectangle 35"/>
          <p:cNvSpPr/>
          <p:nvPr/>
        </p:nvSpPr>
        <p:spPr>
          <a:xfrm>
            <a:off x="8980967" y="1950207"/>
            <a:ext cx="2025919" cy="1447960"/>
          </a:xfrm>
          <a:prstGeom prst="rect">
            <a:avLst/>
          </a:prstGeom>
        </p:spPr>
        <p:txBody>
          <a:bodyPr wrap="square">
            <a:spAutoFit/>
          </a:bodyPr>
          <a:lstStyle/>
          <a:p>
            <a:pPr algn="just">
              <a:lnSpc>
                <a:spcPct val="107000"/>
              </a:lnSpc>
              <a:spcAft>
                <a:spcPts val="800"/>
              </a:spcAft>
            </a:pPr>
            <a:r>
              <a:rPr lang="en-US" sz="800" b="1" dirty="0" err="1">
                <a:ea typeface="Calibri" panose="020F0502020204030204" pitchFamily="34" charset="0"/>
                <a:cs typeface="Times New Roman" panose="02020603050405020304" pitchFamily="18" charset="0"/>
              </a:rPr>
              <a:t>Pasul</a:t>
            </a:r>
            <a:r>
              <a:rPr lang="en-US" sz="800" b="1" dirty="0">
                <a:ea typeface="Calibri" panose="020F0502020204030204" pitchFamily="34" charset="0"/>
                <a:cs typeface="Times New Roman" panose="02020603050405020304" pitchFamily="18" charset="0"/>
              </a:rPr>
              <a:t> 2: </a:t>
            </a:r>
            <a:r>
              <a:rPr lang="en-US" sz="800" dirty="0" err="1">
                <a:ea typeface="Calibri" panose="020F0502020204030204" pitchFamily="34" charset="0"/>
                <a:cs typeface="Times New Roman" panose="02020603050405020304" pitchFamily="18" charset="0"/>
              </a:rPr>
              <a:t>Trageti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dispozitivul</a:t>
            </a:r>
            <a:r>
              <a:rPr lang="en-US" sz="800" dirty="0">
                <a:ea typeface="Calibri" panose="020F0502020204030204" pitchFamily="34" charset="0"/>
                <a:cs typeface="Times New Roman" panose="02020603050405020304" pitchFamily="18" charset="0"/>
              </a:rPr>
              <a:t> de </a:t>
            </a:r>
            <a:r>
              <a:rPr lang="en-US" sz="800" dirty="0" err="1">
                <a:ea typeface="Calibri" panose="020F0502020204030204" pitchFamily="34" charset="0"/>
                <a:cs typeface="Times New Roman" panose="02020603050405020304" pitchFamily="18" charset="0"/>
              </a:rPr>
              <a:t>reglare</a:t>
            </a:r>
            <a:r>
              <a:rPr lang="en-US" sz="800" dirty="0">
                <a:ea typeface="Calibri" panose="020F0502020204030204" pitchFamily="34" charset="0"/>
                <a:cs typeface="Times New Roman" panose="02020603050405020304" pitchFamily="18" charset="0"/>
              </a:rPr>
              <a:t> a </a:t>
            </a:r>
            <a:r>
              <a:rPr lang="en-US" sz="800" dirty="0" err="1">
                <a:ea typeface="Calibri" panose="020F0502020204030204" pitchFamily="34" charset="0"/>
                <a:cs typeface="Times New Roman" panose="02020603050405020304" pitchFamily="18" charset="0"/>
              </a:rPr>
              <a:t>inaltimii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tetierei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si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fixati</a:t>
            </a:r>
            <a:r>
              <a:rPr lang="en-US" sz="800" dirty="0">
                <a:ea typeface="Calibri" panose="020F0502020204030204" pitchFamily="34" charset="0"/>
                <a:cs typeface="Times New Roman" panose="02020603050405020304" pitchFamily="18" charset="0"/>
              </a:rPr>
              <a:t> la </a:t>
            </a:r>
            <a:r>
              <a:rPr lang="en-US" sz="800" dirty="0" err="1">
                <a:ea typeface="Calibri" panose="020F0502020204030204" pitchFamily="34" charset="0"/>
                <a:cs typeface="Times New Roman" panose="02020603050405020304" pitchFamily="18" charset="0"/>
              </a:rPr>
              <a:t>inaltimea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corespunzatoare</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pentru</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copilul</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dumneavoastra</a:t>
            </a:r>
            <a:r>
              <a:rPr lang="en-US" sz="800" dirty="0">
                <a:ea typeface="Calibri" panose="020F0502020204030204" pitchFamily="34" charset="0"/>
                <a:cs typeface="Times New Roman" panose="02020603050405020304" pitchFamily="18" charset="0"/>
              </a:rPr>
              <a:t>.</a:t>
            </a:r>
          </a:p>
          <a:p>
            <a:pPr algn="just">
              <a:lnSpc>
                <a:spcPct val="107000"/>
              </a:lnSpc>
              <a:spcAft>
                <a:spcPts val="800"/>
              </a:spcAft>
            </a:pPr>
            <a:r>
              <a:rPr lang="en-US" sz="800" b="1" dirty="0" err="1">
                <a:ea typeface="Calibri" panose="020F0502020204030204" pitchFamily="34" charset="0"/>
                <a:cs typeface="Times New Roman" panose="02020603050405020304" pitchFamily="18" charset="0"/>
              </a:rPr>
              <a:t>Mentiune</a:t>
            </a:r>
            <a:r>
              <a:rPr lang="en-US" sz="800" b="1"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Inaltimea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conexiunii</a:t>
            </a:r>
            <a:r>
              <a:rPr lang="en-US" sz="800" dirty="0">
                <a:ea typeface="Calibri" panose="020F0502020204030204" pitchFamily="34" charset="0"/>
                <a:cs typeface="Times New Roman" panose="02020603050405020304" pitchFamily="18" charset="0"/>
              </a:rPr>
              <a:t> de metal se </a:t>
            </a:r>
            <a:r>
              <a:rPr lang="en-US" sz="800" dirty="0" err="1">
                <a:ea typeface="Calibri" panose="020F0502020204030204" pitchFamily="34" charset="0"/>
                <a:cs typeface="Times New Roman" panose="02020603050405020304" pitchFamily="18" charset="0"/>
              </a:rPr>
              <a:t>regleaza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prin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ridicarea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tetierei</a:t>
            </a:r>
            <a:r>
              <a:rPr lang="en-US" sz="800" dirty="0">
                <a:ea typeface="Calibri" panose="020F0502020204030204" pitchFamily="34" charset="0"/>
                <a:cs typeface="Times New Roman" panose="02020603050405020304" pitchFamily="18" charset="0"/>
              </a:rPr>
              <a:t>.</a:t>
            </a:r>
          </a:p>
          <a:p>
            <a:pPr algn="just">
              <a:lnSpc>
                <a:spcPct val="107000"/>
              </a:lnSpc>
              <a:spcAft>
                <a:spcPts val="800"/>
              </a:spcAft>
            </a:pPr>
            <a:endParaRPr lang="en-US" sz="800" b="1" dirty="0">
              <a:ea typeface="Calibri" panose="020F0502020204030204" pitchFamily="34" charset="0"/>
              <a:cs typeface="Times New Roman" panose="02020603050405020304" pitchFamily="18" charset="0"/>
            </a:endParaRPr>
          </a:p>
          <a:p>
            <a:pPr algn="just">
              <a:lnSpc>
                <a:spcPct val="107000"/>
              </a:lnSpc>
              <a:spcAft>
                <a:spcPts val="800"/>
              </a:spcAft>
            </a:pPr>
            <a:endParaRPr lang="en-US" sz="800" dirty="0">
              <a:effectLst/>
              <a:ea typeface="Calibri" panose="020F0502020204030204" pitchFamily="34" charset="0"/>
              <a:cs typeface="Times New Roman" panose="02020603050405020304" pitchFamily="18" charset="0"/>
            </a:endParaRPr>
          </a:p>
        </p:txBody>
      </p:sp>
      <p:sp>
        <p:nvSpPr>
          <p:cNvPr id="37" name="TextBox 10"/>
          <p:cNvSpPr txBox="1"/>
          <p:nvPr/>
        </p:nvSpPr>
        <p:spPr>
          <a:xfrm>
            <a:off x="7549170" y="3173880"/>
            <a:ext cx="4605038" cy="261610"/>
          </a:xfrm>
          <a:prstGeom prst="rect">
            <a:avLst/>
          </a:prstGeom>
          <a:solidFill>
            <a:schemeClr val="tx1">
              <a:lumMod val="65000"/>
              <a:lumOff val="35000"/>
            </a:schemeClr>
          </a:solidFill>
        </p:spPr>
        <p:txBody>
          <a:bodyPr wrap="square" rtlCol="0">
            <a:spAutoFit/>
          </a:bodyPr>
          <a:lstStyle/>
          <a:p>
            <a:r>
              <a:rPr lang="it-IT" sz="1100" b="1" dirty="0">
                <a:solidFill>
                  <a:schemeClr val="bg1"/>
                </a:solidFill>
                <a:latin typeface="Arial" pitchFamily="34" charset="0"/>
                <a:cs typeface="Arial" pitchFamily="34" charset="0"/>
              </a:rPr>
              <a:t>11. Instalarea scaunului auto pentru grupa 0+, 1 </a:t>
            </a:r>
            <a:endParaRPr lang="ru-RU" sz="1100" b="1" dirty="0">
              <a:solidFill>
                <a:schemeClr val="bg1"/>
              </a:solidFill>
              <a:latin typeface="Arial" pitchFamily="34" charset="0"/>
              <a:cs typeface="Arial" pitchFamily="34" charset="0"/>
            </a:endParaRPr>
          </a:p>
        </p:txBody>
      </p:sp>
      <p:sp>
        <p:nvSpPr>
          <p:cNvPr id="38" name="Rectangle 37"/>
          <p:cNvSpPr/>
          <p:nvPr/>
        </p:nvSpPr>
        <p:spPr>
          <a:xfrm>
            <a:off x="7491741" y="3429000"/>
            <a:ext cx="3397952" cy="215444"/>
          </a:xfrm>
          <a:prstGeom prst="rect">
            <a:avLst/>
          </a:prstGeom>
        </p:spPr>
        <p:txBody>
          <a:bodyPr wrap="square">
            <a:spAutoFit/>
          </a:bodyPr>
          <a:lstStyle/>
          <a:p>
            <a:pPr algn="just"/>
            <a:r>
              <a:rPr lang="en-US" sz="800" b="1" dirty="0" err="1"/>
              <a:t>Potrivit</a:t>
            </a:r>
            <a:r>
              <a:rPr lang="en-US" sz="800" b="1" dirty="0"/>
              <a:t> </a:t>
            </a:r>
            <a:r>
              <a:rPr lang="en-US" sz="800" b="1" dirty="0" err="1"/>
              <a:t>pentru</a:t>
            </a:r>
            <a:r>
              <a:rPr lang="en-US" sz="800" b="1" dirty="0"/>
              <a:t> </a:t>
            </a:r>
            <a:r>
              <a:rPr lang="en-US" sz="800" b="1" dirty="0" err="1"/>
              <a:t>copii</a:t>
            </a:r>
            <a:r>
              <a:rPr lang="en-US" sz="800" b="1" dirty="0"/>
              <a:t> de la 0 la 18 kg </a:t>
            </a:r>
            <a:r>
              <a:rPr lang="en-US" sz="800" b="1" dirty="0" err="1"/>
              <a:t>sau</a:t>
            </a:r>
            <a:r>
              <a:rPr lang="en-US" sz="800" b="1" dirty="0"/>
              <a:t> </a:t>
            </a:r>
            <a:r>
              <a:rPr lang="en-US" sz="800" b="1" dirty="0" err="1"/>
              <a:t>copii</a:t>
            </a:r>
            <a:r>
              <a:rPr lang="en-US" sz="800" b="1" dirty="0"/>
              <a:t> in </a:t>
            </a:r>
            <a:r>
              <a:rPr lang="en-US" sz="800" b="1" dirty="0" err="1"/>
              <a:t>varsta</a:t>
            </a:r>
            <a:r>
              <a:rPr lang="en-US" sz="800" b="1" dirty="0"/>
              <a:t> de la 0 la 4 </a:t>
            </a:r>
            <a:r>
              <a:rPr lang="en-US" sz="800" b="1" dirty="0" err="1"/>
              <a:t>ani</a:t>
            </a:r>
            <a:r>
              <a:rPr lang="en-US" sz="800" b="1" dirty="0"/>
              <a:t>.</a:t>
            </a:r>
            <a:endParaRPr lang="ru-RU" sz="800" b="1" dirty="0"/>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5823" y="3603468"/>
            <a:ext cx="1090034" cy="982934"/>
          </a:xfrm>
          <a:prstGeom prst="rect">
            <a:avLst/>
          </a:prstGeom>
        </p:spPr>
      </p:pic>
      <p:sp>
        <p:nvSpPr>
          <p:cNvPr id="40" name="Rectangle 39"/>
          <p:cNvSpPr/>
          <p:nvPr/>
        </p:nvSpPr>
        <p:spPr>
          <a:xfrm>
            <a:off x="8650903" y="3595414"/>
            <a:ext cx="3503615" cy="461665"/>
          </a:xfrm>
          <a:prstGeom prst="rect">
            <a:avLst/>
          </a:prstGeom>
        </p:spPr>
        <p:txBody>
          <a:bodyPr wrap="square">
            <a:spAutoFit/>
          </a:bodyPr>
          <a:lstStyle/>
          <a:p>
            <a:pPr algn="just"/>
            <a:r>
              <a:rPr lang="en-US" sz="800" b="1" dirty="0" err="1"/>
              <a:t>Pasul</a:t>
            </a:r>
            <a:r>
              <a:rPr lang="en-US" sz="800" b="1" dirty="0"/>
              <a:t> 1: </a:t>
            </a:r>
            <a:r>
              <a:rPr lang="en-US" sz="800" dirty="0" err="1"/>
              <a:t>Pozitionati</a:t>
            </a:r>
            <a:r>
              <a:rPr lang="en-US" sz="800" dirty="0"/>
              <a:t> </a:t>
            </a:r>
            <a:r>
              <a:rPr lang="en-US" sz="800" dirty="0" err="1"/>
              <a:t>scaunul</a:t>
            </a:r>
            <a:r>
              <a:rPr lang="en-US" sz="800" dirty="0"/>
              <a:t> auto in </a:t>
            </a:r>
            <a:r>
              <a:rPr lang="en-US" sz="800" dirty="0" err="1"/>
              <a:t>pozitia</a:t>
            </a:r>
            <a:r>
              <a:rPr lang="en-US" sz="800" dirty="0"/>
              <a:t> 4. </a:t>
            </a:r>
            <a:r>
              <a:rPr lang="en-US" sz="800" dirty="0" err="1"/>
              <a:t>Amplasati</a:t>
            </a:r>
            <a:r>
              <a:rPr lang="en-US" sz="800" dirty="0"/>
              <a:t> </a:t>
            </a:r>
            <a:r>
              <a:rPr lang="en-US" sz="800" dirty="0" err="1"/>
              <a:t>scaunul</a:t>
            </a:r>
            <a:r>
              <a:rPr lang="en-US" sz="800" dirty="0"/>
              <a:t> auto </a:t>
            </a:r>
            <a:r>
              <a:rPr lang="en-US" sz="800" dirty="0" err="1"/>
              <a:t>pe</a:t>
            </a:r>
            <a:r>
              <a:rPr lang="en-US" sz="800" dirty="0"/>
              <a:t> </a:t>
            </a:r>
            <a:r>
              <a:rPr lang="en-US" sz="800" dirty="0" err="1"/>
              <a:t>bancheta</a:t>
            </a:r>
            <a:r>
              <a:rPr lang="en-US" sz="800" dirty="0"/>
              <a:t> </a:t>
            </a:r>
            <a:r>
              <a:rPr lang="en-US" sz="800" dirty="0" err="1"/>
              <a:t>vehiculului</a:t>
            </a:r>
            <a:r>
              <a:rPr lang="en-US" sz="800" dirty="0"/>
              <a:t> in </a:t>
            </a:r>
            <a:r>
              <a:rPr lang="en-US" sz="800" dirty="0" err="1"/>
              <a:t>sens</a:t>
            </a:r>
            <a:r>
              <a:rPr lang="en-US" sz="800" dirty="0"/>
              <a:t> invers </a:t>
            </a:r>
            <a:r>
              <a:rPr lang="en-US" sz="800" dirty="0" err="1"/>
              <a:t>directiei</a:t>
            </a:r>
            <a:r>
              <a:rPr lang="en-US" sz="800" dirty="0"/>
              <a:t> de </a:t>
            </a:r>
            <a:r>
              <a:rPr lang="en-US" sz="800" dirty="0" err="1"/>
              <a:t>mers</a:t>
            </a:r>
            <a:r>
              <a:rPr lang="en-US" sz="800" dirty="0"/>
              <a:t> </a:t>
            </a:r>
            <a:r>
              <a:rPr lang="en-US" sz="800" dirty="0" err="1"/>
              <a:t>si</a:t>
            </a:r>
            <a:r>
              <a:rPr lang="en-US" sz="800" dirty="0"/>
              <a:t> </a:t>
            </a:r>
            <a:r>
              <a:rPr lang="en-US" sz="800" dirty="0" err="1"/>
              <a:t>asigurati-va</a:t>
            </a:r>
            <a:r>
              <a:rPr lang="en-US" sz="800" dirty="0"/>
              <a:t> ca </a:t>
            </a:r>
            <a:r>
              <a:rPr lang="en-US" sz="800" dirty="0" err="1"/>
              <a:t>partea</a:t>
            </a:r>
            <a:r>
              <a:rPr lang="en-US" sz="800" dirty="0"/>
              <a:t> din fata a </a:t>
            </a:r>
            <a:r>
              <a:rPr lang="en-US" sz="800" dirty="0" err="1"/>
              <a:t>scaunului</a:t>
            </a:r>
            <a:r>
              <a:rPr lang="en-US" sz="800" dirty="0"/>
              <a:t> auto </a:t>
            </a:r>
            <a:r>
              <a:rPr lang="en-US" sz="800" dirty="0" err="1"/>
              <a:t>fixata</a:t>
            </a:r>
            <a:r>
              <a:rPr lang="en-US" sz="800" dirty="0"/>
              <a:t> bine de </a:t>
            </a:r>
            <a:r>
              <a:rPr lang="en-US" sz="800" dirty="0" err="1"/>
              <a:t>spatarul</a:t>
            </a:r>
            <a:r>
              <a:rPr lang="en-US" sz="800" dirty="0"/>
              <a:t> </a:t>
            </a:r>
            <a:r>
              <a:rPr lang="en-US" sz="800" dirty="0" err="1"/>
              <a:t>banchetei</a:t>
            </a:r>
            <a:r>
              <a:rPr lang="en-US" sz="800" dirty="0"/>
              <a:t> auto.</a:t>
            </a:r>
          </a:p>
        </p:txBody>
      </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153" y="4141647"/>
            <a:ext cx="1334290" cy="1072759"/>
          </a:xfrm>
          <a:prstGeom prst="rect">
            <a:avLst/>
          </a:prstGeom>
        </p:spPr>
      </p:pic>
      <p:sp>
        <p:nvSpPr>
          <p:cNvPr id="42" name="Rectangle 41"/>
          <p:cNvSpPr/>
          <p:nvPr/>
        </p:nvSpPr>
        <p:spPr>
          <a:xfrm>
            <a:off x="7533060" y="4594417"/>
            <a:ext cx="3281018" cy="584775"/>
          </a:xfrm>
          <a:prstGeom prst="rect">
            <a:avLst/>
          </a:prstGeom>
        </p:spPr>
        <p:txBody>
          <a:bodyPr wrap="square">
            <a:spAutoFit/>
          </a:bodyPr>
          <a:lstStyle/>
          <a:p>
            <a:pPr algn="just"/>
            <a:r>
              <a:rPr lang="en-US" sz="800" b="1" dirty="0" err="1"/>
              <a:t>Pasul</a:t>
            </a:r>
            <a:r>
              <a:rPr lang="en-US" sz="800" b="1" dirty="0"/>
              <a:t> 2: </a:t>
            </a:r>
            <a:r>
              <a:rPr lang="en-US" sz="800" dirty="0" err="1"/>
              <a:t>Treceti</a:t>
            </a:r>
            <a:r>
              <a:rPr lang="en-US" sz="800" dirty="0"/>
              <a:t> in mod </a:t>
            </a:r>
            <a:r>
              <a:rPr lang="en-US" sz="800" dirty="0" err="1"/>
              <a:t>secvential</a:t>
            </a:r>
            <a:r>
              <a:rPr lang="en-US" sz="800" dirty="0"/>
              <a:t> </a:t>
            </a:r>
            <a:r>
              <a:rPr lang="en-US" sz="800" dirty="0" err="1"/>
              <a:t>centura</a:t>
            </a:r>
            <a:r>
              <a:rPr lang="en-US" sz="800" dirty="0"/>
              <a:t> de </a:t>
            </a:r>
            <a:r>
              <a:rPr lang="en-US" sz="800" dirty="0" err="1"/>
              <a:t>siguranta</a:t>
            </a:r>
            <a:r>
              <a:rPr lang="en-US" sz="800" dirty="0"/>
              <a:t> in 3 </a:t>
            </a:r>
            <a:r>
              <a:rPr lang="en-US" sz="800" dirty="0" err="1"/>
              <a:t>puncte</a:t>
            </a:r>
            <a:r>
              <a:rPr lang="en-US" sz="800" dirty="0"/>
              <a:t> </a:t>
            </a:r>
            <a:r>
              <a:rPr lang="en-US" sz="800" dirty="0" err="1"/>
              <a:t>prin</a:t>
            </a:r>
            <a:r>
              <a:rPr lang="en-US" sz="800" dirty="0"/>
              <a:t> </a:t>
            </a:r>
            <a:r>
              <a:rPr lang="en-US" sz="800" dirty="0" err="1"/>
              <a:t>orificiile</a:t>
            </a:r>
            <a:r>
              <a:rPr lang="en-US" sz="800" dirty="0"/>
              <a:t> </a:t>
            </a:r>
            <a:r>
              <a:rPr lang="en-US" sz="800" dirty="0" err="1"/>
              <a:t>pentru</a:t>
            </a:r>
            <a:r>
              <a:rPr lang="en-US" sz="800" dirty="0"/>
              <a:t> </a:t>
            </a:r>
            <a:r>
              <a:rPr lang="en-US" sz="800" dirty="0" err="1"/>
              <a:t>centurile</a:t>
            </a:r>
            <a:r>
              <a:rPr lang="en-US" sz="800" dirty="0"/>
              <a:t> de </a:t>
            </a:r>
            <a:r>
              <a:rPr lang="en-US" sz="800" dirty="0" err="1"/>
              <a:t>siguranta</a:t>
            </a:r>
            <a:r>
              <a:rPr lang="en-US" sz="800" dirty="0"/>
              <a:t> ale </a:t>
            </a:r>
            <a:r>
              <a:rPr lang="en-US" sz="800" dirty="0" err="1"/>
              <a:t>spatarului</a:t>
            </a:r>
            <a:r>
              <a:rPr lang="en-US" sz="800" dirty="0"/>
              <a:t> (1, 2, 3, 4). </a:t>
            </a:r>
            <a:r>
              <a:rPr lang="en-US" sz="800" dirty="0" err="1"/>
              <a:t>Dupa</a:t>
            </a:r>
            <a:r>
              <a:rPr lang="en-US" sz="800" dirty="0"/>
              <a:t> care </a:t>
            </a:r>
            <a:r>
              <a:rPr lang="en-US" sz="800" dirty="0" err="1"/>
              <a:t>introduceti</a:t>
            </a:r>
            <a:r>
              <a:rPr lang="en-US" sz="800" dirty="0"/>
              <a:t> in </a:t>
            </a:r>
            <a:r>
              <a:rPr lang="en-US" sz="800" dirty="0" err="1"/>
              <a:t>catarama</a:t>
            </a:r>
            <a:r>
              <a:rPr lang="en-US" sz="800" dirty="0"/>
              <a:t> </a:t>
            </a:r>
            <a:r>
              <a:rPr lang="en-US" sz="800" dirty="0" err="1"/>
              <a:t>scaunului</a:t>
            </a:r>
            <a:r>
              <a:rPr lang="en-US" sz="800" dirty="0"/>
              <a:t> auto </a:t>
            </a:r>
            <a:r>
              <a:rPr lang="en-US" sz="800" dirty="0" err="1"/>
              <a:t>si</a:t>
            </a:r>
            <a:r>
              <a:rPr lang="en-US" sz="800" dirty="0"/>
              <a:t> </a:t>
            </a:r>
            <a:r>
              <a:rPr lang="en-US" sz="800" dirty="0" err="1"/>
              <a:t>apasati</a:t>
            </a:r>
            <a:r>
              <a:rPr lang="en-US" sz="800" dirty="0"/>
              <a:t> </a:t>
            </a:r>
            <a:r>
              <a:rPr lang="en-US" sz="800" dirty="0" err="1"/>
              <a:t>pana</a:t>
            </a:r>
            <a:r>
              <a:rPr lang="en-US" sz="800" dirty="0"/>
              <a:t> </a:t>
            </a:r>
            <a:r>
              <a:rPr lang="en-US" sz="800" dirty="0" err="1"/>
              <a:t>cand</a:t>
            </a:r>
            <a:r>
              <a:rPr lang="en-US" sz="800" dirty="0"/>
              <a:t> </a:t>
            </a:r>
            <a:r>
              <a:rPr lang="en-US" sz="800" dirty="0" err="1"/>
              <a:t>vati</a:t>
            </a:r>
            <a:r>
              <a:rPr lang="en-US" sz="800" dirty="0"/>
              <a:t> </a:t>
            </a:r>
            <a:r>
              <a:rPr lang="en-US" sz="800" dirty="0" err="1"/>
              <a:t>auzi</a:t>
            </a:r>
            <a:r>
              <a:rPr lang="en-US" sz="800" dirty="0"/>
              <a:t> un </a:t>
            </a:r>
            <a:r>
              <a:rPr lang="en-US" sz="800" dirty="0" err="1"/>
              <a:t>clic</a:t>
            </a:r>
            <a:r>
              <a:rPr lang="en-US" sz="800" dirty="0"/>
              <a:t>.</a:t>
            </a:r>
          </a:p>
        </p:txBody>
      </p:sp>
      <p:sp>
        <p:nvSpPr>
          <p:cNvPr id="43" name="Rectangle 42"/>
          <p:cNvSpPr/>
          <p:nvPr/>
        </p:nvSpPr>
        <p:spPr>
          <a:xfrm>
            <a:off x="7549170" y="5536375"/>
            <a:ext cx="1661505" cy="584775"/>
          </a:xfrm>
          <a:prstGeom prst="rect">
            <a:avLst/>
          </a:prstGeom>
        </p:spPr>
        <p:txBody>
          <a:bodyPr wrap="square">
            <a:spAutoFit/>
          </a:bodyPr>
          <a:lstStyle/>
          <a:p>
            <a:pPr algn="just"/>
            <a:r>
              <a:rPr lang="it-IT" sz="800" b="1" dirty="0"/>
              <a:t>Pasul 3: </a:t>
            </a:r>
            <a:r>
              <a:rPr lang="it-IT" sz="800" dirty="0"/>
              <a:t>Trageti centura scaunului auto urmand directia sagetii rosii si asigurati-va ca centura este bine stransa.</a:t>
            </a:r>
            <a:endParaRPr lang="en-US" sz="800" dirty="0"/>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25171" y="5262716"/>
            <a:ext cx="2655504" cy="1244512"/>
          </a:xfrm>
          <a:prstGeom prst="rect">
            <a:avLst/>
          </a:prstGeom>
        </p:spPr>
      </p:pic>
    </p:spTree>
    <p:extLst>
      <p:ext uri="{BB962C8B-B14F-4D97-AF65-F5344CB8AC3E}">
        <p14:creationId xmlns:p14="http://schemas.microsoft.com/office/powerpoint/2010/main" val="263789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61"/>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5</a:t>
            </a:r>
            <a:endParaRPr lang="bg-BG" sz="800" b="1" dirty="0">
              <a:cs typeface="Arial" pitchFamily="34" charset="0"/>
            </a:endParaRPr>
          </a:p>
        </p:txBody>
      </p:sp>
      <p:sp>
        <p:nvSpPr>
          <p:cNvPr id="174" name="TextBox 20"/>
          <p:cNvSpPr txBox="1"/>
          <p:nvPr/>
        </p:nvSpPr>
        <p:spPr>
          <a:xfrm>
            <a:off x="11695814" y="6531960"/>
            <a:ext cx="400279" cy="238363"/>
          </a:xfrm>
          <a:prstGeom prst="roundRect">
            <a:avLst/>
          </a:prstGeom>
          <a:noFill/>
          <a:ln w="6350">
            <a:solidFill>
              <a:schemeClr val="tx1"/>
            </a:solidFill>
          </a:ln>
        </p:spPr>
        <p:txBody>
          <a:bodyPr wrap="square" rtlCol="0" anchor="ctr">
            <a:spAutoFit/>
          </a:bodyPr>
          <a:lstStyle/>
          <a:p>
            <a:pPr algn="ctr"/>
            <a:r>
              <a:rPr lang="en-GB" sz="800" b="1" dirty="0" smtClean="0">
                <a:cs typeface="Arial" pitchFamily="34" charset="0"/>
              </a:rPr>
              <a:t>52</a:t>
            </a:r>
            <a:endParaRPr lang="bg-BG" sz="800" b="1" dirty="0">
              <a:cs typeface="Arial" pitchFamily="34" charset="0"/>
            </a:endParaRPr>
          </a:p>
        </p:txBody>
      </p:sp>
      <p:sp>
        <p:nvSpPr>
          <p:cNvPr id="64" name="TextBox 10"/>
          <p:cNvSpPr txBox="1"/>
          <p:nvPr/>
        </p:nvSpPr>
        <p:spPr>
          <a:xfrm>
            <a:off x="107949" y="76481"/>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5. Употреба на детското столче в автомобил</a:t>
            </a:r>
          </a:p>
        </p:txBody>
      </p:sp>
      <p:sp>
        <p:nvSpPr>
          <p:cNvPr id="2" name="Rectangle 1"/>
          <p:cNvSpPr/>
          <p:nvPr/>
        </p:nvSpPr>
        <p:spPr>
          <a:xfrm>
            <a:off x="0" y="353480"/>
            <a:ext cx="3353664" cy="830997"/>
          </a:xfrm>
          <a:prstGeom prst="rect">
            <a:avLst/>
          </a:prstGeom>
        </p:spPr>
        <p:txBody>
          <a:bodyPr wrap="square">
            <a:spAutoFit/>
          </a:bodyPr>
          <a:lstStyle/>
          <a:p>
            <a:pPr algn="just"/>
            <a:r>
              <a:rPr lang="ru-RU" sz="800" b="1" dirty="0"/>
              <a:t>5.1. Група 0+, 1 – Обратно на посоката на движение: </a:t>
            </a:r>
            <a:endParaRPr lang="en-US" sz="800" b="1" dirty="0" smtClean="0"/>
          </a:p>
          <a:p>
            <a:pPr algn="just"/>
            <a:r>
              <a:rPr lang="ru-RU" sz="800" dirty="0" smtClean="0"/>
              <a:t>Подходящо е за деца от 0 до 18 кг, или деца на въздраст от 0 до 4 години.</a:t>
            </a:r>
            <a:r>
              <a:rPr lang="en-US" sz="800" dirty="0" smtClean="0"/>
              <a:t/>
            </a:r>
            <a:br>
              <a:rPr lang="en-US" sz="800" dirty="0" smtClean="0"/>
            </a:br>
            <a:r>
              <a:rPr lang="ru-RU" sz="800" dirty="0"/>
              <a:t>Монтиране: 3-точков предпазен колан </a:t>
            </a:r>
          </a:p>
          <a:p>
            <a:pPr algn="just"/>
            <a:r>
              <a:rPr lang="ru-RU" sz="800" dirty="0"/>
              <a:t>Обезопасяване на детето: 5-точковия колан</a:t>
            </a:r>
          </a:p>
          <a:p>
            <a:pPr algn="just"/>
            <a:endParaRPr lang="en-US" sz="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164" y="397176"/>
            <a:ext cx="1303558" cy="12515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 y="1283174"/>
            <a:ext cx="1473397" cy="1548956"/>
          </a:xfrm>
          <a:prstGeom prst="rect">
            <a:avLst/>
          </a:prstGeom>
        </p:spPr>
      </p:pic>
      <p:sp>
        <p:nvSpPr>
          <p:cNvPr id="5" name="Rectangle 4"/>
          <p:cNvSpPr/>
          <p:nvPr/>
        </p:nvSpPr>
        <p:spPr>
          <a:xfrm>
            <a:off x="1483275" y="1648730"/>
            <a:ext cx="3226947" cy="707886"/>
          </a:xfrm>
          <a:prstGeom prst="rect">
            <a:avLst/>
          </a:prstGeom>
        </p:spPr>
        <p:txBody>
          <a:bodyPr wrap="square">
            <a:spAutoFit/>
          </a:bodyPr>
          <a:lstStyle/>
          <a:p>
            <a:pPr algn="just"/>
            <a:r>
              <a:rPr lang="ru-RU" sz="800" b="1" dirty="0"/>
              <a:t>5.2. Група 1 – По посоката на движение: </a:t>
            </a:r>
            <a:endParaRPr lang="en-US" sz="800" b="1" dirty="0" smtClean="0"/>
          </a:p>
          <a:p>
            <a:pPr algn="just"/>
            <a:r>
              <a:rPr lang="ru-RU" sz="800" dirty="0" smtClean="0"/>
              <a:t>Подходящо </a:t>
            </a:r>
            <a:r>
              <a:rPr lang="ru-RU" sz="800" dirty="0"/>
              <a:t>е за деца от 9 до 18 кг, или деца на възраст от 9 месеца до 4 години</a:t>
            </a:r>
            <a:r>
              <a:rPr lang="ru-RU" sz="800" dirty="0" smtClean="0"/>
              <a:t>.</a:t>
            </a:r>
            <a:endParaRPr lang="ru-RU" sz="800" b="1" dirty="0"/>
          </a:p>
          <a:p>
            <a:pPr algn="just"/>
            <a:r>
              <a:rPr lang="ru-RU" sz="800" dirty="0"/>
              <a:t>Монтиране: 3-точков предпазен колан</a:t>
            </a:r>
          </a:p>
          <a:p>
            <a:pPr algn="just"/>
            <a:r>
              <a:rPr lang="ru-RU" sz="800" dirty="0"/>
              <a:t>Обезопасяване на детето: 5-точковия колан</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417" y="2272573"/>
            <a:ext cx="1245305" cy="1379293"/>
          </a:xfrm>
          <a:prstGeom prst="rect">
            <a:avLst/>
          </a:prstGeom>
        </p:spPr>
      </p:pic>
      <p:sp>
        <p:nvSpPr>
          <p:cNvPr id="7" name="Rectangle 6"/>
          <p:cNvSpPr/>
          <p:nvPr/>
        </p:nvSpPr>
        <p:spPr>
          <a:xfrm>
            <a:off x="9878" y="3003995"/>
            <a:ext cx="3336674" cy="707886"/>
          </a:xfrm>
          <a:prstGeom prst="rect">
            <a:avLst/>
          </a:prstGeom>
        </p:spPr>
        <p:txBody>
          <a:bodyPr wrap="square">
            <a:spAutoFit/>
          </a:bodyPr>
          <a:lstStyle/>
          <a:p>
            <a:pPr algn="just"/>
            <a:r>
              <a:rPr lang="ru-RU" sz="800" b="1" dirty="0"/>
              <a:t>5.3. Група 2, 3 – По посоката на движение: </a:t>
            </a:r>
            <a:endParaRPr lang="en-US" sz="800" b="1" dirty="0" smtClean="0"/>
          </a:p>
          <a:p>
            <a:pPr algn="just"/>
            <a:r>
              <a:rPr lang="ru-RU" sz="800" dirty="0" smtClean="0"/>
              <a:t>Подходящо </a:t>
            </a:r>
            <a:r>
              <a:rPr lang="ru-RU" sz="800" dirty="0"/>
              <a:t>за деца от 15 до 36 кг, или деца на възраст от 4 до 12 години.</a:t>
            </a:r>
          </a:p>
          <a:p>
            <a:pPr algn="just"/>
            <a:r>
              <a:rPr lang="ru-RU" sz="800" dirty="0"/>
              <a:t>Монтиране: 3-точков предпазен колан</a:t>
            </a:r>
          </a:p>
          <a:p>
            <a:pPr algn="just"/>
            <a:r>
              <a:rPr lang="ru-RU" sz="800" dirty="0"/>
              <a:t>Обезопасяване на детето: 3-точков предпазен колан</a:t>
            </a:r>
          </a:p>
        </p:txBody>
      </p:sp>
      <p:sp>
        <p:nvSpPr>
          <p:cNvPr id="65" name="TextBox 10"/>
          <p:cNvSpPr txBox="1"/>
          <p:nvPr/>
        </p:nvSpPr>
        <p:spPr>
          <a:xfrm>
            <a:off x="96054" y="3727640"/>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6. Регулиране на катарамата</a:t>
            </a:r>
          </a:p>
        </p:txBody>
      </p:sp>
      <p:sp>
        <p:nvSpPr>
          <p:cNvPr id="8" name="Rectangle 7"/>
          <p:cNvSpPr/>
          <p:nvPr/>
        </p:nvSpPr>
        <p:spPr>
          <a:xfrm>
            <a:off x="9878" y="5229735"/>
            <a:ext cx="2977725" cy="954107"/>
          </a:xfrm>
          <a:prstGeom prst="rect">
            <a:avLst/>
          </a:prstGeom>
        </p:spPr>
        <p:txBody>
          <a:bodyPr wrap="square">
            <a:spAutoFit/>
          </a:bodyPr>
          <a:lstStyle/>
          <a:p>
            <a:pPr algn="just"/>
            <a:r>
              <a:rPr lang="ru-RU" sz="800" b="1" dirty="0"/>
              <a:t>Заключващ метод: </a:t>
            </a:r>
            <a:endParaRPr lang="en-US" sz="800" b="1" dirty="0" smtClean="0"/>
          </a:p>
          <a:p>
            <a:pPr algn="just"/>
            <a:r>
              <a:rPr lang="ru-RU" sz="800" dirty="0" smtClean="0"/>
              <a:t>Подравнете </a:t>
            </a:r>
            <a:r>
              <a:rPr lang="ru-RU" sz="800" dirty="0"/>
              <a:t>левия и десен колан и ги вкарайте в катарамата, докато не чуете щракване</a:t>
            </a:r>
            <a:r>
              <a:rPr lang="ru-RU" sz="800" dirty="0" smtClean="0"/>
              <a:t>.</a:t>
            </a:r>
            <a:endParaRPr lang="en-US" sz="800" dirty="0" smtClean="0"/>
          </a:p>
          <a:p>
            <a:pPr algn="just"/>
            <a:endParaRPr lang="ru-RU" sz="800" dirty="0"/>
          </a:p>
          <a:p>
            <a:pPr algn="just"/>
            <a:r>
              <a:rPr lang="ru-RU" sz="800" b="1" dirty="0"/>
              <a:t>Отключващ механизъм: </a:t>
            </a:r>
            <a:endParaRPr lang="en-US" sz="800" b="1" dirty="0" smtClean="0"/>
          </a:p>
          <a:p>
            <a:pPr algn="just"/>
            <a:r>
              <a:rPr lang="ru-RU" sz="800" dirty="0" smtClean="0"/>
              <a:t>Натиснете </a:t>
            </a:r>
            <a:r>
              <a:rPr lang="ru-RU" sz="800" dirty="0"/>
              <a:t>червения бутон на катарамата надолу и двата колана ще изкочат.</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54" y="4151469"/>
            <a:ext cx="2992330" cy="93143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2930" y="4837814"/>
            <a:ext cx="1467292" cy="175776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65" y="586122"/>
            <a:ext cx="1030742" cy="1119855"/>
          </a:xfrm>
          <a:prstGeom prst="rect">
            <a:avLst/>
          </a:prstGeom>
        </p:spPr>
      </p:pic>
      <p:sp>
        <p:nvSpPr>
          <p:cNvPr id="16" name="TextBox 10"/>
          <p:cNvSpPr txBox="1"/>
          <p:nvPr/>
        </p:nvSpPr>
        <p:spPr>
          <a:xfrm>
            <a:off x="7578991" y="64959"/>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7. </a:t>
            </a:r>
            <a:r>
              <a:rPr lang="en-US" sz="1200" b="1" dirty="0" err="1">
                <a:solidFill>
                  <a:schemeClr val="bg1"/>
                </a:solidFill>
                <a:latin typeface="Arial" pitchFamily="34" charset="0"/>
                <a:cs typeface="Arial" pitchFamily="34" charset="0"/>
              </a:rPr>
              <a:t>Utilizarea</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mecanismului</a:t>
            </a:r>
            <a:r>
              <a:rPr lang="en-US" sz="1200" b="1" dirty="0">
                <a:solidFill>
                  <a:schemeClr val="bg1"/>
                </a:solidFill>
                <a:latin typeface="Arial" pitchFamily="34" charset="0"/>
                <a:cs typeface="Arial" pitchFamily="34" charset="0"/>
              </a:rPr>
              <a:t> de </a:t>
            </a:r>
            <a:r>
              <a:rPr lang="en-US" sz="1200" b="1" dirty="0" err="1">
                <a:solidFill>
                  <a:schemeClr val="bg1"/>
                </a:solidFill>
                <a:latin typeface="Arial" pitchFamily="34" charset="0"/>
                <a:cs typeface="Arial" pitchFamily="34" charset="0"/>
              </a:rPr>
              <a:t>blocare</a:t>
            </a:r>
            <a:r>
              <a:rPr lang="en-US" sz="1200" b="1" dirty="0">
                <a:solidFill>
                  <a:schemeClr val="bg1"/>
                </a:solidFill>
                <a:latin typeface="Arial" pitchFamily="34" charset="0"/>
                <a:cs typeface="Arial" pitchFamily="34" charset="0"/>
              </a:rPr>
              <a:t> a </a:t>
            </a:r>
            <a:r>
              <a:rPr lang="en-US" sz="1200" b="1" dirty="0" err="1">
                <a:solidFill>
                  <a:schemeClr val="bg1"/>
                </a:solidFill>
                <a:latin typeface="Arial" pitchFamily="34" charset="0"/>
                <a:cs typeface="Arial" pitchFamily="34" charset="0"/>
              </a:rPr>
              <a:t>centurii</a:t>
            </a:r>
            <a:r>
              <a:rPr lang="en-US" sz="1200" b="1" dirty="0">
                <a:solidFill>
                  <a:schemeClr val="bg1"/>
                </a:solidFill>
                <a:latin typeface="Arial" pitchFamily="34" charset="0"/>
                <a:cs typeface="Arial" pitchFamily="34" charset="0"/>
              </a:rPr>
              <a:t> </a:t>
            </a:r>
            <a:endParaRPr lang="ru-RU" sz="1200" b="1" dirty="0">
              <a:solidFill>
                <a:schemeClr val="bg1"/>
              </a:solidFill>
              <a:latin typeface="Arial" pitchFamily="34" charset="0"/>
              <a:cs typeface="Arial" pitchFamily="34" charset="0"/>
            </a:endParaRPr>
          </a:p>
        </p:txBody>
      </p:sp>
      <p:sp>
        <p:nvSpPr>
          <p:cNvPr id="17" name="Rectangle 16"/>
          <p:cNvSpPr/>
          <p:nvPr/>
        </p:nvSpPr>
        <p:spPr>
          <a:xfrm>
            <a:off x="7471041" y="352196"/>
            <a:ext cx="4710223" cy="215444"/>
          </a:xfrm>
          <a:prstGeom prst="rect">
            <a:avLst/>
          </a:prstGeom>
        </p:spPr>
        <p:txBody>
          <a:bodyPr wrap="square">
            <a:spAutoFit/>
          </a:bodyPr>
          <a:lstStyle/>
          <a:p>
            <a:r>
              <a:rPr lang="it-IT" sz="800" dirty="0"/>
              <a:t>Deschideti clapeta aflata la mecanismul de blocare, trageti cureaua diagonala catre clapeta si blocati.</a:t>
            </a:r>
            <a:endParaRPr lang="ru-RU" sz="8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5332" y="643424"/>
            <a:ext cx="3195932" cy="1005249"/>
          </a:xfrm>
          <a:prstGeom prst="rect">
            <a:avLst/>
          </a:prstGeom>
        </p:spPr>
      </p:pic>
      <p:sp>
        <p:nvSpPr>
          <p:cNvPr id="19" name="TextBox 10"/>
          <p:cNvSpPr txBox="1"/>
          <p:nvPr/>
        </p:nvSpPr>
        <p:spPr>
          <a:xfrm>
            <a:off x="7578991" y="1801401"/>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8. </a:t>
            </a:r>
            <a:r>
              <a:rPr lang="en-US" sz="1200" b="1" dirty="0" err="1">
                <a:solidFill>
                  <a:schemeClr val="bg1"/>
                </a:solidFill>
                <a:latin typeface="Arial" pitchFamily="34" charset="0"/>
                <a:cs typeface="Arial" pitchFamily="34" charset="0"/>
              </a:rPr>
              <a:t>Reglarea</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curelelor</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pentru</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umeri</a:t>
            </a:r>
            <a:endParaRPr lang="ru-RU" sz="1200" b="1" dirty="0">
              <a:solidFill>
                <a:schemeClr val="bg1"/>
              </a:solidFill>
              <a:latin typeface="Arial" pitchFamily="34" charset="0"/>
              <a:cs typeface="Arial"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8991" y="2139754"/>
            <a:ext cx="1098365" cy="1234245"/>
          </a:xfrm>
          <a:prstGeom prst="rect">
            <a:avLst/>
          </a:prstGeom>
        </p:spPr>
      </p:pic>
      <p:sp>
        <p:nvSpPr>
          <p:cNvPr id="21" name="Rectangle 20"/>
          <p:cNvSpPr/>
          <p:nvPr/>
        </p:nvSpPr>
        <p:spPr>
          <a:xfrm>
            <a:off x="8774095" y="2134424"/>
            <a:ext cx="3407169" cy="461665"/>
          </a:xfrm>
          <a:prstGeom prst="rect">
            <a:avLst/>
          </a:prstGeom>
        </p:spPr>
        <p:txBody>
          <a:bodyPr wrap="square">
            <a:spAutoFit/>
          </a:bodyPr>
          <a:lstStyle/>
          <a:p>
            <a:pPr algn="just"/>
            <a:r>
              <a:rPr lang="en-US" sz="800" b="1" dirty="0" err="1"/>
              <a:t>Slabirea</a:t>
            </a:r>
            <a:r>
              <a:rPr lang="en-US" sz="800" b="1" dirty="0"/>
              <a:t> </a:t>
            </a:r>
            <a:r>
              <a:rPr lang="en-US" sz="800" b="1" dirty="0" err="1"/>
              <a:t>curelelor</a:t>
            </a:r>
            <a:r>
              <a:rPr lang="en-US" sz="800" b="1" dirty="0"/>
              <a:t> </a:t>
            </a:r>
            <a:r>
              <a:rPr lang="en-US" sz="800" b="1" dirty="0" err="1"/>
              <a:t>pentru</a:t>
            </a:r>
            <a:r>
              <a:rPr lang="en-US" sz="800" b="1" dirty="0"/>
              <a:t> </a:t>
            </a:r>
            <a:r>
              <a:rPr lang="en-US" sz="800" b="1" dirty="0" err="1"/>
              <a:t>umeri</a:t>
            </a:r>
            <a:r>
              <a:rPr lang="en-US" sz="800" b="1" dirty="0"/>
              <a:t>: </a:t>
            </a:r>
            <a:endParaRPr lang="en-US" sz="800" b="1" dirty="0" smtClean="0"/>
          </a:p>
          <a:p>
            <a:pPr algn="just"/>
            <a:r>
              <a:rPr lang="en-US" sz="800" dirty="0" err="1" smtClean="0"/>
              <a:t>Apasati</a:t>
            </a:r>
            <a:r>
              <a:rPr lang="en-US" sz="800" dirty="0" smtClean="0"/>
              <a:t> </a:t>
            </a:r>
            <a:r>
              <a:rPr lang="en-US" sz="800" dirty="0" err="1"/>
              <a:t>butonul</a:t>
            </a:r>
            <a:r>
              <a:rPr lang="en-US" sz="800" dirty="0"/>
              <a:t> de </a:t>
            </a:r>
            <a:r>
              <a:rPr lang="en-US" sz="800" dirty="0" err="1"/>
              <a:t>reglare</a:t>
            </a:r>
            <a:r>
              <a:rPr lang="en-US" sz="800" dirty="0"/>
              <a:t> </a:t>
            </a:r>
            <a:r>
              <a:rPr lang="en-US" sz="800" dirty="0" err="1"/>
              <a:t>aflat</a:t>
            </a:r>
            <a:r>
              <a:rPr lang="en-US" sz="800" dirty="0"/>
              <a:t> sub </a:t>
            </a:r>
            <a:r>
              <a:rPr lang="en-US" sz="800" dirty="0" err="1"/>
              <a:t>husa</a:t>
            </a:r>
            <a:r>
              <a:rPr lang="en-US" sz="800" dirty="0"/>
              <a:t> </a:t>
            </a:r>
            <a:r>
              <a:rPr lang="en-US" sz="800" dirty="0" err="1"/>
              <a:t>si</a:t>
            </a:r>
            <a:r>
              <a:rPr lang="en-US" sz="800" dirty="0"/>
              <a:t> </a:t>
            </a:r>
            <a:r>
              <a:rPr lang="en-US" sz="800" dirty="0" err="1"/>
              <a:t>trageti</a:t>
            </a:r>
            <a:r>
              <a:rPr lang="en-US" sz="800" dirty="0"/>
              <a:t> in </a:t>
            </a:r>
            <a:r>
              <a:rPr lang="en-US" sz="800" dirty="0" err="1"/>
              <a:t>acelasi</a:t>
            </a:r>
            <a:r>
              <a:rPr lang="en-US" sz="800" dirty="0"/>
              <a:t> </a:t>
            </a:r>
            <a:r>
              <a:rPr lang="en-US" sz="800" dirty="0" err="1"/>
              <a:t>timp</a:t>
            </a:r>
            <a:r>
              <a:rPr lang="en-US" sz="800" dirty="0"/>
              <a:t> </a:t>
            </a:r>
            <a:r>
              <a:rPr lang="en-US" sz="800" dirty="0" err="1"/>
              <a:t>cele</a:t>
            </a:r>
            <a:r>
              <a:rPr lang="en-US" sz="800" dirty="0"/>
              <a:t> </a:t>
            </a:r>
            <a:r>
              <a:rPr lang="en-US" sz="800" dirty="0" err="1"/>
              <a:t>doua</a:t>
            </a:r>
            <a:r>
              <a:rPr lang="en-US" sz="800" dirty="0"/>
              <a:t> </a:t>
            </a:r>
            <a:r>
              <a:rPr lang="en-US" sz="800" dirty="0" err="1"/>
              <a:t>curele</a:t>
            </a:r>
            <a:r>
              <a:rPr lang="en-US" sz="800" dirty="0"/>
              <a:t> </a:t>
            </a:r>
            <a:r>
              <a:rPr lang="en-US" sz="800" dirty="0" err="1"/>
              <a:t>pentru</a:t>
            </a:r>
            <a:r>
              <a:rPr lang="en-US" sz="800" dirty="0"/>
              <a:t> </a:t>
            </a:r>
            <a:r>
              <a:rPr lang="en-US" sz="800" dirty="0" err="1"/>
              <a:t>umeri</a:t>
            </a:r>
            <a:r>
              <a:rPr lang="en-US" sz="800" dirty="0"/>
              <a:t>.</a:t>
            </a:r>
            <a:endParaRPr lang="el-GR" sz="800" dirty="0"/>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5478" y="2426458"/>
            <a:ext cx="1105786" cy="1080844"/>
          </a:xfrm>
          <a:prstGeom prst="rect">
            <a:avLst/>
          </a:prstGeom>
        </p:spPr>
      </p:pic>
      <p:sp>
        <p:nvSpPr>
          <p:cNvPr id="23" name="Rectangle 22"/>
          <p:cNvSpPr/>
          <p:nvPr/>
        </p:nvSpPr>
        <p:spPr>
          <a:xfrm>
            <a:off x="8774095" y="2711505"/>
            <a:ext cx="2301383" cy="461665"/>
          </a:xfrm>
          <a:prstGeom prst="rect">
            <a:avLst/>
          </a:prstGeom>
        </p:spPr>
        <p:txBody>
          <a:bodyPr wrap="square">
            <a:spAutoFit/>
          </a:bodyPr>
          <a:lstStyle/>
          <a:p>
            <a:pPr algn="just"/>
            <a:r>
              <a:rPr lang="en-US" sz="800" b="1" dirty="0" err="1"/>
              <a:t>Strangerea</a:t>
            </a:r>
            <a:r>
              <a:rPr lang="en-US" sz="800" b="1" dirty="0"/>
              <a:t> </a:t>
            </a:r>
            <a:r>
              <a:rPr lang="en-US" sz="800" b="1" dirty="0" err="1"/>
              <a:t>curelelor</a:t>
            </a:r>
            <a:r>
              <a:rPr lang="en-US" sz="800" b="1" dirty="0"/>
              <a:t> </a:t>
            </a:r>
            <a:r>
              <a:rPr lang="en-US" sz="800" b="1" dirty="0" err="1"/>
              <a:t>pentru</a:t>
            </a:r>
            <a:r>
              <a:rPr lang="en-US" sz="800" b="1" dirty="0"/>
              <a:t> </a:t>
            </a:r>
            <a:r>
              <a:rPr lang="en-US" sz="800" b="1" dirty="0" err="1"/>
              <a:t>umeri</a:t>
            </a:r>
            <a:r>
              <a:rPr lang="en-US" sz="800" b="1" dirty="0"/>
              <a:t>: </a:t>
            </a:r>
            <a:endParaRPr lang="en-US" sz="800" b="1" dirty="0" smtClean="0"/>
          </a:p>
          <a:p>
            <a:pPr algn="just"/>
            <a:r>
              <a:rPr lang="en-US" sz="800" dirty="0" err="1" smtClean="0"/>
              <a:t>Trageti</a:t>
            </a:r>
            <a:r>
              <a:rPr lang="en-US" sz="800" dirty="0" smtClean="0"/>
              <a:t> </a:t>
            </a:r>
            <a:r>
              <a:rPr lang="en-US" sz="800" dirty="0" err="1"/>
              <a:t>banda</a:t>
            </a:r>
            <a:r>
              <a:rPr lang="en-US" sz="800" dirty="0"/>
              <a:t> </a:t>
            </a:r>
            <a:r>
              <a:rPr lang="en-US" sz="800" dirty="0" err="1"/>
              <a:t>pentru</a:t>
            </a:r>
            <a:r>
              <a:rPr lang="en-US" sz="800" dirty="0"/>
              <a:t> </a:t>
            </a:r>
            <a:r>
              <a:rPr lang="en-US" sz="800" dirty="0" err="1"/>
              <a:t>reglarea</a:t>
            </a:r>
            <a:r>
              <a:rPr lang="en-US" sz="800" dirty="0"/>
              <a:t> </a:t>
            </a:r>
            <a:r>
              <a:rPr lang="en-US" sz="800" dirty="0" err="1"/>
              <a:t>curelelor</a:t>
            </a:r>
            <a:r>
              <a:rPr lang="en-US" sz="800" dirty="0"/>
              <a:t> </a:t>
            </a:r>
            <a:r>
              <a:rPr lang="en-US" sz="800" dirty="0" err="1"/>
              <a:t>pentru</a:t>
            </a:r>
            <a:r>
              <a:rPr lang="en-US" sz="800" dirty="0"/>
              <a:t> </a:t>
            </a:r>
            <a:r>
              <a:rPr lang="en-US" sz="800" dirty="0" err="1"/>
              <a:t>umeri</a:t>
            </a:r>
            <a:r>
              <a:rPr lang="en-US" sz="800" dirty="0"/>
              <a:t>.</a:t>
            </a:r>
          </a:p>
        </p:txBody>
      </p:sp>
      <p:sp>
        <p:nvSpPr>
          <p:cNvPr id="24" name="TextBox 10"/>
          <p:cNvSpPr txBox="1"/>
          <p:nvPr/>
        </p:nvSpPr>
        <p:spPr>
          <a:xfrm>
            <a:off x="7575281" y="3507302"/>
            <a:ext cx="4602273"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9. Reglarea unghiului de inclinare a spatarului</a:t>
            </a:r>
            <a:endParaRPr lang="ru-RU" sz="1200" b="1" dirty="0">
              <a:solidFill>
                <a:schemeClr val="bg1"/>
              </a:solidFill>
              <a:latin typeface="Arial" pitchFamily="34" charset="0"/>
              <a:cs typeface="Arial" pitchFamily="34" charset="0"/>
            </a:endParaRP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75281" y="3784301"/>
            <a:ext cx="4602273" cy="1404421"/>
          </a:xfrm>
          <a:prstGeom prst="rect">
            <a:avLst/>
          </a:prstGeom>
        </p:spPr>
      </p:pic>
      <p:sp>
        <p:nvSpPr>
          <p:cNvPr id="26" name="Rectangle 25"/>
          <p:cNvSpPr/>
          <p:nvPr/>
        </p:nvSpPr>
        <p:spPr>
          <a:xfrm>
            <a:off x="7471040" y="5382525"/>
            <a:ext cx="4706513" cy="954107"/>
          </a:xfrm>
          <a:prstGeom prst="rect">
            <a:avLst/>
          </a:prstGeom>
        </p:spPr>
        <p:txBody>
          <a:bodyPr wrap="square">
            <a:spAutoFit/>
          </a:bodyPr>
          <a:lstStyle/>
          <a:p>
            <a:pPr algn="just"/>
            <a:r>
              <a:rPr lang="en-US" sz="800" dirty="0" err="1"/>
              <a:t>Scaunul</a:t>
            </a:r>
            <a:r>
              <a:rPr lang="en-US" sz="800" dirty="0"/>
              <a:t> </a:t>
            </a:r>
            <a:r>
              <a:rPr lang="en-US" sz="800" dirty="0" err="1"/>
              <a:t>pentru</a:t>
            </a:r>
            <a:r>
              <a:rPr lang="en-US" sz="800" dirty="0"/>
              <a:t> </a:t>
            </a:r>
            <a:r>
              <a:rPr lang="en-US" sz="800" dirty="0" err="1"/>
              <a:t>copii</a:t>
            </a:r>
            <a:r>
              <a:rPr lang="en-US" sz="800" dirty="0"/>
              <a:t> </a:t>
            </a:r>
            <a:r>
              <a:rPr lang="en-US" sz="800" dirty="0" err="1"/>
              <a:t>poate</a:t>
            </a:r>
            <a:r>
              <a:rPr lang="en-US" sz="800" dirty="0"/>
              <a:t> fi </a:t>
            </a:r>
            <a:r>
              <a:rPr lang="en-US" sz="800" dirty="0" err="1"/>
              <a:t>reglat</a:t>
            </a:r>
            <a:r>
              <a:rPr lang="en-US" sz="800" dirty="0"/>
              <a:t> in 4 </a:t>
            </a:r>
            <a:r>
              <a:rPr lang="en-US" sz="800" dirty="0" err="1"/>
              <a:t>pozitii</a:t>
            </a:r>
            <a:r>
              <a:rPr lang="en-US" sz="800" dirty="0"/>
              <a:t> </a:t>
            </a:r>
            <a:r>
              <a:rPr lang="en-US" sz="800" dirty="0" err="1"/>
              <a:t>diferite</a:t>
            </a:r>
            <a:r>
              <a:rPr lang="en-US" sz="800" dirty="0"/>
              <a:t>. </a:t>
            </a:r>
            <a:r>
              <a:rPr lang="en-US" sz="800" dirty="0" err="1"/>
              <a:t>Daca</a:t>
            </a:r>
            <a:r>
              <a:rPr lang="en-US" sz="800" dirty="0"/>
              <a:t> </a:t>
            </a:r>
            <a:r>
              <a:rPr lang="en-US" sz="800" dirty="0" err="1"/>
              <a:t>este</a:t>
            </a:r>
            <a:r>
              <a:rPr lang="en-US" sz="800" dirty="0"/>
              <a:t> </a:t>
            </a:r>
            <a:r>
              <a:rPr lang="en-US" sz="800" dirty="0" err="1"/>
              <a:t>montat</a:t>
            </a:r>
            <a:r>
              <a:rPr lang="en-US" sz="800" dirty="0"/>
              <a:t> </a:t>
            </a:r>
            <a:r>
              <a:rPr lang="en-US" sz="800" dirty="0" err="1"/>
              <a:t>inapoi</a:t>
            </a:r>
            <a:r>
              <a:rPr lang="en-US" sz="800" dirty="0"/>
              <a:t> (</a:t>
            </a:r>
            <a:r>
              <a:rPr lang="en-US" sz="800" dirty="0" err="1"/>
              <a:t>grupa</a:t>
            </a:r>
            <a:r>
              <a:rPr lang="en-US" sz="800" dirty="0"/>
              <a:t> 0 +), se </a:t>
            </a:r>
            <a:r>
              <a:rPr lang="en-US" sz="800" dirty="0" err="1"/>
              <a:t>poate</a:t>
            </a:r>
            <a:r>
              <a:rPr lang="en-US" sz="800" dirty="0"/>
              <a:t> </a:t>
            </a:r>
            <a:r>
              <a:rPr lang="en-US" sz="800" dirty="0" err="1"/>
              <a:t>utiliza</a:t>
            </a:r>
            <a:r>
              <a:rPr lang="en-US" sz="800" dirty="0"/>
              <a:t> </a:t>
            </a:r>
            <a:r>
              <a:rPr lang="en-US" sz="800" dirty="0" err="1"/>
              <a:t>doar</a:t>
            </a:r>
            <a:r>
              <a:rPr lang="en-US" sz="800" dirty="0"/>
              <a:t> </a:t>
            </a:r>
            <a:r>
              <a:rPr lang="en-US" sz="800" dirty="0" err="1"/>
              <a:t>pozitia</a:t>
            </a:r>
            <a:r>
              <a:rPr lang="en-US" sz="800" dirty="0"/>
              <a:t> 4. </a:t>
            </a:r>
            <a:r>
              <a:rPr lang="en-US" sz="800" dirty="0" err="1"/>
              <a:t>Pozitionati</a:t>
            </a:r>
            <a:r>
              <a:rPr lang="en-US" sz="800" dirty="0"/>
              <a:t> in </a:t>
            </a:r>
            <a:r>
              <a:rPr lang="en-US" sz="800" dirty="0" err="1"/>
              <a:t>sus</a:t>
            </a:r>
            <a:r>
              <a:rPr lang="en-US" sz="800" dirty="0"/>
              <a:t> </a:t>
            </a:r>
            <a:r>
              <a:rPr lang="en-US" sz="800" dirty="0" err="1"/>
              <a:t>manerul</a:t>
            </a:r>
            <a:r>
              <a:rPr lang="en-US" sz="800" dirty="0"/>
              <a:t> de </a:t>
            </a:r>
            <a:r>
              <a:rPr lang="en-US" sz="800" dirty="0" err="1"/>
              <a:t>reglare</a:t>
            </a:r>
            <a:r>
              <a:rPr lang="en-US" sz="800" dirty="0"/>
              <a:t> </a:t>
            </a:r>
            <a:r>
              <a:rPr lang="en-US" sz="800" dirty="0" err="1"/>
              <a:t>aflat</a:t>
            </a:r>
            <a:r>
              <a:rPr lang="en-US" sz="800" dirty="0"/>
              <a:t> in </a:t>
            </a:r>
            <a:r>
              <a:rPr lang="en-US" sz="800" dirty="0" err="1"/>
              <a:t>partea</a:t>
            </a:r>
            <a:r>
              <a:rPr lang="en-US" sz="800" dirty="0"/>
              <a:t> din fata a </a:t>
            </a:r>
            <a:r>
              <a:rPr lang="en-US" sz="800" dirty="0" err="1"/>
              <a:t>scaunului</a:t>
            </a:r>
            <a:r>
              <a:rPr lang="en-US" sz="800" dirty="0"/>
              <a:t>, </a:t>
            </a:r>
            <a:r>
              <a:rPr lang="en-US" sz="800" dirty="0" err="1"/>
              <a:t>dupa</a:t>
            </a:r>
            <a:r>
              <a:rPr lang="en-US" sz="800" dirty="0"/>
              <a:t> care </a:t>
            </a:r>
            <a:r>
              <a:rPr lang="en-US" sz="800" dirty="0" err="1"/>
              <a:t>apasati</a:t>
            </a:r>
            <a:r>
              <a:rPr lang="en-US" sz="800" dirty="0"/>
              <a:t> </a:t>
            </a:r>
            <a:r>
              <a:rPr lang="en-US" sz="800" dirty="0" err="1"/>
              <a:t>sau</a:t>
            </a:r>
            <a:r>
              <a:rPr lang="en-US" sz="800" dirty="0"/>
              <a:t> </a:t>
            </a:r>
            <a:r>
              <a:rPr lang="en-US" sz="800" dirty="0" err="1"/>
              <a:t>trageti</a:t>
            </a:r>
            <a:r>
              <a:rPr lang="en-US" sz="800" dirty="0"/>
              <a:t> </a:t>
            </a:r>
            <a:r>
              <a:rPr lang="en-US" sz="800" dirty="0" err="1"/>
              <a:t>scaunul</a:t>
            </a:r>
            <a:r>
              <a:rPr lang="en-US" sz="800" dirty="0"/>
              <a:t> </a:t>
            </a:r>
            <a:r>
              <a:rPr lang="en-US" sz="800" dirty="0" err="1"/>
              <a:t>inainte</a:t>
            </a:r>
            <a:r>
              <a:rPr lang="en-US" sz="800" dirty="0"/>
              <a:t> </a:t>
            </a:r>
            <a:r>
              <a:rPr lang="en-US" sz="800" dirty="0" err="1"/>
              <a:t>sau</a:t>
            </a:r>
            <a:r>
              <a:rPr lang="en-US" sz="800" dirty="0"/>
              <a:t> </a:t>
            </a:r>
            <a:r>
              <a:rPr lang="en-US" sz="800" dirty="0" err="1"/>
              <a:t>inapoi</a:t>
            </a:r>
            <a:r>
              <a:rPr lang="en-US" sz="800" dirty="0"/>
              <a:t>. </a:t>
            </a:r>
            <a:r>
              <a:rPr lang="en-US" sz="800" dirty="0" err="1"/>
              <a:t>Eliberati</a:t>
            </a:r>
            <a:r>
              <a:rPr lang="en-US" sz="800" dirty="0"/>
              <a:t> </a:t>
            </a:r>
            <a:r>
              <a:rPr lang="en-US" sz="800" dirty="0" err="1"/>
              <a:t>manerul</a:t>
            </a:r>
            <a:r>
              <a:rPr lang="en-US" sz="800" dirty="0"/>
              <a:t> de </a:t>
            </a:r>
            <a:r>
              <a:rPr lang="en-US" sz="800" dirty="0" err="1"/>
              <a:t>reglare</a:t>
            </a:r>
            <a:r>
              <a:rPr lang="en-US" sz="800" dirty="0"/>
              <a:t> in </a:t>
            </a:r>
            <a:r>
              <a:rPr lang="en-US" sz="800" dirty="0" err="1"/>
              <a:t>pozitia</a:t>
            </a:r>
            <a:r>
              <a:rPr lang="en-US" sz="800" dirty="0"/>
              <a:t> </a:t>
            </a:r>
            <a:r>
              <a:rPr lang="en-US" sz="800" dirty="0" err="1"/>
              <a:t>dorita</a:t>
            </a:r>
            <a:r>
              <a:rPr lang="en-US" sz="800" dirty="0"/>
              <a:t> </a:t>
            </a:r>
            <a:r>
              <a:rPr lang="en-US" sz="800" dirty="0" err="1"/>
              <a:t>si</a:t>
            </a:r>
            <a:r>
              <a:rPr lang="en-US" sz="800" dirty="0"/>
              <a:t> </a:t>
            </a:r>
            <a:r>
              <a:rPr lang="en-US" sz="800" dirty="0" err="1"/>
              <a:t>apasati</a:t>
            </a:r>
            <a:r>
              <a:rPr lang="en-US" sz="800" dirty="0"/>
              <a:t> </a:t>
            </a:r>
            <a:r>
              <a:rPr lang="en-US" sz="800" dirty="0" err="1"/>
              <a:t>pana</a:t>
            </a:r>
            <a:r>
              <a:rPr lang="en-US" sz="800" dirty="0"/>
              <a:t> </a:t>
            </a:r>
            <a:r>
              <a:rPr lang="en-US" sz="800" dirty="0" err="1"/>
              <a:t>cand</a:t>
            </a:r>
            <a:r>
              <a:rPr lang="en-US" sz="800" dirty="0"/>
              <a:t> </a:t>
            </a:r>
            <a:r>
              <a:rPr lang="en-US" sz="800" dirty="0" err="1"/>
              <a:t>veti</a:t>
            </a:r>
            <a:r>
              <a:rPr lang="en-US" sz="800" dirty="0"/>
              <a:t> </a:t>
            </a:r>
            <a:r>
              <a:rPr lang="en-US" sz="800" dirty="0" err="1"/>
              <a:t>auzi</a:t>
            </a:r>
            <a:r>
              <a:rPr lang="en-US" sz="800" dirty="0"/>
              <a:t> un </a:t>
            </a:r>
            <a:r>
              <a:rPr lang="en-US" sz="800" dirty="0" err="1"/>
              <a:t>clic</a:t>
            </a:r>
            <a:r>
              <a:rPr lang="en-US" sz="800" dirty="0" smtClean="0"/>
              <a:t>.</a:t>
            </a:r>
          </a:p>
          <a:p>
            <a:pPr algn="just"/>
            <a:endParaRPr lang="en-US" sz="800" dirty="0"/>
          </a:p>
          <a:p>
            <a:pPr algn="just"/>
            <a:r>
              <a:rPr lang="en-US" sz="800" b="1" dirty="0"/>
              <a:t>Important</a:t>
            </a:r>
            <a:r>
              <a:rPr lang="en-US" sz="800" dirty="0"/>
              <a:t>: </a:t>
            </a:r>
            <a:r>
              <a:rPr lang="en-US" sz="800" dirty="0" err="1"/>
              <a:t>Verificati</a:t>
            </a:r>
            <a:r>
              <a:rPr lang="en-US" sz="800" dirty="0"/>
              <a:t> </a:t>
            </a:r>
            <a:r>
              <a:rPr lang="en-US" sz="800" dirty="0" err="1"/>
              <a:t>daca</a:t>
            </a:r>
            <a:r>
              <a:rPr lang="en-US" sz="800" dirty="0"/>
              <a:t> </a:t>
            </a:r>
            <a:r>
              <a:rPr lang="en-US" sz="800" dirty="0" err="1"/>
              <a:t>scaunul</a:t>
            </a:r>
            <a:r>
              <a:rPr lang="en-US" sz="800" dirty="0"/>
              <a:t> </a:t>
            </a:r>
            <a:r>
              <a:rPr lang="en-US" sz="800" dirty="0" err="1"/>
              <a:t>pentru</a:t>
            </a:r>
            <a:r>
              <a:rPr lang="en-US" sz="800" dirty="0"/>
              <a:t> </a:t>
            </a:r>
            <a:r>
              <a:rPr lang="en-US" sz="800" dirty="0" err="1"/>
              <a:t>copii</a:t>
            </a:r>
            <a:r>
              <a:rPr lang="en-US" sz="800" dirty="0"/>
              <a:t> </a:t>
            </a:r>
            <a:r>
              <a:rPr lang="en-US" sz="800" dirty="0" err="1"/>
              <a:t>este</a:t>
            </a:r>
            <a:r>
              <a:rPr lang="en-US" sz="800" dirty="0"/>
              <a:t> </a:t>
            </a:r>
            <a:r>
              <a:rPr lang="en-US" sz="800" dirty="0" err="1"/>
              <a:t>fixat</a:t>
            </a:r>
            <a:r>
              <a:rPr lang="en-US" sz="800" dirty="0"/>
              <a:t> in </a:t>
            </a:r>
            <a:r>
              <a:rPr lang="en-US" sz="800" dirty="0" err="1"/>
              <a:t>siguranta</a:t>
            </a:r>
            <a:r>
              <a:rPr lang="en-US" sz="800" dirty="0"/>
              <a:t> in </a:t>
            </a:r>
            <a:r>
              <a:rPr lang="en-US" sz="800" dirty="0" err="1"/>
              <a:t>pozitia</a:t>
            </a:r>
            <a:r>
              <a:rPr lang="en-US" sz="800" dirty="0"/>
              <a:t> </a:t>
            </a:r>
            <a:r>
              <a:rPr lang="en-US" sz="800" dirty="0" err="1"/>
              <a:t>dorita</a:t>
            </a:r>
            <a:r>
              <a:rPr lang="en-US" sz="800" dirty="0"/>
              <a:t>, </a:t>
            </a:r>
            <a:r>
              <a:rPr lang="en-US" sz="800" dirty="0" err="1"/>
              <a:t>tragand</a:t>
            </a:r>
            <a:r>
              <a:rPr lang="en-US" sz="800" dirty="0"/>
              <a:t> de </a:t>
            </a:r>
            <a:r>
              <a:rPr lang="en-US" sz="800" dirty="0" err="1"/>
              <a:t>manerul</a:t>
            </a:r>
            <a:r>
              <a:rPr lang="en-US" sz="800" dirty="0"/>
              <a:t> de </a:t>
            </a:r>
            <a:r>
              <a:rPr lang="en-US" sz="800" dirty="0" err="1"/>
              <a:t>reglare</a:t>
            </a:r>
            <a:r>
              <a:rPr lang="en-US" sz="800" dirty="0"/>
              <a:t>.</a:t>
            </a:r>
          </a:p>
        </p:txBody>
      </p:sp>
    </p:spTree>
    <p:extLst>
      <p:ext uri="{BB962C8B-B14F-4D97-AF65-F5344CB8AC3E}">
        <p14:creationId xmlns:p14="http://schemas.microsoft.com/office/powerpoint/2010/main" val="11501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24" y="587730"/>
            <a:ext cx="1030742" cy="1119855"/>
          </a:xfrm>
          <a:prstGeom prst="rect">
            <a:avLst/>
          </a:prstGeom>
        </p:spPr>
      </p:pic>
      <p:sp>
        <p:nvSpPr>
          <p:cNvPr id="151" name="TextBox 33"/>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6</a:t>
            </a:r>
            <a:endParaRPr lang="bg-BG" sz="800" b="1" dirty="0">
              <a:cs typeface="Arial" pitchFamily="34" charset="0"/>
            </a:endParaRPr>
          </a:p>
        </p:txBody>
      </p:sp>
      <p:sp>
        <p:nvSpPr>
          <p:cNvPr id="202" name="TextBox 20"/>
          <p:cNvSpPr txBox="1"/>
          <p:nvPr/>
        </p:nvSpPr>
        <p:spPr>
          <a:xfrm>
            <a:off x="11742261" y="6518726"/>
            <a:ext cx="335111"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51</a:t>
            </a:r>
            <a:endParaRPr lang="bg-BG" sz="800" b="1" dirty="0">
              <a:cs typeface="Arial" pitchFamily="34" charset="0"/>
            </a:endParaRPr>
          </a:p>
        </p:txBody>
      </p:sp>
      <p:sp>
        <p:nvSpPr>
          <p:cNvPr id="43" name="TextBox 10"/>
          <p:cNvSpPr txBox="1"/>
          <p:nvPr/>
        </p:nvSpPr>
        <p:spPr>
          <a:xfrm>
            <a:off x="107950" y="66567"/>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7. Употреба на заключващия механизъм на </a:t>
            </a:r>
            <a:r>
              <a:rPr lang="ru-RU" sz="1200" b="1" dirty="0" smtClean="0">
                <a:solidFill>
                  <a:schemeClr val="bg1"/>
                </a:solidFill>
                <a:latin typeface="Arial" pitchFamily="34" charset="0"/>
                <a:cs typeface="Arial" pitchFamily="34" charset="0"/>
              </a:rPr>
              <a:t>колана</a:t>
            </a:r>
            <a:endParaRPr lang="ru-RU" sz="1200" b="1" dirty="0">
              <a:solidFill>
                <a:schemeClr val="bg1"/>
              </a:solidFill>
              <a:latin typeface="Arial" pitchFamily="34" charset="0"/>
              <a:cs typeface="Arial" pitchFamily="34" charset="0"/>
            </a:endParaRPr>
          </a:p>
        </p:txBody>
      </p:sp>
      <p:sp>
        <p:nvSpPr>
          <p:cNvPr id="2" name="Rectangle 1"/>
          <p:cNvSpPr/>
          <p:nvPr/>
        </p:nvSpPr>
        <p:spPr>
          <a:xfrm>
            <a:off x="0" y="353804"/>
            <a:ext cx="4710223" cy="338554"/>
          </a:xfrm>
          <a:prstGeom prst="rect">
            <a:avLst/>
          </a:prstGeom>
        </p:spPr>
        <p:txBody>
          <a:bodyPr wrap="square">
            <a:spAutoFit/>
          </a:bodyPr>
          <a:lstStyle/>
          <a:p>
            <a:r>
              <a:rPr lang="ru-RU" sz="800" dirty="0"/>
              <a:t>Отворете клапата на заключващия механизъм, издърпайте диагоналния колан към клапата и я заключете.</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91" y="645032"/>
            <a:ext cx="3195932" cy="1005249"/>
          </a:xfrm>
          <a:prstGeom prst="rect">
            <a:avLst/>
          </a:prstGeom>
        </p:spPr>
      </p:pic>
      <p:sp>
        <p:nvSpPr>
          <p:cNvPr id="44" name="TextBox 10"/>
          <p:cNvSpPr txBox="1"/>
          <p:nvPr/>
        </p:nvSpPr>
        <p:spPr>
          <a:xfrm>
            <a:off x="107950" y="1803009"/>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8. Регулиране на раменните колани</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50" y="2141362"/>
            <a:ext cx="1098365" cy="1234245"/>
          </a:xfrm>
          <a:prstGeom prst="rect">
            <a:avLst/>
          </a:prstGeom>
        </p:spPr>
      </p:pic>
      <p:sp>
        <p:nvSpPr>
          <p:cNvPr id="6" name="Rectangle 5"/>
          <p:cNvSpPr/>
          <p:nvPr/>
        </p:nvSpPr>
        <p:spPr>
          <a:xfrm>
            <a:off x="1303054" y="2136032"/>
            <a:ext cx="3407169" cy="461665"/>
          </a:xfrm>
          <a:prstGeom prst="rect">
            <a:avLst/>
          </a:prstGeom>
        </p:spPr>
        <p:txBody>
          <a:bodyPr wrap="square">
            <a:spAutoFit/>
          </a:bodyPr>
          <a:lstStyle/>
          <a:p>
            <a:pPr algn="just"/>
            <a:r>
              <a:rPr lang="ru-RU" sz="800" b="1" dirty="0"/>
              <a:t>Разхлабване на раменните колани: </a:t>
            </a:r>
            <a:endParaRPr lang="en-US" sz="800" b="1" dirty="0" smtClean="0"/>
          </a:p>
          <a:p>
            <a:pPr algn="just"/>
            <a:r>
              <a:rPr lang="ru-RU" sz="800" dirty="0" smtClean="0"/>
              <a:t>Натиснете </a:t>
            </a:r>
            <a:r>
              <a:rPr lang="ru-RU" sz="800" dirty="0"/>
              <a:t>бутона за регулиране под подложката и едновремено с това, дръпнете двата раменни колана напред.</a:t>
            </a:r>
            <a:endParaRPr lang="en-US" sz="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437" y="2428066"/>
            <a:ext cx="1105786" cy="1080844"/>
          </a:xfrm>
          <a:prstGeom prst="rect">
            <a:avLst/>
          </a:prstGeom>
        </p:spPr>
      </p:pic>
      <p:sp>
        <p:nvSpPr>
          <p:cNvPr id="8" name="Rectangle 7"/>
          <p:cNvSpPr/>
          <p:nvPr/>
        </p:nvSpPr>
        <p:spPr>
          <a:xfrm>
            <a:off x="1303054" y="2713113"/>
            <a:ext cx="2301383" cy="461665"/>
          </a:xfrm>
          <a:prstGeom prst="rect">
            <a:avLst/>
          </a:prstGeom>
        </p:spPr>
        <p:txBody>
          <a:bodyPr wrap="square">
            <a:spAutoFit/>
          </a:bodyPr>
          <a:lstStyle/>
          <a:p>
            <a:pPr algn="just"/>
            <a:r>
              <a:rPr lang="ru-RU" sz="800" b="1" dirty="0"/>
              <a:t>Затягане на раменните колани</a:t>
            </a:r>
            <a:r>
              <a:rPr lang="ru-RU" sz="800" b="1" dirty="0" smtClean="0"/>
              <a:t>:</a:t>
            </a:r>
            <a:endParaRPr lang="en-US" sz="800" b="1" dirty="0" smtClean="0"/>
          </a:p>
          <a:p>
            <a:pPr algn="just"/>
            <a:r>
              <a:rPr lang="ru-RU" sz="800" dirty="0" smtClean="0"/>
              <a:t> </a:t>
            </a:r>
            <a:r>
              <a:rPr lang="ru-RU" sz="800" dirty="0"/>
              <a:t>Дръпнете лентата за регулиране на раменните колани.</a:t>
            </a:r>
            <a:endParaRPr lang="en-US" sz="800" dirty="0"/>
          </a:p>
        </p:txBody>
      </p:sp>
      <p:sp>
        <p:nvSpPr>
          <p:cNvPr id="45" name="TextBox 10"/>
          <p:cNvSpPr txBox="1"/>
          <p:nvPr/>
        </p:nvSpPr>
        <p:spPr>
          <a:xfrm>
            <a:off x="104240" y="3508910"/>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9. Регулиране на ъгъла на облегалката</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40" y="3785909"/>
            <a:ext cx="4602273" cy="1404421"/>
          </a:xfrm>
          <a:prstGeom prst="rect">
            <a:avLst/>
          </a:prstGeom>
        </p:spPr>
      </p:pic>
      <p:sp>
        <p:nvSpPr>
          <p:cNvPr id="10" name="Rectangle 9"/>
          <p:cNvSpPr/>
          <p:nvPr/>
        </p:nvSpPr>
        <p:spPr>
          <a:xfrm>
            <a:off x="-1" y="5384133"/>
            <a:ext cx="4706514" cy="954107"/>
          </a:xfrm>
          <a:prstGeom prst="rect">
            <a:avLst/>
          </a:prstGeom>
        </p:spPr>
        <p:txBody>
          <a:bodyPr wrap="square">
            <a:spAutoFit/>
          </a:bodyPr>
          <a:lstStyle/>
          <a:p>
            <a:pPr algn="just"/>
            <a:r>
              <a:rPr lang="ru-RU" sz="800" dirty="0"/>
              <a:t>Столчето за кола може да се регулира в 4 различни позиции. Ако е монтирано назад (група 0 +), може да се използва само позиция 4. Поставете дръжката за регулиране под предната част на седалката нагоре и след това издърпайте или натиснете столчето напред или назад. Освободете дръжката за регулиране в желаната позиция и натиснете, докато не чуете щракване</a:t>
            </a:r>
            <a:r>
              <a:rPr lang="ru-RU" sz="800" dirty="0" smtClean="0"/>
              <a:t>.</a:t>
            </a:r>
            <a:endParaRPr lang="en-US" sz="800" dirty="0" smtClean="0"/>
          </a:p>
          <a:p>
            <a:pPr algn="just"/>
            <a:endParaRPr lang="ru-RU" sz="800" dirty="0"/>
          </a:p>
          <a:p>
            <a:pPr algn="just"/>
            <a:r>
              <a:rPr lang="ru-RU" sz="800" b="1" dirty="0"/>
              <a:t>Важно</a:t>
            </a:r>
            <a:r>
              <a:rPr lang="ru-RU" sz="800" dirty="0"/>
              <a:t>: Проверете дали детската седалка е безопасно фиксирана в желаното положение, като дърпате дръжката за регулиране.</a:t>
            </a:r>
          </a:p>
        </p:txBody>
      </p:sp>
      <p:sp>
        <p:nvSpPr>
          <p:cNvPr id="16" name="TextBox 10"/>
          <p:cNvSpPr txBox="1"/>
          <p:nvPr/>
        </p:nvSpPr>
        <p:spPr>
          <a:xfrm>
            <a:off x="7518399" y="66567"/>
            <a:ext cx="4602273"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5. Utilizarea scaunului pentru copii in automobil</a:t>
            </a:r>
            <a:endParaRPr lang="ru-RU" sz="1200" b="1" dirty="0">
              <a:solidFill>
                <a:schemeClr val="bg1"/>
              </a:solidFill>
              <a:latin typeface="Arial" pitchFamily="34" charset="0"/>
              <a:cs typeface="Arial" pitchFamily="34" charset="0"/>
            </a:endParaRPr>
          </a:p>
        </p:txBody>
      </p:sp>
      <p:sp>
        <p:nvSpPr>
          <p:cNvPr id="17" name="Rectangle 16"/>
          <p:cNvSpPr/>
          <p:nvPr/>
        </p:nvSpPr>
        <p:spPr>
          <a:xfrm>
            <a:off x="7410450" y="343566"/>
            <a:ext cx="3353664" cy="707886"/>
          </a:xfrm>
          <a:prstGeom prst="rect">
            <a:avLst/>
          </a:prstGeom>
        </p:spPr>
        <p:txBody>
          <a:bodyPr wrap="square">
            <a:spAutoFit/>
          </a:bodyPr>
          <a:lstStyle/>
          <a:p>
            <a:pPr algn="just"/>
            <a:r>
              <a:rPr lang="en-US" sz="800" b="1" dirty="0"/>
              <a:t>5.1. </a:t>
            </a:r>
            <a:r>
              <a:rPr lang="en-US" sz="800" b="1" dirty="0" err="1"/>
              <a:t>Grupa</a:t>
            </a:r>
            <a:r>
              <a:rPr lang="en-US" sz="800" b="1" dirty="0"/>
              <a:t> 0+, 1 – In </a:t>
            </a:r>
            <a:r>
              <a:rPr lang="en-US" sz="800" b="1" dirty="0" err="1"/>
              <a:t>sens</a:t>
            </a:r>
            <a:r>
              <a:rPr lang="en-US" sz="800" b="1" dirty="0"/>
              <a:t> opus </a:t>
            </a:r>
            <a:r>
              <a:rPr lang="en-US" sz="800" b="1" dirty="0" err="1"/>
              <a:t>directiei</a:t>
            </a:r>
            <a:r>
              <a:rPr lang="en-US" sz="800" b="1" dirty="0"/>
              <a:t> de </a:t>
            </a:r>
            <a:r>
              <a:rPr lang="en-US" sz="800" b="1" dirty="0" err="1"/>
              <a:t>deplasare</a:t>
            </a:r>
            <a:r>
              <a:rPr lang="en-US" sz="800" b="1" dirty="0"/>
              <a:t>: </a:t>
            </a:r>
            <a:endParaRPr lang="en-US" sz="800" b="1" dirty="0" smtClean="0"/>
          </a:p>
          <a:p>
            <a:pPr algn="just"/>
            <a:endParaRPr lang="en-US" sz="800" b="1" dirty="0"/>
          </a:p>
          <a:p>
            <a:pPr algn="just"/>
            <a:r>
              <a:rPr lang="en-US" sz="800" dirty="0" err="1" smtClean="0"/>
              <a:t>Potrivit</a:t>
            </a:r>
            <a:r>
              <a:rPr lang="en-US" sz="800" dirty="0" smtClean="0"/>
              <a:t> </a:t>
            </a:r>
            <a:r>
              <a:rPr lang="en-US" sz="800" dirty="0" err="1"/>
              <a:t>pentru</a:t>
            </a:r>
            <a:r>
              <a:rPr lang="en-US" sz="800" dirty="0"/>
              <a:t> </a:t>
            </a:r>
            <a:r>
              <a:rPr lang="en-US" sz="800" dirty="0" err="1"/>
              <a:t>copii</a:t>
            </a:r>
            <a:r>
              <a:rPr lang="en-US" sz="800" dirty="0"/>
              <a:t> de la 0 la 18 kg </a:t>
            </a:r>
            <a:r>
              <a:rPr lang="en-US" sz="800" dirty="0" err="1"/>
              <a:t>sau</a:t>
            </a:r>
            <a:r>
              <a:rPr lang="en-US" sz="800" dirty="0"/>
              <a:t> </a:t>
            </a:r>
            <a:r>
              <a:rPr lang="en-US" sz="800" dirty="0" err="1"/>
              <a:t>copii</a:t>
            </a:r>
            <a:r>
              <a:rPr lang="en-US" sz="800" dirty="0"/>
              <a:t> in </a:t>
            </a:r>
            <a:r>
              <a:rPr lang="en-US" sz="800" dirty="0" err="1"/>
              <a:t>varsta</a:t>
            </a:r>
            <a:r>
              <a:rPr lang="en-US" sz="800" dirty="0"/>
              <a:t> de la 0 la 4 </a:t>
            </a:r>
            <a:r>
              <a:rPr lang="en-US" sz="800" dirty="0" err="1"/>
              <a:t>ani</a:t>
            </a:r>
            <a:r>
              <a:rPr lang="en-US" sz="800" dirty="0"/>
              <a:t>.</a:t>
            </a:r>
          </a:p>
          <a:p>
            <a:pPr algn="just"/>
            <a:r>
              <a:rPr lang="en-US" sz="800" dirty="0" err="1"/>
              <a:t>Instalare</a:t>
            </a:r>
            <a:r>
              <a:rPr lang="en-US" sz="800" dirty="0"/>
              <a:t>: </a:t>
            </a:r>
            <a:r>
              <a:rPr lang="en-US" sz="800" dirty="0" err="1"/>
              <a:t>centura</a:t>
            </a:r>
            <a:r>
              <a:rPr lang="en-US" sz="800" dirty="0"/>
              <a:t> de </a:t>
            </a:r>
            <a:r>
              <a:rPr lang="en-US" sz="800" dirty="0" err="1"/>
              <a:t>siguranta</a:t>
            </a:r>
            <a:r>
              <a:rPr lang="en-US" sz="800" dirty="0"/>
              <a:t> in 3 </a:t>
            </a:r>
            <a:r>
              <a:rPr lang="en-US" sz="800" dirty="0" err="1"/>
              <a:t>puncte</a:t>
            </a:r>
            <a:endParaRPr lang="en-US" sz="800" dirty="0"/>
          </a:p>
          <a:p>
            <a:pPr algn="just"/>
            <a:r>
              <a:rPr lang="en-US" sz="800" dirty="0" err="1"/>
              <a:t>Siguranta</a:t>
            </a:r>
            <a:r>
              <a:rPr lang="en-US" sz="800" dirty="0"/>
              <a:t> </a:t>
            </a:r>
            <a:r>
              <a:rPr lang="en-US" sz="800" dirty="0" err="1"/>
              <a:t>copilului</a:t>
            </a:r>
            <a:r>
              <a:rPr lang="en-US" sz="800" dirty="0"/>
              <a:t>: </a:t>
            </a:r>
            <a:r>
              <a:rPr lang="en-US" sz="800" dirty="0" err="1"/>
              <a:t>centura</a:t>
            </a:r>
            <a:r>
              <a:rPr lang="en-US" sz="800" dirty="0"/>
              <a:t> de </a:t>
            </a:r>
            <a:r>
              <a:rPr lang="en-US" sz="800" dirty="0" err="1"/>
              <a:t>siguranta</a:t>
            </a:r>
            <a:r>
              <a:rPr lang="en-US" sz="800" dirty="0"/>
              <a:t> in 5 </a:t>
            </a:r>
            <a:r>
              <a:rPr lang="en-US" sz="800" dirty="0" err="1"/>
              <a:t>puncte</a:t>
            </a:r>
            <a:endParaRPr lang="en-US" sz="800" dirty="0"/>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0614" y="387262"/>
            <a:ext cx="1303558" cy="125155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301" y="1215603"/>
            <a:ext cx="1473397" cy="1548956"/>
          </a:xfrm>
          <a:prstGeom prst="rect">
            <a:avLst/>
          </a:prstGeom>
        </p:spPr>
      </p:pic>
      <p:sp>
        <p:nvSpPr>
          <p:cNvPr id="20" name="Rectangle 19"/>
          <p:cNvSpPr/>
          <p:nvPr/>
        </p:nvSpPr>
        <p:spPr>
          <a:xfrm>
            <a:off x="8893725" y="1638816"/>
            <a:ext cx="3226947" cy="707886"/>
          </a:xfrm>
          <a:prstGeom prst="rect">
            <a:avLst/>
          </a:prstGeom>
        </p:spPr>
        <p:txBody>
          <a:bodyPr wrap="square">
            <a:spAutoFit/>
          </a:bodyPr>
          <a:lstStyle/>
          <a:p>
            <a:pPr algn="just"/>
            <a:r>
              <a:rPr lang="en-US" sz="800" b="1" dirty="0"/>
              <a:t>5.2. </a:t>
            </a:r>
            <a:r>
              <a:rPr lang="en-US" sz="800" b="1" dirty="0" err="1"/>
              <a:t>Grupa</a:t>
            </a:r>
            <a:r>
              <a:rPr lang="en-US" sz="800" b="1" dirty="0"/>
              <a:t> 1 – In </a:t>
            </a:r>
            <a:r>
              <a:rPr lang="en-US" sz="800" b="1" dirty="0" err="1"/>
              <a:t>directia</a:t>
            </a:r>
            <a:r>
              <a:rPr lang="en-US" sz="800" b="1" dirty="0"/>
              <a:t> de </a:t>
            </a:r>
            <a:r>
              <a:rPr lang="en-US" sz="800" b="1" dirty="0" err="1"/>
              <a:t>deplasare</a:t>
            </a:r>
            <a:r>
              <a:rPr lang="en-US" sz="800" b="1" dirty="0"/>
              <a:t>: </a:t>
            </a:r>
            <a:endParaRPr lang="en-US" sz="800" b="1" dirty="0" smtClean="0"/>
          </a:p>
          <a:p>
            <a:pPr algn="just"/>
            <a:endParaRPr lang="en-US" sz="800" b="1" dirty="0"/>
          </a:p>
          <a:p>
            <a:pPr algn="just"/>
            <a:r>
              <a:rPr lang="en-US" sz="800" dirty="0" err="1" smtClean="0"/>
              <a:t>Potrivit</a:t>
            </a:r>
            <a:r>
              <a:rPr lang="en-US" sz="800" dirty="0" smtClean="0"/>
              <a:t> </a:t>
            </a:r>
            <a:r>
              <a:rPr lang="en-US" sz="800" dirty="0" err="1"/>
              <a:t>pentru</a:t>
            </a:r>
            <a:r>
              <a:rPr lang="en-US" sz="800" dirty="0"/>
              <a:t> </a:t>
            </a:r>
            <a:r>
              <a:rPr lang="en-US" sz="800" dirty="0" err="1"/>
              <a:t>copii</a:t>
            </a:r>
            <a:r>
              <a:rPr lang="en-US" sz="800" dirty="0"/>
              <a:t> de la 9 la 18 kg </a:t>
            </a:r>
            <a:r>
              <a:rPr lang="en-US" sz="800" dirty="0" err="1"/>
              <a:t>sau</a:t>
            </a:r>
            <a:r>
              <a:rPr lang="en-US" sz="800" dirty="0"/>
              <a:t> </a:t>
            </a:r>
            <a:r>
              <a:rPr lang="en-US" sz="800" dirty="0" err="1"/>
              <a:t>copii</a:t>
            </a:r>
            <a:r>
              <a:rPr lang="en-US" sz="800" dirty="0"/>
              <a:t> in </a:t>
            </a:r>
            <a:r>
              <a:rPr lang="en-US" sz="800" dirty="0" err="1"/>
              <a:t>varsta</a:t>
            </a:r>
            <a:r>
              <a:rPr lang="en-US" sz="800" dirty="0"/>
              <a:t> de la 9 </a:t>
            </a:r>
            <a:r>
              <a:rPr lang="en-US" sz="800" dirty="0" err="1"/>
              <a:t>luni</a:t>
            </a:r>
            <a:r>
              <a:rPr lang="en-US" sz="800" dirty="0"/>
              <a:t> la 4 </a:t>
            </a:r>
            <a:r>
              <a:rPr lang="en-US" sz="800" dirty="0" err="1"/>
              <a:t>ani</a:t>
            </a:r>
            <a:r>
              <a:rPr lang="en-US" sz="800" dirty="0"/>
              <a:t>.</a:t>
            </a:r>
          </a:p>
          <a:p>
            <a:pPr algn="just"/>
            <a:r>
              <a:rPr lang="en-US" sz="800" dirty="0" err="1"/>
              <a:t>Instalare</a:t>
            </a:r>
            <a:r>
              <a:rPr lang="en-US" sz="800" dirty="0"/>
              <a:t>: </a:t>
            </a:r>
            <a:r>
              <a:rPr lang="en-US" sz="800" dirty="0" err="1"/>
              <a:t>centura</a:t>
            </a:r>
            <a:r>
              <a:rPr lang="en-US" sz="800" dirty="0"/>
              <a:t> de </a:t>
            </a:r>
            <a:r>
              <a:rPr lang="en-US" sz="800" dirty="0" err="1"/>
              <a:t>siguranta</a:t>
            </a:r>
            <a:r>
              <a:rPr lang="en-US" sz="800" dirty="0"/>
              <a:t> in 3 </a:t>
            </a:r>
            <a:r>
              <a:rPr lang="en-US" sz="800" dirty="0" err="1"/>
              <a:t>puncte</a:t>
            </a:r>
            <a:endParaRPr lang="en-US" sz="800" dirty="0"/>
          </a:p>
          <a:p>
            <a:pPr algn="just"/>
            <a:r>
              <a:rPr lang="en-US" sz="800" dirty="0" err="1"/>
              <a:t>Siguranta</a:t>
            </a:r>
            <a:r>
              <a:rPr lang="en-US" sz="800" dirty="0"/>
              <a:t> </a:t>
            </a:r>
            <a:r>
              <a:rPr lang="en-US" sz="800" dirty="0" err="1"/>
              <a:t>copilului</a:t>
            </a:r>
            <a:r>
              <a:rPr lang="en-US" sz="800" dirty="0"/>
              <a:t>: </a:t>
            </a:r>
            <a:r>
              <a:rPr lang="en-US" sz="800" dirty="0" err="1"/>
              <a:t>centura</a:t>
            </a:r>
            <a:r>
              <a:rPr lang="en-US" sz="800" dirty="0"/>
              <a:t> de </a:t>
            </a:r>
            <a:r>
              <a:rPr lang="en-US" sz="800" dirty="0" err="1"/>
              <a:t>siguranta</a:t>
            </a:r>
            <a:r>
              <a:rPr lang="en-US" sz="800" dirty="0"/>
              <a:t> in 5 </a:t>
            </a:r>
            <a:r>
              <a:rPr lang="en-US" sz="800" dirty="0" err="1"/>
              <a:t>puncte</a:t>
            </a:r>
            <a:endParaRPr lang="en-US" sz="8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04648" y="2324442"/>
            <a:ext cx="1189524" cy="1317510"/>
          </a:xfrm>
          <a:prstGeom prst="rect">
            <a:avLst/>
          </a:prstGeom>
        </p:spPr>
      </p:pic>
      <p:sp>
        <p:nvSpPr>
          <p:cNvPr id="22" name="Rectangle 21"/>
          <p:cNvSpPr/>
          <p:nvPr/>
        </p:nvSpPr>
        <p:spPr>
          <a:xfrm>
            <a:off x="7427440" y="2902208"/>
            <a:ext cx="3336674" cy="707886"/>
          </a:xfrm>
          <a:prstGeom prst="rect">
            <a:avLst/>
          </a:prstGeom>
        </p:spPr>
        <p:txBody>
          <a:bodyPr wrap="square">
            <a:spAutoFit/>
          </a:bodyPr>
          <a:lstStyle/>
          <a:p>
            <a:pPr algn="just"/>
            <a:r>
              <a:rPr lang="en-US" sz="800" b="1" dirty="0"/>
              <a:t>5.3. </a:t>
            </a:r>
            <a:r>
              <a:rPr lang="en-US" sz="800" b="1" dirty="0" err="1"/>
              <a:t>Grupa</a:t>
            </a:r>
            <a:r>
              <a:rPr lang="en-US" sz="800" b="1" dirty="0"/>
              <a:t> 2, 3 – In </a:t>
            </a:r>
            <a:r>
              <a:rPr lang="en-US" sz="800" b="1" dirty="0" err="1"/>
              <a:t>directia</a:t>
            </a:r>
            <a:r>
              <a:rPr lang="en-US" sz="800" b="1" dirty="0"/>
              <a:t> de </a:t>
            </a:r>
            <a:r>
              <a:rPr lang="en-US" sz="800" b="1" dirty="0" err="1"/>
              <a:t>deplasare</a:t>
            </a:r>
            <a:r>
              <a:rPr lang="en-US" sz="800" b="1" dirty="0"/>
              <a:t>: </a:t>
            </a:r>
            <a:endParaRPr lang="en-US" sz="800" b="1" dirty="0" smtClean="0"/>
          </a:p>
          <a:p>
            <a:pPr algn="just"/>
            <a:endParaRPr lang="en-US" sz="800" b="1" dirty="0"/>
          </a:p>
          <a:p>
            <a:pPr algn="just"/>
            <a:r>
              <a:rPr lang="en-US" sz="800" dirty="0" err="1" smtClean="0"/>
              <a:t>Potrivit</a:t>
            </a:r>
            <a:r>
              <a:rPr lang="en-US" sz="800" dirty="0" smtClean="0"/>
              <a:t> </a:t>
            </a:r>
            <a:r>
              <a:rPr lang="en-US" sz="800" dirty="0" err="1"/>
              <a:t>pentru</a:t>
            </a:r>
            <a:r>
              <a:rPr lang="en-US" sz="800" dirty="0"/>
              <a:t> </a:t>
            </a:r>
            <a:r>
              <a:rPr lang="en-US" sz="800" dirty="0" err="1"/>
              <a:t>copii</a:t>
            </a:r>
            <a:r>
              <a:rPr lang="en-US" sz="800" dirty="0"/>
              <a:t> de la 15 la 36 kg </a:t>
            </a:r>
            <a:r>
              <a:rPr lang="en-US" sz="800" dirty="0" err="1"/>
              <a:t>sau</a:t>
            </a:r>
            <a:r>
              <a:rPr lang="en-US" sz="800" dirty="0"/>
              <a:t> </a:t>
            </a:r>
            <a:r>
              <a:rPr lang="en-US" sz="800" dirty="0" err="1"/>
              <a:t>copii</a:t>
            </a:r>
            <a:r>
              <a:rPr lang="en-US" sz="800" dirty="0"/>
              <a:t> in </a:t>
            </a:r>
            <a:r>
              <a:rPr lang="en-US" sz="800" dirty="0" err="1"/>
              <a:t>varsta</a:t>
            </a:r>
            <a:r>
              <a:rPr lang="en-US" sz="800" dirty="0"/>
              <a:t> de la 4 la 12 </a:t>
            </a:r>
            <a:r>
              <a:rPr lang="en-US" sz="800" dirty="0" err="1"/>
              <a:t>ani</a:t>
            </a:r>
            <a:r>
              <a:rPr lang="en-US" sz="800" dirty="0"/>
              <a:t>.</a:t>
            </a:r>
          </a:p>
          <a:p>
            <a:pPr algn="just"/>
            <a:r>
              <a:rPr lang="en-US" sz="800" dirty="0" err="1"/>
              <a:t>Instalare</a:t>
            </a:r>
            <a:r>
              <a:rPr lang="en-US" sz="800" dirty="0"/>
              <a:t>: </a:t>
            </a:r>
            <a:r>
              <a:rPr lang="en-US" sz="800" dirty="0" err="1"/>
              <a:t>centura</a:t>
            </a:r>
            <a:r>
              <a:rPr lang="en-US" sz="800" dirty="0"/>
              <a:t> de </a:t>
            </a:r>
            <a:r>
              <a:rPr lang="en-US" sz="800" dirty="0" err="1"/>
              <a:t>siguranta</a:t>
            </a:r>
            <a:r>
              <a:rPr lang="en-US" sz="800" dirty="0"/>
              <a:t> in 3 </a:t>
            </a:r>
            <a:r>
              <a:rPr lang="en-US" sz="800" dirty="0" err="1"/>
              <a:t>puncte</a:t>
            </a:r>
            <a:endParaRPr lang="en-US" sz="800" dirty="0"/>
          </a:p>
          <a:p>
            <a:pPr algn="just"/>
            <a:r>
              <a:rPr lang="en-US" sz="800" dirty="0" err="1"/>
              <a:t>Siguranta</a:t>
            </a:r>
            <a:r>
              <a:rPr lang="en-US" sz="800" dirty="0"/>
              <a:t> </a:t>
            </a:r>
            <a:r>
              <a:rPr lang="en-US" sz="800" dirty="0" err="1"/>
              <a:t>copilului</a:t>
            </a:r>
            <a:r>
              <a:rPr lang="en-US" sz="800" dirty="0"/>
              <a:t>: </a:t>
            </a:r>
            <a:r>
              <a:rPr lang="en-US" sz="800" dirty="0" err="1"/>
              <a:t>centura</a:t>
            </a:r>
            <a:r>
              <a:rPr lang="en-US" sz="800" dirty="0"/>
              <a:t> de </a:t>
            </a:r>
            <a:r>
              <a:rPr lang="en-US" sz="800" dirty="0" err="1"/>
              <a:t>siguranta</a:t>
            </a:r>
            <a:r>
              <a:rPr lang="en-US" sz="800" dirty="0"/>
              <a:t> in 3 </a:t>
            </a:r>
            <a:r>
              <a:rPr lang="en-US" sz="800" dirty="0" err="1" smtClean="0"/>
              <a:t>puncte</a:t>
            </a:r>
            <a:endParaRPr lang="en-US" sz="800" dirty="0"/>
          </a:p>
        </p:txBody>
      </p:sp>
      <p:sp>
        <p:nvSpPr>
          <p:cNvPr id="23" name="TextBox 10"/>
          <p:cNvSpPr txBox="1"/>
          <p:nvPr/>
        </p:nvSpPr>
        <p:spPr>
          <a:xfrm>
            <a:off x="7506504" y="3717726"/>
            <a:ext cx="4602273"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6. </a:t>
            </a:r>
            <a:r>
              <a:rPr lang="en-US" sz="1200" b="1" dirty="0" err="1">
                <a:solidFill>
                  <a:schemeClr val="bg1"/>
                </a:solidFill>
                <a:latin typeface="Arial" pitchFamily="34" charset="0"/>
                <a:cs typeface="Arial" pitchFamily="34" charset="0"/>
              </a:rPr>
              <a:t>Reglarea</a:t>
            </a:r>
            <a:r>
              <a:rPr lang="en-US" sz="1200" b="1" dirty="0">
                <a:solidFill>
                  <a:schemeClr val="bg1"/>
                </a:solidFill>
                <a:latin typeface="Arial" pitchFamily="34" charset="0"/>
                <a:cs typeface="Arial" pitchFamily="34" charset="0"/>
              </a:rPr>
              <a:t> </a:t>
            </a:r>
            <a:r>
              <a:rPr lang="en-US" sz="1200" b="1" dirty="0" err="1">
                <a:solidFill>
                  <a:schemeClr val="bg1"/>
                </a:solidFill>
                <a:latin typeface="Arial" pitchFamily="34" charset="0"/>
                <a:cs typeface="Arial" pitchFamily="34" charset="0"/>
              </a:rPr>
              <a:t>cataramei</a:t>
            </a:r>
            <a:endParaRPr lang="ru-RU" sz="1200" b="1" dirty="0">
              <a:solidFill>
                <a:schemeClr val="bg1"/>
              </a:solidFill>
              <a:latin typeface="Arial" pitchFamily="34" charset="0"/>
              <a:cs typeface="Arial" pitchFamily="34" charset="0"/>
            </a:endParaRPr>
          </a:p>
        </p:txBody>
      </p:sp>
      <p:sp>
        <p:nvSpPr>
          <p:cNvPr id="24" name="Rectangle 23"/>
          <p:cNvSpPr/>
          <p:nvPr/>
        </p:nvSpPr>
        <p:spPr>
          <a:xfrm>
            <a:off x="7420328" y="5219821"/>
            <a:ext cx="2977725" cy="954107"/>
          </a:xfrm>
          <a:prstGeom prst="rect">
            <a:avLst/>
          </a:prstGeom>
        </p:spPr>
        <p:txBody>
          <a:bodyPr wrap="square">
            <a:spAutoFit/>
          </a:bodyPr>
          <a:lstStyle/>
          <a:p>
            <a:pPr algn="just"/>
            <a:r>
              <a:rPr lang="en-US" sz="800" b="1" dirty="0" err="1"/>
              <a:t>Metoda</a:t>
            </a:r>
            <a:r>
              <a:rPr lang="en-US" sz="800" b="1" dirty="0"/>
              <a:t> de </a:t>
            </a:r>
            <a:r>
              <a:rPr lang="en-US" sz="800" b="1" dirty="0" err="1"/>
              <a:t>blocare</a:t>
            </a:r>
            <a:r>
              <a:rPr lang="en-US" sz="800" b="1" dirty="0"/>
              <a:t>: </a:t>
            </a:r>
            <a:endParaRPr lang="en-US" sz="800" b="1" dirty="0" smtClean="0"/>
          </a:p>
          <a:p>
            <a:pPr algn="just"/>
            <a:r>
              <a:rPr lang="en-US" sz="800" dirty="0" err="1" smtClean="0"/>
              <a:t>Aliniati</a:t>
            </a:r>
            <a:r>
              <a:rPr lang="en-US" sz="800" dirty="0" smtClean="0"/>
              <a:t> </a:t>
            </a:r>
            <a:r>
              <a:rPr lang="en-US" sz="800" dirty="0" err="1"/>
              <a:t>centura</a:t>
            </a:r>
            <a:r>
              <a:rPr lang="en-US" sz="800" dirty="0"/>
              <a:t> </a:t>
            </a:r>
            <a:r>
              <a:rPr lang="en-US" sz="800" dirty="0" err="1"/>
              <a:t>stanga</a:t>
            </a:r>
            <a:r>
              <a:rPr lang="en-US" sz="800" dirty="0"/>
              <a:t> </a:t>
            </a:r>
            <a:r>
              <a:rPr lang="en-US" sz="800" dirty="0" err="1"/>
              <a:t>si</a:t>
            </a:r>
            <a:r>
              <a:rPr lang="en-US" sz="800" dirty="0"/>
              <a:t> </a:t>
            </a:r>
            <a:r>
              <a:rPr lang="en-US" sz="800" dirty="0" err="1"/>
              <a:t>centura</a:t>
            </a:r>
            <a:r>
              <a:rPr lang="en-US" sz="800" dirty="0"/>
              <a:t> </a:t>
            </a:r>
            <a:r>
              <a:rPr lang="en-US" sz="800" dirty="0" err="1"/>
              <a:t>dreapta</a:t>
            </a:r>
            <a:r>
              <a:rPr lang="en-US" sz="800" dirty="0"/>
              <a:t> </a:t>
            </a:r>
            <a:r>
              <a:rPr lang="en-US" sz="800" dirty="0" err="1"/>
              <a:t>si</a:t>
            </a:r>
            <a:r>
              <a:rPr lang="en-US" sz="800" dirty="0"/>
              <a:t> </a:t>
            </a:r>
            <a:r>
              <a:rPr lang="en-US" sz="800" dirty="0" err="1"/>
              <a:t>introduceti</a:t>
            </a:r>
            <a:r>
              <a:rPr lang="en-US" sz="800" dirty="0"/>
              <a:t> in </a:t>
            </a:r>
            <a:r>
              <a:rPr lang="en-US" sz="800" dirty="0" err="1"/>
              <a:t>catarama</a:t>
            </a:r>
            <a:r>
              <a:rPr lang="en-US" sz="800" dirty="0"/>
              <a:t> </a:t>
            </a:r>
            <a:r>
              <a:rPr lang="en-US" sz="800" dirty="0" err="1"/>
              <a:t>pana</a:t>
            </a:r>
            <a:r>
              <a:rPr lang="en-US" sz="800" dirty="0"/>
              <a:t> </a:t>
            </a:r>
            <a:r>
              <a:rPr lang="en-US" sz="800" dirty="0" err="1"/>
              <a:t>cand</a:t>
            </a:r>
            <a:r>
              <a:rPr lang="en-US" sz="800" dirty="0"/>
              <a:t> </a:t>
            </a:r>
            <a:r>
              <a:rPr lang="en-US" sz="800" dirty="0" err="1"/>
              <a:t>veti</a:t>
            </a:r>
            <a:r>
              <a:rPr lang="en-US" sz="800" dirty="0"/>
              <a:t> </a:t>
            </a:r>
            <a:r>
              <a:rPr lang="en-US" sz="800" dirty="0" err="1"/>
              <a:t>auzi</a:t>
            </a:r>
            <a:r>
              <a:rPr lang="en-US" sz="800" dirty="0"/>
              <a:t> un </a:t>
            </a:r>
            <a:r>
              <a:rPr lang="en-US" sz="800" dirty="0" err="1"/>
              <a:t>clic</a:t>
            </a:r>
            <a:r>
              <a:rPr lang="en-US" sz="800" dirty="0" smtClean="0"/>
              <a:t>.</a:t>
            </a:r>
          </a:p>
          <a:p>
            <a:pPr algn="just"/>
            <a:endParaRPr lang="en-US" sz="800" b="1" dirty="0"/>
          </a:p>
          <a:p>
            <a:pPr algn="just"/>
            <a:r>
              <a:rPr lang="en-US" sz="800" b="1" dirty="0" err="1"/>
              <a:t>Mecanism</a:t>
            </a:r>
            <a:r>
              <a:rPr lang="en-US" sz="800" b="1" dirty="0"/>
              <a:t> de </a:t>
            </a:r>
            <a:r>
              <a:rPr lang="en-US" sz="800" b="1" dirty="0" err="1"/>
              <a:t>deblocare</a:t>
            </a:r>
            <a:r>
              <a:rPr lang="en-US" sz="800" b="1" dirty="0"/>
              <a:t>: </a:t>
            </a:r>
            <a:endParaRPr lang="en-US" sz="800" b="1" dirty="0" smtClean="0"/>
          </a:p>
          <a:p>
            <a:pPr algn="just"/>
            <a:r>
              <a:rPr lang="en-US" sz="800" dirty="0" err="1" smtClean="0"/>
              <a:t>Apasati</a:t>
            </a:r>
            <a:r>
              <a:rPr lang="en-US" sz="800" dirty="0" smtClean="0"/>
              <a:t> </a:t>
            </a:r>
            <a:r>
              <a:rPr lang="en-US" sz="800" dirty="0"/>
              <a:t>in </a:t>
            </a:r>
            <a:r>
              <a:rPr lang="en-US" sz="800" dirty="0" err="1"/>
              <a:t>jos</a:t>
            </a:r>
            <a:r>
              <a:rPr lang="en-US" sz="800" dirty="0"/>
              <a:t> </a:t>
            </a:r>
            <a:r>
              <a:rPr lang="en-US" sz="800" dirty="0" err="1"/>
              <a:t>butonul</a:t>
            </a:r>
            <a:r>
              <a:rPr lang="en-US" sz="800" dirty="0"/>
              <a:t> </a:t>
            </a:r>
            <a:r>
              <a:rPr lang="en-US" sz="800" dirty="0" err="1"/>
              <a:t>rosu</a:t>
            </a:r>
            <a:r>
              <a:rPr lang="en-US" sz="800" dirty="0"/>
              <a:t> </a:t>
            </a:r>
            <a:r>
              <a:rPr lang="en-US" sz="800" dirty="0" err="1"/>
              <a:t>aflat</a:t>
            </a:r>
            <a:r>
              <a:rPr lang="en-US" sz="800" dirty="0"/>
              <a:t> </a:t>
            </a:r>
            <a:r>
              <a:rPr lang="en-US" sz="800" dirty="0" err="1"/>
              <a:t>pe</a:t>
            </a:r>
            <a:r>
              <a:rPr lang="en-US" sz="800" dirty="0"/>
              <a:t> </a:t>
            </a:r>
            <a:r>
              <a:rPr lang="en-US" sz="800" dirty="0" err="1"/>
              <a:t>catarama</a:t>
            </a:r>
            <a:r>
              <a:rPr lang="en-US" sz="800" dirty="0"/>
              <a:t> </a:t>
            </a:r>
            <a:r>
              <a:rPr lang="en-US" sz="800" dirty="0" err="1"/>
              <a:t>si</a:t>
            </a:r>
            <a:r>
              <a:rPr lang="en-US" sz="800" dirty="0"/>
              <a:t> </a:t>
            </a:r>
            <a:r>
              <a:rPr lang="en-US" sz="800" dirty="0" err="1"/>
              <a:t>ambele</a:t>
            </a:r>
            <a:r>
              <a:rPr lang="en-US" sz="800" dirty="0"/>
              <a:t> </a:t>
            </a:r>
            <a:r>
              <a:rPr lang="en-US" sz="800" dirty="0" err="1"/>
              <a:t>curele</a:t>
            </a:r>
            <a:r>
              <a:rPr lang="en-US" sz="800" dirty="0"/>
              <a:t> </a:t>
            </a:r>
            <a:r>
              <a:rPr lang="en-US" sz="800" dirty="0" err="1"/>
              <a:t>vor</a:t>
            </a:r>
            <a:r>
              <a:rPr lang="en-US" sz="800" dirty="0"/>
              <a:t> fi </a:t>
            </a:r>
            <a:r>
              <a:rPr lang="en-US" sz="800" dirty="0" err="1"/>
              <a:t>eliberate</a:t>
            </a:r>
            <a:r>
              <a:rPr lang="en-US" sz="800" dirty="0"/>
              <a:t>.</a:t>
            </a:r>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6504" y="4141555"/>
            <a:ext cx="2992330" cy="931436"/>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3380" y="4349346"/>
            <a:ext cx="1467292" cy="1757766"/>
          </a:xfrm>
          <a:prstGeom prst="rect">
            <a:avLst/>
          </a:prstGeom>
        </p:spPr>
      </p:pic>
    </p:spTree>
    <p:extLst>
      <p:ext uri="{BB962C8B-B14F-4D97-AF65-F5344CB8AC3E}">
        <p14:creationId xmlns:p14="http://schemas.microsoft.com/office/powerpoint/2010/main" val="709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39"/>
          <p:cNvSpPr txBox="1"/>
          <p:nvPr/>
        </p:nvSpPr>
        <p:spPr>
          <a:xfrm>
            <a:off x="79375" y="6543592"/>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7</a:t>
            </a:r>
            <a:endParaRPr lang="bg-BG" sz="800" b="1" dirty="0">
              <a:cs typeface="Arial" pitchFamily="34" charset="0"/>
            </a:endParaRPr>
          </a:p>
        </p:txBody>
      </p:sp>
      <p:sp>
        <p:nvSpPr>
          <p:cNvPr id="179" name="TextBox 47"/>
          <p:cNvSpPr txBox="1"/>
          <p:nvPr/>
        </p:nvSpPr>
        <p:spPr>
          <a:xfrm>
            <a:off x="11725276" y="6512889"/>
            <a:ext cx="352424" cy="255389"/>
          </a:xfrm>
          <a:prstGeom prst="roundRect">
            <a:avLst/>
          </a:prstGeom>
          <a:noFill/>
          <a:ln w="6350">
            <a:solidFill>
              <a:schemeClr val="tx1"/>
            </a:solidFill>
          </a:ln>
        </p:spPr>
        <p:txBody>
          <a:bodyPr wrap="square" rtlCol="0" anchor="ctr">
            <a:spAutoFit/>
          </a:bodyPr>
          <a:lstStyle/>
          <a:p>
            <a:pPr algn="ctr"/>
            <a:r>
              <a:rPr lang="en-GB" sz="900" b="1" dirty="0" smtClean="0">
                <a:latin typeface="Arial" pitchFamily="34" charset="0"/>
                <a:cs typeface="Arial" pitchFamily="34" charset="0"/>
              </a:rPr>
              <a:t>50</a:t>
            </a:r>
            <a:endParaRPr lang="bg-BG" sz="900" b="1" dirty="0">
              <a:latin typeface="Arial" pitchFamily="34" charset="0"/>
              <a:cs typeface="Arial" pitchFamily="34" charset="0"/>
            </a:endParaRPr>
          </a:p>
        </p:txBody>
      </p:sp>
      <p:sp>
        <p:nvSpPr>
          <p:cNvPr id="57" name="TextBox 10"/>
          <p:cNvSpPr txBox="1"/>
          <p:nvPr/>
        </p:nvSpPr>
        <p:spPr>
          <a:xfrm>
            <a:off x="79375" y="101997"/>
            <a:ext cx="4602273" cy="461665"/>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10. Регулиране на височината на раменните колани и облегалката за глава</a:t>
            </a:r>
          </a:p>
        </p:txBody>
      </p:sp>
      <p:sp>
        <p:nvSpPr>
          <p:cNvPr id="2" name="Rectangle 1"/>
          <p:cNvSpPr/>
          <p:nvPr/>
        </p:nvSpPr>
        <p:spPr>
          <a:xfrm>
            <a:off x="0" y="646830"/>
            <a:ext cx="4681648" cy="215444"/>
          </a:xfrm>
          <a:prstGeom prst="rect">
            <a:avLst/>
          </a:prstGeom>
        </p:spPr>
        <p:txBody>
          <a:bodyPr wrap="square">
            <a:spAutoFit/>
          </a:bodyPr>
          <a:lstStyle/>
          <a:p>
            <a:r>
              <a:rPr lang="ru-RU" sz="800" dirty="0"/>
              <a:t>Винаги проверявайте дали раменните колани са на правилна височина за Вашето дете.</a:t>
            </a:r>
            <a:endParaRPr lang="en-US" sz="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85" y="966658"/>
            <a:ext cx="3442939" cy="8118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5" y="1965004"/>
            <a:ext cx="1469638" cy="16462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251" y="2379118"/>
            <a:ext cx="1145709" cy="1504865"/>
          </a:xfrm>
          <a:prstGeom prst="rect">
            <a:avLst/>
          </a:prstGeom>
        </p:spPr>
      </p:pic>
      <p:sp>
        <p:nvSpPr>
          <p:cNvPr id="6" name="Rectangle 5"/>
          <p:cNvSpPr/>
          <p:nvPr/>
        </p:nvSpPr>
        <p:spPr>
          <a:xfrm>
            <a:off x="805302" y="1834751"/>
            <a:ext cx="542136" cy="215444"/>
          </a:xfrm>
          <a:prstGeom prst="rect">
            <a:avLst/>
          </a:prstGeom>
        </p:spPr>
        <p:txBody>
          <a:bodyPr wrap="none">
            <a:spAutoFit/>
          </a:bodyPr>
          <a:lstStyle/>
          <a:p>
            <a:pPr algn="just"/>
            <a:r>
              <a:rPr lang="bg-BG" sz="800" dirty="0">
                <a:solidFill>
                  <a:srgbClr val="FF0000"/>
                </a:solidFill>
              </a:rPr>
              <a:t>Грешно </a:t>
            </a:r>
            <a:endParaRPr lang="en-US" sz="800" dirty="0">
              <a:solidFill>
                <a:srgbClr val="FF0000"/>
              </a:solidFill>
            </a:endParaRPr>
          </a:p>
        </p:txBody>
      </p:sp>
      <p:sp>
        <p:nvSpPr>
          <p:cNvPr id="58" name="Rectangle 57"/>
          <p:cNvSpPr/>
          <p:nvPr/>
        </p:nvSpPr>
        <p:spPr>
          <a:xfrm>
            <a:off x="2160886" y="1823802"/>
            <a:ext cx="542136" cy="215444"/>
          </a:xfrm>
          <a:prstGeom prst="rect">
            <a:avLst/>
          </a:prstGeom>
        </p:spPr>
        <p:txBody>
          <a:bodyPr wrap="none">
            <a:spAutoFit/>
          </a:bodyPr>
          <a:lstStyle/>
          <a:p>
            <a:pPr algn="just"/>
            <a:r>
              <a:rPr lang="bg-BG" sz="800" dirty="0">
                <a:solidFill>
                  <a:srgbClr val="FF0000"/>
                </a:solidFill>
              </a:rPr>
              <a:t>Грешно </a:t>
            </a:r>
            <a:endParaRPr lang="en-US" sz="800" dirty="0">
              <a:solidFill>
                <a:srgbClr val="FF0000"/>
              </a:solidFill>
            </a:endParaRPr>
          </a:p>
        </p:txBody>
      </p:sp>
      <p:sp>
        <p:nvSpPr>
          <p:cNvPr id="59" name="Rectangle 58"/>
          <p:cNvSpPr/>
          <p:nvPr/>
        </p:nvSpPr>
        <p:spPr>
          <a:xfrm>
            <a:off x="3516470" y="1828704"/>
            <a:ext cx="643125" cy="215444"/>
          </a:xfrm>
          <a:prstGeom prst="rect">
            <a:avLst/>
          </a:prstGeom>
        </p:spPr>
        <p:txBody>
          <a:bodyPr wrap="none">
            <a:spAutoFit/>
          </a:bodyPr>
          <a:lstStyle/>
          <a:p>
            <a:pPr algn="just"/>
            <a:r>
              <a:rPr lang="bg-BG" sz="800" dirty="0" smtClean="0">
                <a:solidFill>
                  <a:srgbClr val="92D050"/>
                </a:solidFill>
              </a:rPr>
              <a:t>Правилно </a:t>
            </a:r>
            <a:endParaRPr lang="en-US" sz="800" dirty="0">
              <a:solidFill>
                <a:srgbClr val="92D050"/>
              </a:solidFill>
            </a:endParaRPr>
          </a:p>
        </p:txBody>
      </p:sp>
      <p:sp>
        <p:nvSpPr>
          <p:cNvPr id="7" name="Rectangle 6"/>
          <p:cNvSpPr/>
          <p:nvPr/>
        </p:nvSpPr>
        <p:spPr>
          <a:xfrm>
            <a:off x="1490551" y="2113500"/>
            <a:ext cx="3191097" cy="338554"/>
          </a:xfrm>
          <a:prstGeom prst="rect">
            <a:avLst/>
          </a:prstGeom>
        </p:spPr>
        <p:txBody>
          <a:bodyPr wrap="square">
            <a:spAutoFit/>
          </a:bodyPr>
          <a:lstStyle/>
          <a:p>
            <a:pPr algn="just"/>
            <a:r>
              <a:rPr lang="ru-RU" sz="800" b="1" dirty="0"/>
              <a:t>Стъпка 1: </a:t>
            </a:r>
            <a:r>
              <a:rPr lang="ru-RU" sz="800" dirty="0"/>
              <a:t>Натиснете бутона за регулиране под подложката и едновремено с това дръпнте двата раменни колана.</a:t>
            </a:r>
            <a:endParaRPr lang="en-US" sz="800" dirty="0"/>
          </a:p>
        </p:txBody>
      </p:sp>
      <p:sp>
        <p:nvSpPr>
          <p:cNvPr id="8" name="Rectangle 7"/>
          <p:cNvSpPr/>
          <p:nvPr/>
        </p:nvSpPr>
        <p:spPr>
          <a:xfrm>
            <a:off x="1490551" y="2635776"/>
            <a:ext cx="2025919" cy="1351139"/>
          </a:xfrm>
          <a:prstGeom prst="rect">
            <a:avLst/>
          </a:prstGeom>
        </p:spPr>
        <p:txBody>
          <a:bodyPr wrap="square">
            <a:spAutoFit/>
          </a:bodyPr>
          <a:lstStyle/>
          <a:p>
            <a:pPr algn="just">
              <a:lnSpc>
                <a:spcPct val="107000"/>
              </a:lnSpc>
              <a:spcAft>
                <a:spcPts val="800"/>
              </a:spcAft>
            </a:pPr>
            <a:r>
              <a:rPr lang="bg-BG" sz="800" b="1" dirty="0">
                <a:ea typeface="Calibri" panose="020F0502020204030204" pitchFamily="34" charset="0"/>
                <a:cs typeface="Times New Roman" panose="02020603050405020304" pitchFamily="18" charset="0"/>
              </a:rPr>
              <a:t>Стъпка 2: </a:t>
            </a:r>
            <a:r>
              <a:rPr lang="bg-BG" sz="800" dirty="0">
                <a:ea typeface="Calibri" panose="020F0502020204030204" pitchFamily="34" charset="0"/>
                <a:cs typeface="Times New Roman" panose="02020603050405020304" pitchFamily="18" charset="0"/>
              </a:rPr>
              <a:t>Издърпайте регулатора за височина на облегалката за глава и фиксирайте в подходящвата за детето височина</a:t>
            </a:r>
            <a:r>
              <a:rPr lang="bg-BG" sz="800" dirty="0" smtClean="0">
                <a:ea typeface="Calibri" panose="020F0502020204030204" pitchFamily="34" charset="0"/>
                <a:cs typeface="Times New Roman" panose="02020603050405020304" pitchFamily="18" charset="0"/>
              </a:rPr>
              <a:t>.</a:t>
            </a:r>
            <a:endParaRPr lang="bg-BG" sz="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bg-BG" sz="800" b="1" dirty="0"/>
              <a:t>Забележка</a:t>
            </a:r>
            <a:r>
              <a:rPr lang="bg-BG" sz="800" dirty="0"/>
              <a:t>! Височината на металната връзка се регулира като се повдигне облегалката за глава.</a:t>
            </a:r>
            <a:endParaRPr lang="en-US" sz="800" dirty="0"/>
          </a:p>
          <a:p>
            <a:pPr algn="just">
              <a:lnSpc>
                <a:spcPct val="107000"/>
              </a:lnSpc>
              <a:spcAft>
                <a:spcPts val="800"/>
              </a:spcAft>
            </a:pPr>
            <a:endParaRPr lang="en-US" sz="800" dirty="0">
              <a:effectLst/>
              <a:ea typeface="Calibri" panose="020F0502020204030204" pitchFamily="34" charset="0"/>
              <a:cs typeface="Times New Roman" panose="02020603050405020304" pitchFamily="18" charset="0"/>
            </a:endParaRPr>
          </a:p>
        </p:txBody>
      </p:sp>
      <p:sp>
        <p:nvSpPr>
          <p:cNvPr id="60" name="TextBox 10"/>
          <p:cNvSpPr txBox="1"/>
          <p:nvPr/>
        </p:nvSpPr>
        <p:spPr>
          <a:xfrm>
            <a:off x="39687" y="3931252"/>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11. Монтиране на столчето за кола в група 0+, </a:t>
            </a:r>
            <a:r>
              <a:rPr lang="ru-RU" sz="1200" b="1" dirty="0" smtClean="0">
                <a:solidFill>
                  <a:schemeClr val="bg1"/>
                </a:solidFill>
                <a:latin typeface="Arial" pitchFamily="34" charset="0"/>
                <a:cs typeface="Arial" pitchFamily="34" charset="0"/>
              </a:rPr>
              <a:t>1</a:t>
            </a:r>
            <a:endParaRPr lang="ru-RU" sz="1200" b="1" dirty="0">
              <a:solidFill>
                <a:schemeClr val="bg1"/>
              </a:solidFill>
              <a:latin typeface="Arial" pitchFamily="34" charset="0"/>
              <a:cs typeface="Arial" pitchFamily="34" charset="0"/>
            </a:endParaRPr>
          </a:p>
        </p:txBody>
      </p:sp>
      <p:sp>
        <p:nvSpPr>
          <p:cNvPr id="9" name="Rectangle 8"/>
          <p:cNvSpPr/>
          <p:nvPr/>
        </p:nvSpPr>
        <p:spPr>
          <a:xfrm>
            <a:off x="0" y="4211277"/>
            <a:ext cx="3397952" cy="338554"/>
          </a:xfrm>
          <a:prstGeom prst="rect">
            <a:avLst/>
          </a:prstGeom>
        </p:spPr>
        <p:txBody>
          <a:bodyPr wrap="square">
            <a:spAutoFit/>
          </a:bodyPr>
          <a:lstStyle/>
          <a:p>
            <a:pPr algn="just"/>
            <a:r>
              <a:rPr lang="ru-RU" sz="800" b="1" dirty="0"/>
              <a:t>Подходящо е за деца от 0 до 18 кг, или деца на възраст от 0 до 4 години.</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5" y="4404047"/>
            <a:ext cx="1090034" cy="982934"/>
          </a:xfrm>
          <a:prstGeom prst="rect">
            <a:avLst/>
          </a:prstGeom>
        </p:spPr>
      </p:pic>
      <p:sp>
        <p:nvSpPr>
          <p:cNvPr id="11" name="Rectangle 10"/>
          <p:cNvSpPr/>
          <p:nvPr/>
        </p:nvSpPr>
        <p:spPr>
          <a:xfrm>
            <a:off x="1138345" y="4395993"/>
            <a:ext cx="3503615" cy="584775"/>
          </a:xfrm>
          <a:prstGeom prst="rect">
            <a:avLst/>
          </a:prstGeom>
        </p:spPr>
        <p:txBody>
          <a:bodyPr wrap="square">
            <a:spAutoFit/>
          </a:bodyPr>
          <a:lstStyle/>
          <a:p>
            <a:pPr algn="just"/>
            <a:r>
              <a:rPr lang="ru-RU" sz="800" b="1" dirty="0"/>
              <a:t>Стъпка 1</a:t>
            </a:r>
            <a:r>
              <a:rPr lang="ru-RU" sz="800" dirty="0"/>
              <a:t>: Поставете столчето за кола в позиция 4. Поставете столчето за кола на седалката на превозното средство обратно на посоката на движение и се уверете, че предната част на столчето за кола е плътно до облегалката на седалката на автомобила.</a:t>
            </a:r>
            <a:endParaRPr lang="en-US" sz="8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2809" y="5186787"/>
            <a:ext cx="1649396" cy="1326102"/>
          </a:xfrm>
          <a:prstGeom prst="rect">
            <a:avLst/>
          </a:prstGeom>
        </p:spPr>
      </p:pic>
      <p:sp>
        <p:nvSpPr>
          <p:cNvPr id="13" name="Rectangle 12"/>
          <p:cNvSpPr/>
          <p:nvPr/>
        </p:nvSpPr>
        <p:spPr>
          <a:xfrm>
            <a:off x="-36110" y="5425745"/>
            <a:ext cx="3034319" cy="584775"/>
          </a:xfrm>
          <a:prstGeom prst="rect">
            <a:avLst/>
          </a:prstGeom>
        </p:spPr>
        <p:txBody>
          <a:bodyPr wrap="square">
            <a:spAutoFit/>
          </a:bodyPr>
          <a:lstStyle/>
          <a:p>
            <a:pPr algn="just"/>
            <a:r>
              <a:rPr lang="ru-RU" sz="800" b="1" dirty="0"/>
              <a:t>Стъпка 2</a:t>
            </a:r>
            <a:r>
              <a:rPr lang="ru-RU" sz="800" dirty="0"/>
              <a:t>: Издърпайте последователно 3-точковия предпазен колан през отворите за колани на облегалката (1, 2, 3, 4). След това го поставете в катарамата на столчето за кола и натиснете, докато не чуете щракване.</a:t>
            </a:r>
            <a:endParaRPr lang="en-US" sz="800" dirty="0"/>
          </a:p>
        </p:txBody>
      </p:sp>
      <p:sp>
        <p:nvSpPr>
          <p:cNvPr id="21" name="TextBox 10"/>
          <p:cNvSpPr txBox="1"/>
          <p:nvPr/>
        </p:nvSpPr>
        <p:spPr>
          <a:xfrm>
            <a:off x="7480097" y="150363"/>
            <a:ext cx="4701698"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4. </a:t>
            </a:r>
            <a:r>
              <a:rPr lang="en-US" sz="1200" b="1" dirty="0" err="1">
                <a:solidFill>
                  <a:schemeClr val="bg1"/>
                </a:solidFill>
                <a:latin typeface="Arial" pitchFamily="34" charset="0"/>
                <a:cs typeface="Arial" pitchFamily="34" charset="0"/>
              </a:rPr>
              <a:t>Componente</a:t>
            </a:r>
            <a:endParaRPr lang="ru-RU" sz="1200" b="1" dirty="0">
              <a:solidFill>
                <a:schemeClr val="bg1"/>
              </a:solidFill>
              <a:latin typeface="Arial" pitchFamily="34" charset="0"/>
              <a:cs typeface="Arial"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3992" y="655151"/>
            <a:ext cx="3682102" cy="2911601"/>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3992" y="3931252"/>
            <a:ext cx="3369572" cy="2378005"/>
          </a:xfrm>
          <a:prstGeom prst="rect">
            <a:avLst/>
          </a:prstGeom>
        </p:spPr>
      </p:pic>
      <p:sp>
        <p:nvSpPr>
          <p:cNvPr id="24" name="Rectangle 23"/>
          <p:cNvSpPr/>
          <p:nvPr/>
        </p:nvSpPr>
        <p:spPr>
          <a:xfrm>
            <a:off x="7471374" y="548525"/>
            <a:ext cx="2477386" cy="215444"/>
          </a:xfrm>
          <a:prstGeom prst="rect">
            <a:avLst/>
          </a:prstGeom>
        </p:spPr>
        <p:txBody>
          <a:bodyPr wrap="square">
            <a:spAutoFit/>
          </a:bodyPr>
          <a:lstStyle/>
          <a:p>
            <a:pPr algn="r"/>
            <a:r>
              <a:rPr lang="it-IT" sz="800" dirty="0"/>
              <a:t>Buton pentru reglarea inaltimii tetierei</a:t>
            </a:r>
            <a:endParaRPr lang="en-US" sz="800" dirty="0"/>
          </a:p>
        </p:txBody>
      </p:sp>
      <p:sp>
        <p:nvSpPr>
          <p:cNvPr id="25" name="Rectangle 24"/>
          <p:cNvSpPr/>
          <p:nvPr/>
        </p:nvSpPr>
        <p:spPr>
          <a:xfrm>
            <a:off x="8127415" y="1000945"/>
            <a:ext cx="479618" cy="218265"/>
          </a:xfrm>
          <a:prstGeom prst="rect">
            <a:avLst/>
          </a:prstGeom>
        </p:spPr>
        <p:txBody>
          <a:bodyPr wrap="non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Tetiera</a:t>
            </a:r>
            <a:endParaRPr lang="en-US" sz="800" dirty="0">
              <a:effectLst/>
              <a:ea typeface="Calibri" panose="020F0502020204030204" pitchFamily="34" charset="0"/>
              <a:cs typeface="Times New Roman" panose="02020603050405020304" pitchFamily="18" charset="0"/>
            </a:endParaRPr>
          </a:p>
        </p:txBody>
      </p:sp>
      <p:sp>
        <p:nvSpPr>
          <p:cNvPr id="26" name="Rectangle 25"/>
          <p:cNvSpPr/>
          <p:nvPr/>
        </p:nvSpPr>
        <p:spPr>
          <a:xfrm>
            <a:off x="7471374" y="1396510"/>
            <a:ext cx="1698078" cy="224036"/>
          </a:xfrm>
          <a:prstGeom prst="rect">
            <a:avLst/>
          </a:prstGeom>
          <a:solidFill>
            <a:schemeClr val="bg1"/>
          </a:solidFill>
        </p:spPr>
        <p:txBody>
          <a:bodyPr wrap="square">
            <a:spAutoFit/>
          </a:bodyPr>
          <a:lstStyle/>
          <a:p>
            <a:pPr algn="just">
              <a:lnSpc>
                <a:spcPct val="107000"/>
              </a:lnSpc>
              <a:spcAft>
                <a:spcPts val="800"/>
              </a:spcAft>
            </a:pPr>
            <a:r>
              <a:rPr lang="it-IT" sz="800" dirty="0">
                <a:ea typeface="Calibri" panose="020F0502020204030204" pitchFamily="34" charset="0"/>
                <a:cs typeface="Times New Roman" panose="02020603050405020304" pitchFamily="18" charset="0"/>
              </a:rPr>
              <a:t>Orificiu pentru curea din grupa 2, 3</a:t>
            </a:r>
            <a:endParaRPr lang="en-US" sz="800" dirty="0">
              <a:effectLst/>
              <a:ea typeface="Calibri" panose="020F0502020204030204" pitchFamily="34" charset="0"/>
              <a:cs typeface="Times New Roman" panose="02020603050405020304" pitchFamily="18" charset="0"/>
            </a:endParaRPr>
          </a:p>
        </p:txBody>
      </p:sp>
      <p:sp>
        <p:nvSpPr>
          <p:cNvPr id="27" name="Rectangle 26"/>
          <p:cNvSpPr/>
          <p:nvPr/>
        </p:nvSpPr>
        <p:spPr>
          <a:xfrm>
            <a:off x="7373927" y="1620546"/>
            <a:ext cx="1690705" cy="224036"/>
          </a:xfrm>
          <a:prstGeom prst="rect">
            <a:avLst/>
          </a:prstGeom>
          <a:solidFill>
            <a:schemeClr val="bg1"/>
          </a:solidFill>
        </p:spPr>
        <p:txBody>
          <a:bodyPr wrap="square">
            <a:spAutoFit/>
          </a:bodyPr>
          <a:lstStyle/>
          <a:p>
            <a:pPr algn="r">
              <a:lnSpc>
                <a:spcPct val="107000"/>
              </a:lnSpc>
              <a:spcAft>
                <a:spcPts val="800"/>
              </a:spcAft>
            </a:pPr>
            <a:r>
              <a:rPr lang="en-US" sz="800" dirty="0" err="1">
                <a:ea typeface="Calibri" panose="020F0502020204030204" pitchFamily="34" charset="0"/>
                <a:cs typeface="Times New Roman" panose="02020603050405020304" pitchFamily="18" charset="0"/>
              </a:rPr>
              <a:t>Husa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pentru</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curelele</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pentru</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umeri</a:t>
            </a:r>
            <a:endParaRPr lang="en-US" sz="800" dirty="0">
              <a:effectLst/>
              <a:ea typeface="Calibri" panose="020F0502020204030204" pitchFamily="34" charset="0"/>
              <a:cs typeface="Times New Roman" panose="02020603050405020304" pitchFamily="18" charset="0"/>
            </a:endParaRPr>
          </a:p>
        </p:txBody>
      </p:sp>
      <p:sp>
        <p:nvSpPr>
          <p:cNvPr id="28" name="Rectangle 27"/>
          <p:cNvSpPr/>
          <p:nvPr/>
        </p:nvSpPr>
        <p:spPr>
          <a:xfrm>
            <a:off x="8205758" y="1977795"/>
            <a:ext cx="588623" cy="215444"/>
          </a:xfrm>
          <a:prstGeom prst="rect">
            <a:avLst/>
          </a:prstGeom>
        </p:spPr>
        <p:txBody>
          <a:bodyPr wrap="none">
            <a:spAutoFit/>
          </a:bodyPr>
          <a:lstStyle/>
          <a:p>
            <a:pPr algn="r"/>
            <a:r>
              <a:rPr lang="en-US" sz="800" dirty="0" err="1"/>
              <a:t>Catarama</a:t>
            </a:r>
            <a:endParaRPr lang="en-US" sz="800" dirty="0"/>
          </a:p>
        </p:txBody>
      </p:sp>
      <p:sp>
        <p:nvSpPr>
          <p:cNvPr id="29" name="Rectangle 28"/>
          <p:cNvSpPr/>
          <p:nvPr/>
        </p:nvSpPr>
        <p:spPr>
          <a:xfrm>
            <a:off x="7754705" y="2826217"/>
            <a:ext cx="1476302" cy="349968"/>
          </a:xfrm>
          <a:prstGeom prst="rect">
            <a:avLst/>
          </a:prstGeom>
        </p:spPr>
        <p:txBody>
          <a:bodyPr wrap="square">
            <a:spAutoFit/>
          </a:bodyPr>
          <a:lstStyle/>
          <a:p>
            <a:pPr algn="ctr">
              <a:lnSpc>
                <a:spcPct val="107000"/>
              </a:lnSpc>
              <a:spcAft>
                <a:spcPts val="800"/>
              </a:spcAft>
            </a:pPr>
            <a:r>
              <a:rPr lang="en-US" sz="800" dirty="0" err="1">
                <a:ea typeface="Calibri" panose="020F0502020204030204" pitchFamily="34" charset="0"/>
                <a:cs typeface="Times New Roman" panose="02020603050405020304" pitchFamily="18" charset="0"/>
              </a:rPr>
              <a:t>Buton</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pentru</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reglarea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centurilor</a:t>
            </a:r>
            <a:r>
              <a:rPr lang="en-US" sz="800" dirty="0">
                <a:ea typeface="Calibri" panose="020F0502020204030204" pitchFamily="34" charset="0"/>
                <a:cs typeface="Times New Roman" panose="02020603050405020304" pitchFamily="18" charset="0"/>
              </a:rPr>
              <a:t> (sub </a:t>
            </a:r>
            <a:r>
              <a:rPr lang="en-US" sz="800" dirty="0" err="1">
                <a:ea typeface="Calibri" panose="020F0502020204030204" pitchFamily="34" charset="0"/>
                <a:cs typeface="Times New Roman" panose="02020603050405020304" pitchFamily="18" charset="0"/>
              </a:rPr>
              <a:t>husa</a:t>
            </a:r>
            <a:r>
              <a:rPr lang="en-US" sz="800" dirty="0">
                <a:ea typeface="Calibri" panose="020F0502020204030204" pitchFamily="34" charset="0"/>
                <a:cs typeface="Times New Roman" panose="02020603050405020304" pitchFamily="18" charset="0"/>
              </a:rPr>
              <a:t>)</a:t>
            </a:r>
            <a:endParaRPr lang="en-US" sz="800" dirty="0">
              <a:effectLst/>
              <a:ea typeface="Calibri" panose="020F0502020204030204" pitchFamily="34" charset="0"/>
              <a:cs typeface="Times New Roman" panose="02020603050405020304" pitchFamily="18" charset="0"/>
            </a:endParaRPr>
          </a:p>
        </p:txBody>
      </p:sp>
      <p:sp>
        <p:nvSpPr>
          <p:cNvPr id="30" name="Rectangle 29"/>
          <p:cNvSpPr/>
          <p:nvPr/>
        </p:nvSpPr>
        <p:spPr>
          <a:xfrm>
            <a:off x="8891258" y="3164119"/>
            <a:ext cx="910827" cy="218265"/>
          </a:xfrm>
          <a:prstGeom prst="rect">
            <a:avLst/>
          </a:prstGeom>
        </p:spPr>
        <p:txBody>
          <a:bodyPr wrap="none">
            <a:spAutoFit/>
          </a:bodyPr>
          <a:lstStyle/>
          <a:p>
            <a:pPr algn="just">
              <a:lnSpc>
                <a:spcPct val="107000"/>
              </a:lnSpc>
              <a:spcAft>
                <a:spcPts val="800"/>
              </a:spcAft>
            </a:pPr>
            <a:r>
              <a:rPr lang="en-US" sz="800" dirty="0">
                <a:ea typeface="Calibri" panose="020F0502020204030204" pitchFamily="34" charset="0"/>
                <a:cs typeface="Times New Roman" panose="02020603050405020304" pitchFamily="18" charset="0"/>
              </a:rPr>
              <a:t>Regulator </a:t>
            </a:r>
            <a:r>
              <a:rPr lang="en-US" sz="800" dirty="0" err="1">
                <a:ea typeface="Calibri" panose="020F0502020204030204" pitchFamily="34" charset="0"/>
                <a:cs typeface="Times New Roman" panose="02020603050405020304" pitchFamily="18" charset="0"/>
              </a:rPr>
              <a:t>centuri</a:t>
            </a:r>
            <a:endParaRPr lang="en-US" sz="800" dirty="0">
              <a:effectLst/>
              <a:ea typeface="Calibri" panose="020F0502020204030204" pitchFamily="34" charset="0"/>
              <a:cs typeface="Times New Roman" panose="02020603050405020304" pitchFamily="18" charset="0"/>
            </a:endParaRPr>
          </a:p>
        </p:txBody>
      </p:sp>
      <p:sp>
        <p:nvSpPr>
          <p:cNvPr id="31" name="Rectangle 30"/>
          <p:cNvSpPr/>
          <p:nvPr/>
        </p:nvSpPr>
        <p:spPr>
          <a:xfrm>
            <a:off x="10851863" y="823229"/>
            <a:ext cx="1323518" cy="338554"/>
          </a:xfrm>
          <a:prstGeom prst="rect">
            <a:avLst/>
          </a:prstGeom>
        </p:spPr>
        <p:txBody>
          <a:bodyPr wrap="square">
            <a:spAutoFit/>
          </a:bodyPr>
          <a:lstStyle/>
          <a:p>
            <a:r>
              <a:rPr lang="pt-BR" sz="800" dirty="0"/>
              <a:t>Orificiu pentru trecerea curelei grupa 0+</a:t>
            </a:r>
            <a:endParaRPr lang="en-US" sz="800" dirty="0"/>
          </a:p>
        </p:txBody>
      </p:sp>
      <p:sp>
        <p:nvSpPr>
          <p:cNvPr id="32" name="Rectangle 31"/>
          <p:cNvSpPr/>
          <p:nvPr/>
        </p:nvSpPr>
        <p:spPr>
          <a:xfrm>
            <a:off x="10769508" y="1325871"/>
            <a:ext cx="744114" cy="218265"/>
          </a:xfrm>
          <a:prstGeom prst="rect">
            <a:avLst/>
          </a:prstGeom>
        </p:spPr>
        <p:txBody>
          <a:bodyPr wrap="non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Spatar</a:t>
            </a:r>
            <a:r>
              <a:rPr lang="en-US" sz="800" dirty="0">
                <a:ea typeface="Calibri" panose="020F0502020204030204" pitchFamily="34" charset="0"/>
                <a:cs typeface="Times New Roman" panose="02020603050405020304" pitchFamily="18" charset="0"/>
              </a:rPr>
              <a:t> lateral</a:t>
            </a:r>
            <a:endParaRPr lang="en-US" sz="800" dirty="0">
              <a:effectLst/>
              <a:ea typeface="Calibri" panose="020F0502020204030204" pitchFamily="34" charset="0"/>
              <a:cs typeface="Times New Roman" panose="02020603050405020304" pitchFamily="18" charset="0"/>
            </a:endParaRPr>
          </a:p>
        </p:txBody>
      </p:sp>
      <p:sp>
        <p:nvSpPr>
          <p:cNvPr id="33" name="Rectangle 32"/>
          <p:cNvSpPr/>
          <p:nvPr/>
        </p:nvSpPr>
        <p:spPr>
          <a:xfrm>
            <a:off x="10742419" y="1708224"/>
            <a:ext cx="393056" cy="215444"/>
          </a:xfrm>
          <a:prstGeom prst="rect">
            <a:avLst/>
          </a:prstGeom>
        </p:spPr>
        <p:txBody>
          <a:bodyPr wrap="none">
            <a:spAutoFit/>
          </a:bodyPr>
          <a:lstStyle/>
          <a:p>
            <a:r>
              <a:rPr lang="en-US" sz="800" dirty="0" err="1"/>
              <a:t>Husa</a:t>
            </a:r>
            <a:endParaRPr lang="en-US" sz="800" dirty="0"/>
          </a:p>
        </p:txBody>
      </p:sp>
      <p:sp>
        <p:nvSpPr>
          <p:cNvPr id="34" name="Rectangle 33"/>
          <p:cNvSpPr/>
          <p:nvPr/>
        </p:nvSpPr>
        <p:spPr>
          <a:xfrm>
            <a:off x="10612457" y="1958435"/>
            <a:ext cx="1635924" cy="215444"/>
          </a:xfrm>
          <a:prstGeom prst="rect">
            <a:avLst/>
          </a:prstGeom>
          <a:solidFill>
            <a:schemeClr val="bg1"/>
          </a:solidFill>
        </p:spPr>
        <p:txBody>
          <a:bodyPr wrap="square">
            <a:spAutoFit/>
          </a:bodyPr>
          <a:lstStyle/>
          <a:p>
            <a:r>
              <a:rPr lang="it-IT" sz="800" dirty="0"/>
              <a:t>Orificiu pentru curea din grupa 2, 3</a:t>
            </a:r>
            <a:endParaRPr lang="en-US" sz="800" dirty="0"/>
          </a:p>
        </p:txBody>
      </p:sp>
      <p:sp>
        <p:nvSpPr>
          <p:cNvPr id="35" name="Rectangle 34"/>
          <p:cNvSpPr/>
          <p:nvPr/>
        </p:nvSpPr>
        <p:spPr>
          <a:xfrm>
            <a:off x="10742419" y="2166215"/>
            <a:ext cx="1114408" cy="215444"/>
          </a:xfrm>
          <a:prstGeom prst="rect">
            <a:avLst/>
          </a:prstGeom>
        </p:spPr>
        <p:txBody>
          <a:bodyPr wrap="none">
            <a:spAutoFit/>
          </a:bodyPr>
          <a:lstStyle/>
          <a:p>
            <a:r>
              <a:rPr lang="en-US" sz="800" dirty="0" err="1"/>
              <a:t>Husa</a:t>
            </a:r>
            <a:r>
              <a:rPr lang="en-US" sz="800" dirty="0"/>
              <a:t> </a:t>
            </a:r>
            <a:r>
              <a:rPr lang="en-US" sz="800" dirty="0" err="1"/>
              <a:t>pentru</a:t>
            </a:r>
            <a:r>
              <a:rPr lang="en-US" sz="800" dirty="0"/>
              <a:t> </a:t>
            </a:r>
            <a:r>
              <a:rPr lang="en-US" sz="800" dirty="0" err="1"/>
              <a:t>catarama</a:t>
            </a:r>
            <a:endParaRPr lang="en-US" sz="800" dirty="0"/>
          </a:p>
        </p:txBody>
      </p:sp>
      <p:sp>
        <p:nvSpPr>
          <p:cNvPr id="36" name="Rectangle 35"/>
          <p:cNvSpPr/>
          <p:nvPr/>
        </p:nvSpPr>
        <p:spPr>
          <a:xfrm>
            <a:off x="10686280" y="2441184"/>
            <a:ext cx="1597742" cy="215444"/>
          </a:xfrm>
          <a:prstGeom prst="rect">
            <a:avLst/>
          </a:prstGeom>
        </p:spPr>
        <p:txBody>
          <a:bodyPr wrap="square">
            <a:spAutoFit/>
          </a:bodyPr>
          <a:lstStyle/>
          <a:p>
            <a:r>
              <a:rPr lang="it-IT" sz="800" dirty="0"/>
              <a:t>Orificiu pentru curea din grupa 0+</a:t>
            </a:r>
            <a:endParaRPr lang="en-US" sz="800" dirty="0"/>
          </a:p>
        </p:txBody>
      </p:sp>
      <p:sp>
        <p:nvSpPr>
          <p:cNvPr id="37" name="Rectangle 36"/>
          <p:cNvSpPr/>
          <p:nvPr/>
        </p:nvSpPr>
        <p:spPr>
          <a:xfrm>
            <a:off x="10508534" y="3113630"/>
            <a:ext cx="1689278" cy="215444"/>
          </a:xfrm>
          <a:prstGeom prst="rect">
            <a:avLst/>
          </a:prstGeom>
        </p:spPr>
        <p:txBody>
          <a:bodyPr wrap="square">
            <a:spAutoFit/>
          </a:bodyPr>
          <a:lstStyle/>
          <a:p>
            <a:r>
              <a:rPr lang="en-US" sz="800" dirty="0" err="1"/>
              <a:t>Maner</a:t>
            </a:r>
            <a:r>
              <a:rPr lang="en-US" sz="800" dirty="0"/>
              <a:t> </a:t>
            </a:r>
            <a:r>
              <a:rPr lang="en-US" sz="800" dirty="0" err="1"/>
              <a:t>pentru</a:t>
            </a:r>
            <a:r>
              <a:rPr lang="en-US" sz="800" dirty="0"/>
              <a:t> </a:t>
            </a:r>
            <a:r>
              <a:rPr lang="en-US" sz="800" dirty="0" err="1"/>
              <a:t>inclinarea</a:t>
            </a:r>
            <a:r>
              <a:rPr lang="en-US" sz="800" dirty="0"/>
              <a:t> </a:t>
            </a:r>
            <a:r>
              <a:rPr lang="en-US" sz="800" dirty="0" err="1"/>
              <a:t>scaunului</a:t>
            </a:r>
            <a:endParaRPr lang="en-US" sz="800" dirty="0"/>
          </a:p>
        </p:txBody>
      </p:sp>
      <p:sp>
        <p:nvSpPr>
          <p:cNvPr id="38" name="Rectangle 37"/>
          <p:cNvSpPr/>
          <p:nvPr/>
        </p:nvSpPr>
        <p:spPr>
          <a:xfrm>
            <a:off x="7778295" y="4556624"/>
            <a:ext cx="1080744" cy="215444"/>
          </a:xfrm>
          <a:prstGeom prst="rect">
            <a:avLst/>
          </a:prstGeom>
        </p:spPr>
        <p:txBody>
          <a:bodyPr wrap="none">
            <a:spAutoFit/>
          </a:bodyPr>
          <a:lstStyle/>
          <a:p>
            <a:pPr algn="r"/>
            <a:r>
              <a:rPr lang="en-US" sz="800" dirty="0" err="1"/>
              <a:t>Mecanism</a:t>
            </a:r>
            <a:r>
              <a:rPr lang="en-US" sz="800" dirty="0"/>
              <a:t> de </a:t>
            </a:r>
            <a:r>
              <a:rPr lang="en-US" sz="800" dirty="0" err="1"/>
              <a:t>blocare</a:t>
            </a:r>
            <a:endParaRPr lang="en-US" sz="800" dirty="0"/>
          </a:p>
        </p:txBody>
      </p:sp>
      <p:sp>
        <p:nvSpPr>
          <p:cNvPr id="39" name="Rectangle 38"/>
          <p:cNvSpPr/>
          <p:nvPr/>
        </p:nvSpPr>
        <p:spPr>
          <a:xfrm>
            <a:off x="7755144" y="6062995"/>
            <a:ext cx="1545616" cy="215444"/>
          </a:xfrm>
          <a:prstGeom prst="rect">
            <a:avLst/>
          </a:prstGeom>
        </p:spPr>
        <p:txBody>
          <a:bodyPr wrap="none">
            <a:spAutoFit/>
          </a:bodyPr>
          <a:lstStyle/>
          <a:p>
            <a:pPr algn="ctr"/>
            <a:r>
              <a:rPr lang="it-IT" sz="800" dirty="0"/>
              <a:t>Orificiu pentru curea din grupa 1</a:t>
            </a:r>
            <a:endParaRPr lang="en-US" sz="800" dirty="0"/>
          </a:p>
        </p:txBody>
      </p:sp>
      <p:sp>
        <p:nvSpPr>
          <p:cNvPr id="40" name="Rectangle 39"/>
          <p:cNvSpPr/>
          <p:nvPr/>
        </p:nvSpPr>
        <p:spPr>
          <a:xfrm>
            <a:off x="10921733" y="4590165"/>
            <a:ext cx="979755" cy="215444"/>
          </a:xfrm>
          <a:prstGeom prst="rect">
            <a:avLst/>
          </a:prstGeom>
        </p:spPr>
        <p:txBody>
          <a:bodyPr wrap="none">
            <a:spAutoFit/>
          </a:bodyPr>
          <a:lstStyle/>
          <a:p>
            <a:r>
              <a:rPr lang="en-US" sz="800" dirty="0" err="1"/>
              <a:t>Curea</a:t>
            </a:r>
            <a:r>
              <a:rPr lang="en-US" sz="800" dirty="0"/>
              <a:t> </a:t>
            </a:r>
            <a:r>
              <a:rPr lang="en-US" sz="800" dirty="0" err="1"/>
              <a:t>pentru</a:t>
            </a:r>
            <a:r>
              <a:rPr lang="en-US" sz="800" dirty="0"/>
              <a:t> </a:t>
            </a:r>
            <a:r>
              <a:rPr lang="en-US" sz="800" dirty="0" err="1"/>
              <a:t>umar</a:t>
            </a:r>
            <a:endParaRPr lang="en-US" sz="800" dirty="0"/>
          </a:p>
        </p:txBody>
      </p:sp>
      <p:sp>
        <p:nvSpPr>
          <p:cNvPr id="41" name="Rectangle 40"/>
          <p:cNvSpPr/>
          <p:nvPr/>
        </p:nvSpPr>
        <p:spPr>
          <a:xfrm>
            <a:off x="10859132" y="4880137"/>
            <a:ext cx="979755" cy="215444"/>
          </a:xfrm>
          <a:prstGeom prst="rect">
            <a:avLst/>
          </a:prstGeom>
        </p:spPr>
        <p:txBody>
          <a:bodyPr wrap="none">
            <a:spAutoFit/>
          </a:bodyPr>
          <a:lstStyle/>
          <a:p>
            <a:r>
              <a:rPr lang="en-US" sz="800" dirty="0" err="1"/>
              <a:t>Curea</a:t>
            </a:r>
            <a:r>
              <a:rPr lang="en-US" sz="800" dirty="0"/>
              <a:t> </a:t>
            </a:r>
            <a:r>
              <a:rPr lang="en-US" sz="800" dirty="0" err="1"/>
              <a:t>pentru</a:t>
            </a:r>
            <a:r>
              <a:rPr lang="en-US" sz="800" dirty="0"/>
              <a:t> </a:t>
            </a:r>
            <a:r>
              <a:rPr lang="en-US" sz="800" dirty="0" err="1"/>
              <a:t>umar</a:t>
            </a:r>
            <a:endParaRPr lang="en-US" sz="800" dirty="0"/>
          </a:p>
        </p:txBody>
      </p:sp>
      <p:sp>
        <p:nvSpPr>
          <p:cNvPr id="42" name="Rectangle 41"/>
          <p:cNvSpPr/>
          <p:nvPr/>
        </p:nvSpPr>
        <p:spPr>
          <a:xfrm>
            <a:off x="10842102" y="5149482"/>
            <a:ext cx="1107996" cy="215444"/>
          </a:xfrm>
          <a:prstGeom prst="rect">
            <a:avLst/>
          </a:prstGeom>
        </p:spPr>
        <p:txBody>
          <a:bodyPr wrap="none">
            <a:spAutoFit/>
          </a:bodyPr>
          <a:lstStyle/>
          <a:p>
            <a:r>
              <a:rPr lang="en-US" sz="800" dirty="0"/>
              <a:t>Componenta </a:t>
            </a:r>
            <a:r>
              <a:rPr lang="en-US" sz="800" dirty="0" err="1"/>
              <a:t>metalica</a:t>
            </a:r>
            <a:endParaRPr lang="en-US" sz="800" dirty="0"/>
          </a:p>
        </p:txBody>
      </p:sp>
      <p:sp>
        <p:nvSpPr>
          <p:cNvPr id="43" name="Rectangle 42"/>
          <p:cNvSpPr/>
          <p:nvPr/>
        </p:nvSpPr>
        <p:spPr>
          <a:xfrm>
            <a:off x="10857191" y="5539146"/>
            <a:ext cx="524503" cy="215444"/>
          </a:xfrm>
          <a:prstGeom prst="rect">
            <a:avLst/>
          </a:prstGeom>
        </p:spPr>
        <p:txBody>
          <a:bodyPr wrap="none">
            <a:spAutoFit/>
          </a:bodyPr>
          <a:lstStyle/>
          <a:p>
            <a:r>
              <a:rPr lang="en-US" sz="800" dirty="0"/>
              <a:t>Manual</a:t>
            </a:r>
          </a:p>
        </p:txBody>
      </p:sp>
    </p:spTree>
    <p:extLst>
      <p:ext uri="{BB962C8B-B14F-4D97-AF65-F5344CB8AC3E}">
        <p14:creationId xmlns:p14="http://schemas.microsoft.com/office/powerpoint/2010/main" val="314193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9491"/>
            <a:ext cx="1499191" cy="830997"/>
          </a:xfrm>
          <a:prstGeom prst="rect">
            <a:avLst/>
          </a:prstGeom>
        </p:spPr>
        <p:txBody>
          <a:bodyPr wrap="square">
            <a:spAutoFit/>
          </a:bodyPr>
          <a:lstStyle/>
          <a:p>
            <a:pPr algn="just"/>
            <a:r>
              <a:rPr lang="ru-RU" sz="800" b="1" dirty="0"/>
              <a:t>Стъпка 3:</a:t>
            </a:r>
            <a:r>
              <a:rPr lang="ru-RU" sz="800" dirty="0"/>
              <a:t> Издърпайте колана на столчето за кола като следвате посоката на червената стрелка и се уверете, че колана е здраво затегнат.</a:t>
            </a:r>
            <a:endParaRPr lang="en-US" sz="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312" y="0"/>
            <a:ext cx="3136604" cy="14699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8476"/>
            <a:ext cx="1536733" cy="13725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2" y="1509887"/>
            <a:ext cx="1446884" cy="13911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771" y="1535558"/>
            <a:ext cx="1638976" cy="1366330"/>
          </a:xfrm>
          <a:prstGeom prst="rect">
            <a:avLst/>
          </a:prstGeom>
        </p:spPr>
      </p:pic>
      <p:sp>
        <p:nvSpPr>
          <p:cNvPr id="9" name="Rectangle 8"/>
          <p:cNvSpPr/>
          <p:nvPr/>
        </p:nvSpPr>
        <p:spPr>
          <a:xfrm>
            <a:off x="1" y="2940908"/>
            <a:ext cx="1499190" cy="338554"/>
          </a:xfrm>
          <a:prstGeom prst="rect">
            <a:avLst/>
          </a:prstGeom>
        </p:spPr>
        <p:txBody>
          <a:bodyPr wrap="square">
            <a:spAutoFit/>
          </a:bodyPr>
          <a:lstStyle/>
          <a:p>
            <a:pPr algn="ctr"/>
            <a:r>
              <a:rPr lang="ru-RU" sz="800" b="1" dirty="0"/>
              <a:t>Стъпка 4: </a:t>
            </a:r>
            <a:r>
              <a:rPr lang="ru-RU" sz="800" dirty="0"/>
              <a:t>Разхлабете раменните колани.</a:t>
            </a:r>
            <a:endParaRPr lang="en-US" sz="800" dirty="0"/>
          </a:p>
        </p:txBody>
      </p:sp>
      <p:sp>
        <p:nvSpPr>
          <p:cNvPr id="10" name="Rectangle 9"/>
          <p:cNvSpPr/>
          <p:nvPr/>
        </p:nvSpPr>
        <p:spPr>
          <a:xfrm>
            <a:off x="1663996" y="3002463"/>
            <a:ext cx="1659775" cy="338554"/>
          </a:xfrm>
          <a:prstGeom prst="rect">
            <a:avLst/>
          </a:prstGeom>
        </p:spPr>
        <p:txBody>
          <a:bodyPr wrap="square">
            <a:spAutoFit/>
          </a:bodyPr>
          <a:lstStyle/>
          <a:p>
            <a:pPr algn="ctr"/>
            <a:r>
              <a:rPr lang="bg-BG" sz="800" b="1" dirty="0"/>
              <a:t>Стъпка 5: </a:t>
            </a:r>
            <a:r>
              <a:rPr lang="bg-BG" sz="800" dirty="0"/>
              <a:t>Откопчейте катарамата.</a:t>
            </a:r>
            <a:endParaRPr lang="en-US" sz="800" dirty="0"/>
          </a:p>
        </p:txBody>
      </p:sp>
      <p:sp>
        <p:nvSpPr>
          <p:cNvPr id="11" name="Rectangle 10"/>
          <p:cNvSpPr/>
          <p:nvPr/>
        </p:nvSpPr>
        <p:spPr>
          <a:xfrm>
            <a:off x="3248775" y="2879736"/>
            <a:ext cx="1590749" cy="584775"/>
          </a:xfrm>
          <a:prstGeom prst="rect">
            <a:avLst/>
          </a:prstGeom>
        </p:spPr>
        <p:txBody>
          <a:bodyPr wrap="square">
            <a:spAutoFit/>
          </a:bodyPr>
          <a:lstStyle/>
          <a:p>
            <a:pPr algn="ctr"/>
            <a:r>
              <a:rPr lang="ru-RU" sz="800" b="1" dirty="0"/>
              <a:t>Стъпка 6: </a:t>
            </a:r>
            <a:r>
              <a:rPr lang="ru-RU" sz="800" dirty="0"/>
              <a:t>Поставете детето на седалката и затегнете коланите. Уверете се, че коланите не са усукани.</a:t>
            </a:r>
            <a:endParaRPr lang="en-US" sz="800" dirty="0"/>
          </a:p>
        </p:txBody>
      </p:sp>
      <p:sp>
        <p:nvSpPr>
          <p:cNvPr id="12" name="TextBox 10"/>
          <p:cNvSpPr txBox="1"/>
          <p:nvPr/>
        </p:nvSpPr>
        <p:spPr>
          <a:xfrm>
            <a:off x="72446" y="3412822"/>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12. Монтиране на столчето за кола в група 1 </a:t>
            </a:r>
            <a:endParaRPr lang="en-US" sz="1200" b="1" dirty="0">
              <a:solidFill>
                <a:schemeClr val="bg1"/>
              </a:solidFill>
              <a:latin typeface="Arial" pitchFamily="34" charset="0"/>
              <a:cs typeface="Arial" pitchFamily="34" charset="0"/>
            </a:endParaRPr>
          </a:p>
        </p:txBody>
      </p:sp>
      <p:sp>
        <p:nvSpPr>
          <p:cNvPr id="13" name="Rectangle 12"/>
          <p:cNvSpPr/>
          <p:nvPr/>
        </p:nvSpPr>
        <p:spPr>
          <a:xfrm>
            <a:off x="0" y="3692846"/>
            <a:ext cx="4674719" cy="215444"/>
          </a:xfrm>
          <a:prstGeom prst="rect">
            <a:avLst/>
          </a:prstGeom>
        </p:spPr>
        <p:txBody>
          <a:bodyPr wrap="square">
            <a:spAutoFit/>
          </a:bodyPr>
          <a:lstStyle/>
          <a:p>
            <a:pPr algn="just"/>
            <a:r>
              <a:rPr lang="ru-RU" sz="800" b="1" dirty="0"/>
              <a:t>Подходящо е за деца от 9 до 18 кг, или деца на възраст от 9 месеца до 4 години.</a:t>
            </a:r>
            <a:endParaRPr lang="en-US" sz="800" b="1" dirty="0"/>
          </a:p>
        </p:txBody>
      </p:sp>
      <p:sp>
        <p:nvSpPr>
          <p:cNvPr id="14" name="Rectangle 13"/>
          <p:cNvSpPr/>
          <p:nvPr/>
        </p:nvSpPr>
        <p:spPr>
          <a:xfrm>
            <a:off x="1171104" y="3868854"/>
            <a:ext cx="2337639" cy="830997"/>
          </a:xfrm>
          <a:prstGeom prst="rect">
            <a:avLst/>
          </a:prstGeom>
        </p:spPr>
        <p:txBody>
          <a:bodyPr wrap="square">
            <a:spAutoFit/>
          </a:bodyPr>
          <a:lstStyle/>
          <a:p>
            <a:pPr algn="just"/>
            <a:r>
              <a:rPr lang="ru-RU" sz="800" b="1" dirty="0"/>
              <a:t>Стъпка </a:t>
            </a:r>
            <a:r>
              <a:rPr lang="ru-RU" sz="800" b="1" dirty="0" smtClean="0"/>
              <a:t>1: </a:t>
            </a:r>
            <a:r>
              <a:rPr lang="ru-RU" sz="800" dirty="0" smtClean="0"/>
              <a:t>Поставете </a:t>
            </a:r>
            <a:r>
              <a:rPr lang="ru-RU" sz="800" dirty="0"/>
              <a:t>столчето за кола в подходящата позиция и го поставете на седалката на превозното средство по посоката на движение. Уверете се, че облегалката на столчето за кола е плътно до облегалката на седалката на автомобила.</a:t>
            </a:r>
            <a:endParaRPr lang="en-US" sz="800" dirty="0"/>
          </a:p>
        </p:txBody>
      </p:sp>
      <p:sp>
        <p:nvSpPr>
          <p:cNvPr id="15" name="Rectangle 14"/>
          <p:cNvSpPr/>
          <p:nvPr/>
        </p:nvSpPr>
        <p:spPr>
          <a:xfrm>
            <a:off x="1171105" y="4608781"/>
            <a:ext cx="2337638" cy="707886"/>
          </a:xfrm>
          <a:prstGeom prst="rect">
            <a:avLst/>
          </a:prstGeom>
        </p:spPr>
        <p:txBody>
          <a:bodyPr wrap="square">
            <a:spAutoFit/>
          </a:bodyPr>
          <a:lstStyle/>
          <a:p>
            <a:pPr algn="just"/>
            <a:r>
              <a:rPr lang="ru-RU" sz="800" b="1" dirty="0"/>
              <a:t>Стъпка 2: </a:t>
            </a:r>
            <a:r>
              <a:rPr lang="ru-RU" sz="800" dirty="0"/>
              <a:t>Издърпайте последователно 3-точковия предпазен колан през отворите за колани на облегалката (1, 2, 3). След това го поставете в катарамата на столчето за кола и натиснете, докато не чуете щракване.</a:t>
            </a:r>
            <a:endParaRPr lang="en-US" sz="8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47" y="4029209"/>
            <a:ext cx="1202694" cy="1096877"/>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1344" y="4029209"/>
            <a:ext cx="1244008" cy="108265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46" y="5385705"/>
            <a:ext cx="2521977" cy="1107661"/>
          </a:xfrm>
          <a:prstGeom prst="rect">
            <a:avLst/>
          </a:prstGeom>
        </p:spPr>
      </p:pic>
      <p:sp>
        <p:nvSpPr>
          <p:cNvPr id="20" name="Rectangle 19"/>
          <p:cNvSpPr/>
          <p:nvPr/>
        </p:nvSpPr>
        <p:spPr>
          <a:xfrm>
            <a:off x="2594423" y="5391098"/>
            <a:ext cx="2080296" cy="584775"/>
          </a:xfrm>
          <a:prstGeom prst="rect">
            <a:avLst/>
          </a:prstGeom>
        </p:spPr>
        <p:txBody>
          <a:bodyPr wrap="square">
            <a:spAutoFit/>
          </a:bodyPr>
          <a:lstStyle/>
          <a:p>
            <a:pPr algn="just"/>
            <a:r>
              <a:rPr lang="ru-RU" sz="800" b="1" dirty="0"/>
              <a:t>Стъпка 3: </a:t>
            </a:r>
            <a:r>
              <a:rPr lang="ru-RU" sz="800" dirty="0"/>
              <a:t>Издърпайте колана на столчето за кола като следвате посоката на червената стрелка и се уверете, че колана е здраво затегнат.</a:t>
            </a:r>
            <a:endParaRPr lang="en-US" sz="800" dirty="0"/>
          </a:p>
        </p:txBody>
      </p:sp>
      <p:sp>
        <p:nvSpPr>
          <p:cNvPr id="21" name="TextBox 33"/>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8</a:t>
            </a:r>
            <a:endParaRPr lang="bg-BG" sz="800" b="1" dirty="0">
              <a:cs typeface="Arial" pitchFamily="34" charset="0"/>
            </a:endParaRPr>
          </a:p>
        </p:txBody>
      </p:sp>
      <p:sp>
        <p:nvSpPr>
          <p:cNvPr id="22" name="TextBox 33"/>
          <p:cNvSpPr txBox="1"/>
          <p:nvPr/>
        </p:nvSpPr>
        <p:spPr>
          <a:xfrm>
            <a:off x="11777182" y="6515016"/>
            <a:ext cx="338617" cy="238363"/>
          </a:xfrm>
          <a:prstGeom prst="roundRect">
            <a:avLst/>
          </a:prstGeom>
          <a:noFill/>
          <a:ln w="6350">
            <a:solidFill>
              <a:schemeClr val="tx1"/>
            </a:solidFill>
          </a:ln>
        </p:spPr>
        <p:txBody>
          <a:bodyPr wrap="square" rtlCol="0" anchor="ctr">
            <a:spAutoFit/>
          </a:bodyPr>
          <a:lstStyle/>
          <a:p>
            <a:pPr algn="ctr"/>
            <a:r>
              <a:rPr lang="en-US" sz="800" b="1" dirty="0" smtClean="0">
                <a:cs typeface="Arial" pitchFamily="34" charset="0"/>
              </a:rPr>
              <a:t>49</a:t>
            </a:r>
            <a:endParaRPr lang="bg-BG" sz="800" b="1" dirty="0">
              <a:cs typeface="Arial" pitchFamily="34" charset="0"/>
            </a:endParaRPr>
          </a:p>
        </p:txBody>
      </p:sp>
      <p:sp>
        <p:nvSpPr>
          <p:cNvPr id="23" name="TextBox 10"/>
          <p:cNvSpPr txBox="1"/>
          <p:nvPr/>
        </p:nvSpPr>
        <p:spPr>
          <a:xfrm>
            <a:off x="7471640" y="2385687"/>
            <a:ext cx="4682259" cy="276999"/>
          </a:xfrm>
          <a:prstGeom prst="rect">
            <a:avLst/>
          </a:prstGeom>
          <a:solidFill>
            <a:schemeClr val="tx1">
              <a:lumMod val="65000"/>
              <a:lumOff val="35000"/>
            </a:schemeClr>
          </a:solidFill>
        </p:spPr>
        <p:txBody>
          <a:bodyPr wrap="square" rtlCol="0">
            <a:spAutoFit/>
          </a:bodyPr>
          <a:lstStyle/>
          <a:p>
            <a:r>
              <a:rPr lang="it-IT" sz="1200" b="1" dirty="0">
                <a:solidFill>
                  <a:schemeClr val="bg1"/>
                </a:solidFill>
                <a:latin typeface="Arial" pitchFamily="34" charset="0"/>
                <a:cs typeface="Arial" pitchFamily="34" charset="0"/>
              </a:rPr>
              <a:t>3. Amplasarea scaunului auto in mijlocul de transport</a:t>
            </a:r>
            <a:endParaRPr lang="bg-BG" sz="1200" b="1" dirty="0">
              <a:solidFill>
                <a:schemeClr val="bg1"/>
              </a:solidFill>
              <a:latin typeface="Arial" pitchFamily="34" charset="0"/>
              <a:cs typeface="Arial" pitchFamily="34" charset="0"/>
            </a:endParaRPr>
          </a:p>
        </p:txBody>
      </p:sp>
      <p:sp>
        <p:nvSpPr>
          <p:cNvPr id="24" name="TextBox 10"/>
          <p:cNvSpPr txBox="1"/>
          <p:nvPr/>
        </p:nvSpPr>
        <p:spPr>
          <a:xfrm>
            <a:off x="7471641" y="42492"/>
            <a:ext cx="4682259" cy="276999"/>
          </a:xfrm>
          <a:prstGeom prst="rect">
            <a:avLst/>
          </a:prstGeom>
          <a:solidFill>
            <a:schemeClr val="tx1">
              <a:lumMod val="65000"/>
              <a:lumOff val="35000"/>
            </a:schemeClr>
          </a:solidFill>
        </p:spPr>
        <p:txBody>
          <a:bodyPr wrap="square" rtlCol="0">
            <a:spAutoFit/>
          </a:bodyPr>
          <a:lstStyle/>
          <a:p>
            <a:r>
              <a:rPr lang="en-US" sz="1200" b="1" dirty="0">
                <a:solidFill>
                  <a:schemeClr val="bg1"/>
                </a:solidFill>
                <a:latin typeface="Arial" pitchFamily="34" charset="0"/>
                <a:cs typeface="Arial" pitchFamily="34" charset="0"/>
              </a:rPr>
              <a:t>2. </a:t>
            </a:r>
            <a:r>
              <a:rPr lang="en-US" sz="1200" b="1" dirty="0" err="1">
                <a:solidFill>
                  <a:schemeClr val="bg1"/>
                </a:solidFill>
                <a:latin typeface="Arial" pitchFamily="34" charset="0"/>
                <a:cs typeface="Arial" pitchFamily="34" charset="0"/>
              </a:rPr>
              <a:t>Instructiuni</a:t>
            </a:r>
            <a:r>
              <a:rPr lang="en-US" sz="1200" b="1" dirty="0">
                <a:solidFill>
                  <a:schemeClr val="bg1"/>
                </a:solidFill>
                <a:latin typeface="Arial" pitchFamily="34" charset="0"/>
                <a:cs typeface="Arial" pitchFamily="34" charset="0"/>
              </a:rPr>
              <a:t> de </a:t>
            </a:r>
            <a:r>
              <a:rPr lang="en-US" sz="1200" b="1" dirty="0" err="1">
                <a:solidFill>
                  <a:schemeClr val="bg1"/>
                </a:solidFill>
                <a:latin typeface="Arial" pitchFamily="34" charset="0"/>
                <a:cs typeface="Arial" pitchFamily="34" charset="0"/>
              </a:rPr>
              <a:t>siguranta</a:t>
            </a:r>
            <a:endParaRPr lang="el-GR" sz="1200" b="1" dirty="0">
              <a:solidFill>
                <a:schemeClr val="bg1"/>
              </a:solidFill>
              <a:latin typeface="Arial" pitchFamily="34" charset="0"/>
              <a:cs typeface="Arial" pitchFamily="34" charset="0"/>
            </a:endParaRPr>
          </a:p>
        </p:txBody>
      </p:sp>
      <p:sp>
        <p:nvSpPr>
          <p:cNvPr id="25" name="Rectangle 24"/>
          <p:cNvSpPr/>
          <p:nvPr/>
        </p:nvSpPr>
        <p:spPr>
          <a:xfrm>
            <a:off x="8759283" y="434786"/>
            <a:ext cx="3404452" cy="461665"/>
          </a:xfrm>
          <a:prstGeom prst="rect">
            <a:avLst/>
          </a:prstGeom>
        </p:spPr>
        <p:txBody>
          <a:bodyPr wrap="square">
            <a:spAutoFit/>
          </a:bodyPr>
          <a:lstStyle/>
          <a:p>
            <a:pPr algn="just"/>
            <a:r>
              <a:rPr lang="en-US" sz="800" dirty="0" err="1"/>
              <a:t>Potrivit</a:t>
            </a:r>
            <a:r>
              <a:rPr lang="en-US" sz="800" dirty="0"/>
              <a:t> </a:t>
            </a:r>
            <a:r>
              <a:rPr lang="en-US" sz="800" dirty="0" err="1"/>
              <a:t>numai</a:t>
            </a:r>
            <a:r>
              <a:rPr lang="en-US" sz="800" dirty="0"/>
              <a:t> </a:t>
            </a:r>
            <a:r>
              <a:rPr lang="en-US" sz="800" dirty="0" err="1"/>
              <a:t>daca</a:t>
            </a:r>
            <a:r>
              <a:rPr lang="en-US" sz="800" dirty="0"/>
              <a:t> </a:t>
            </a:r>
            <a:r>
              <a:rPr lang="en-US" sz="800" dirty="0" err="1"/>
              <a:t>mijloacele</a:t>
            </a:r>
            <a:r>
              <a:rPr lang="en-US" sz="800" dirty="0"/>
              <a:t> de transport </a:t>
            </a:r>
            <a:r>
              <a:rPr lang="en-US" sz="800" dirty="0" err="1"/>
              <a:t>aprobate</a:t>
            </a:r>
            <a:r>
              <a:rPr lang="en-US" sz="800" dirty="0"/>
              <a:t> </a:t>
            </a:r>
            <a:r>
              <a:rPr lang="en-US" sz="800" dirty="0" err="1"/>
              <a:t>sunt</a:t>
            </a:r>
            <a:r>
              <a:rPr lang="en-US" sz="800" dirty="0"/>
              <a:t> </a:t>
            </a:r>
            <a:r>
              <a:rPr lang="en-US" sz="800" dirty="0" err="1"/>
              <a:t>dotate</a:t>
            </a:r>
            <a:r>
              <a:rPr lang="en-US" sz="800" dirty="0"/>
              <a:t> cu </a:t>
            </a:r>
            <a:r>
              <a:rPr lang="en-US" sz="800" dirty="0" err="1"/>
              <a:t>centuri</a:t>
            </a:r>
            <a:r>
              <a:rPr lang="en-US" sz="800" dirty="0"/>
              <a:t> de </a:t>
            </a:r>
            <a:r>
              <a:rPr lang="en-US" sz="800" dirty="0" err="1"/>
              <a:t>siguranta</a:t>
            </a:r>
            <a:r>
              <a:rPr lang="en-US" sz="800" dirty="0"/>
              <a:t> in 3 </a:t>
            </a:r>
            <a:r>
              <a:rPr lang="en-US" sz="800" dirty="0" err="1"/>
              <a:t>puncte</a:t>
            </a:r>
            <a:r>
              <a:rPr lang="en-US" sz="800" dirty="0"/>
              <a:t>, </a:t>
            </a:r>
            <a:r>
              <a:rPr lang="en-US" sz="800" dirty="0" err="1"/>
              <a:t>aprobate</a:t>
            </a:r>
            <a:r>
              <a:rPr lang="en-US" sz="800" dirty="0"/>
              <a:t> conform </a:t>
            </a:r>
            <a:r>
              <a:rPr lang="en-US" sz="800" dirty="0" err="1"/>
              <a:t>Regulamentului</a:t>
            </a:r>
            <a:r>
              <a:rPr lang="en-US" sz="800" dirty="0"/>
              <a:t> CEE / ONU nr.16 </a:t>
            </a:r>
            <a:r>
              <a:rPr lang="en-US" sz="800" dirty="0" err="1"/>
              <a:t>sau</a:t>
            </a:r>
            <a:r>
              <a:rPr lang="en-US" sz="800" dirty="0"/>
              <a:t> conform </a:t>
            </a:r>
            <a:r>
              <a:rPr lang="en-US" sz="800" dirty="0" err="1"/>
              <a:t>altor</a:t>
            </a:r>
            <a:r>
              <a:rPr lang="en-US" sz="800" dirty="0"/>
              <a:t> </a:t>
            </a:r>
            <a:r>
              <a:rPr lang="en-US" sz="800" dirty="0" err="1"/>
              <a:t>standarde</a:t>
            </a:r>
            <a:r>
              <a:rPr lang="en-US" sz="800" dirty="0"/>
              <a:t> </a:t>
            </a:r>
            <a:r>
              <a:rPr lang="en-US" sz="800" dirty="0" err="1"/>
              <a:t>echivalente</a:t>
            </a:r>
            <a:r>
              <a:rPr lang="en-US" sz="800" dirty="0"/>
              <a:t>.</a:t>
            </a:r>
          </a:p>
        </p:txBody>
      </p:sp>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t="43233"/>
          <a:stretch/>
        </p:blipFill>
        <p:spPr>
          <a:xfrm>
            <a:off x="7481476" y="324000"/>
            <a:ext cx="1251356" cy="109006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1476" y="1431269"/>
            <a:ext cx="2094654" cy="902110"/>
          </a:xfrm>
          <a:prstGeom prst="rect">
            <a:avLst/>
          </a:prstGeom>
        </p:spPr>
      </p:pic>
      <p:sp>
        <p:nvSpPr>
          <p:cNvPr id="28" name="Rectangle 27"/>
          <p:cNvSpPr/>
          <p:nvPr/>
        </p:nvSpPr>
        <p:spPr>
          <a:xfrm>
            <a:off x="9589385" y="1466825"/>
            <a:ext cx="2587605" cy="707886"/>
          </a:xfrm>
          <a:prstGeom prst="rect">
            <a:avLst/>
          </a:prstGeom>
        </p:spPr>
        <p:txBody>
          <a:bodyPr wrap="square">
            <a:spAutoFit/>
          </a:bodyPr>
          <a:lstStyle/>
          <a:p>
            <a:pPr algn="just"/>
            <a:r>
              <a:rPr lang="en-US" sz="800" b="1" dirty="0"/>
              <a:t>MENTIUNE: </a:t>
            </a:r>
            <a:r>
              <a:rPr lang="en-US" sz="800" dirty="0" err="1"/>
              <a:t>Daca</a:t>
            </a:r>
            <a:r>
              <a:rPr lang="en-US" sz="800" dirty="0"/>
              <a:t> </a:t>
            </a:r>
            <a:r>
              <a:rPr lang="en-US" sz="800" dirty="0" err="1"/>
              <a:t>cureaua</a:t>
            </a:r>
            <a:r>
              <a:rPr lang="en-US" sz="800" dirty="0"/>
              <a:t> </a:t>
            </a:r>
            <a:r>
              <a:rPr lang="en-US" sz="800" dirty="0" err="1"/>
              <a:t>cataramei</a:t>
            </a:r>
            <a:r>
              <a:rPr lang="en-US" sz="800" dirty="0"/>
              <a:t> </a:t>
            </a:r>
            <a:r>
              <a:rPr lang="en-US" sz="800" dirty="0" err="1"/>
              <a:t>scaunului</a:t>
            </a:r>
            <a:r>
              <a:rPr lang="en-US" sz="800" dirty="0"/>
              <a:t> auto </a:t>
            </a:r>
            <a:r>
              <a:rPr lang="en-US" sz="800" dirty="0" err="1"/>
              <a:t>este</a:t>
            </a:r>
            <a:r>
              <a:rPr lang="en-US" sz="800" dirty="0"/>
              <a:t> </a:t>
            </a:r>
            <a:r>
              <a:rPr lang="en-US" sz="800" dirty="0" err="1"/>
              <a:t>foarte</a:t>
            </a:r>
            <a:r>
              <a:rPr lang="en-US" sz="800" dirty="0"/>
              <a:t> </a:t>
            </a:r>
            <a:r>
              <a:rPr lang="en-US" sz="800" dirty="0" err="1"/>
              <a:t>lunga</a:t>
            </a:r>
            <a:r>
              <a:rPr lang="en-US" sz="800" dirty="0"/>
              <a:t>, </a:t>
            </a:r>
            <a:r>
              <a:rPr lang="en-US" sz="800" dirty="0" err="1"/>
              <a:t>sistemul</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 nu </a:t>
            </a:r>
            <a:r>
              <a:rPr lang="en-US" sz="800" dirty="0" err="1"/>
              <a:t>poate</a:t>
            </a:r>
            <a:r>
              <a:rPr lang="en-US" sz="800" dirty="0"/>
              <a:t> fi </a:t>
            </a:r>
            <a:r>
              <a:rPr lang="en-US" sz="800" dirty="0" err="1"/>
              <a:t>instalat</a:t>
            </a:r>
            <a:r>
              <a:rPr lang="en-US" sz="800" dirty="0"/>
              <a:t> in stare de </a:t>
            </a:r>
            <a:r>
              <a:rPr lang="en-US" sz="800" dirty="0" err="1"/>
              <a:t>siguranta</a:t>
            </a:r>
            <a:r>
              <a:rPr lang="en-US" sz="800" dirty="0"/>
              <a:t>. Este </a:t>
            </a:r>
            <a:r>
              <a:rPr lang="en-US" sz="800" dirty="0" err="1"/>
              <a:t>foarte</a:t>
            </a:r>
            <a:r>
              <a:rPr lang="en-US" sz="800" dirty="0"/>
              <a:t> </a:t>
            </a:r>
            <a:r>
              <a:rPr lang="en-US" sz="800" dirty="0" err="1"/>
              <a:t>periculos</a:t>
            </a:r>
            <a:r>
              <a:rPr lang="en-US" sz="800" dirty="0"/>
              <a:t>. </a:t>
            </a:r>
            <a:r>
              <a:rPr lang="en-US" sz="800" dirty="0" err="1"/>
              <a:t>Daca</a:t>
            </a:r>
            <a:r>
              <a:rPr lang="en-US" sz="800" dirty="0"/>
              <a:t> </a:t>
            </a:r>
            <a:r>
              <a:rPr lang="en-US" sz="800" dirty="0" err="1"/>
              <a:t>aveti</a:t>
            </a:r>
            <a:r>
              <a:rPr lang="en-US" sz="800" dirty="0"/>
              <a:t> </a:t>
            </a:r>
            <a:r>
              <a:rPr lang="en-US" sz="800" dirty="0" err="1"/>
              <a:t>anumite</a:t>
            </a:r>
            <a:r>
              <a:rPr lang="en-US" sz="800" dirty="0"/>
              <a:t> </a:t>
            </a:r>
            <a:r>
              <a:rPr lang="en-US" sz="800" dirty="0" err="1"/>
              <a:t>indoieli</a:t>
            </a:r>
            <a:r>
              <a:rPr lang="en-US" sz="800" dirty="0"/>
              <a:t>, </a:t>
            </a:r>
            <a:r>
              <a:rPr lang="en-US" sz="800" dirty="0" err="1"/>
              <a:t>consultati</a:t>
            </a:r>
            <a:r>
              <a:rPr lang="en-US" sz="800" dirty="0"/>
              <a:t> </a:t>
            </a:r>
            <a:r>
              <a:rPr lang="en-US" sz="800" dirty="0" err="1"/>
              <a:t>producatorul</a:t>
            </a:r>
            <a:r>
              <a:rPr lang="en-US" sz="800" dirty="0"/>
              <a:t> </a:t>
            </a:r>
            <a:r>
              <a:rPr lang="en-US" sz="800" dirty="0" err="1"/>
              <a:t>sistemului</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a:t>
            </a:r>
            <a:endParaRPr lang="ru-RU" sz="800" dirty="0"/>
          </a:p>
        </p:txBody>
      </p:sp>
      <p:sp>
        <p:nvSpPr>
          <p:cNvPr id="29" name="Rectangle 28"/>
          <p:cNvSpPr/>
          <p:nvPr/>
        </p:nvSpPr>
        <p:spPr>
          <a:xfrm>
            <a:off x="7388878" y="4023515"/>
            <a:ext cx="4879471" cy="692626"/>
          </a:xfrm>
          <a:prstGeom prst="rect">
            <a:avLst/>
          </a:prstGeom>
        </p:spPr>
        <p:txBody>
          <a:bodyPr wrap="square">
            <a:spAutoFit/>
          </a:bodyPr>
          <a:lstStyle/>
          <a:p>
            <a:pPr algn="just">
              <a:lnSpc>
                <a:spcPct val="107000"/>
              </a:lnSpc>
              <a:spcAft>
                <a:spcPts val="800"/>
              </a:spcAft>
            </a:pPr>
            <a:r>
              <a:rPr lang="en-US" sz="800" b="1" dirty="0">
                <a:ea typeface="Calibri" panose="020F0502020204030204" pitchFamily="34" charset="0"/>
                <a:cs typeface="Times New Roman" panose="02020603050405020304" pitchFamily="18" charset="0"/>
              </a:rPr>
              <a:t>3.1 </a:t>
            </a:r>
            <a:r>
              <a:rPr lang="en-US" sz="800" b="1" dirty="0" err="1">
                <a:ea typeface="Calibri" panose="020F0502020204030204" pitchFamily="34" charset="0"/>
                <a:cs typeface="Times New Roman" panose="02020603050405020304" pitchFamily="18" charset="0"/>
              </a:rPr>
              <a:t>Respectati</a:t>
            </a:r>
            <a:r>
              <a:rPr lang="en-US" sz="800" b="1" dirty="0">
                <a:ea typeface="Calibri" panose="020F0502020204030204" pitchFamily="34" charset="0"/>
                <a:cs typeface="Times New Roman" panose="02020603050405020304" pitchFamily="18" charset="0"/>
              </a:rPr>
              <a:t> cu </a:t>
            </a:r>
            <a:r>
              <a:rPr lang="en-US" sz="800" b="1" dirty="0" err="1">
                <a:ea typeface="Calibri" panose="020F0502020204030204" pitchFamily="34" charset="0"/>
                <a:cs typeface="Times New Roman" panose="02020603050405020304" pitchFamily="18" charset="0"/>
              </a:rPr>
              <a:t>atentie</a:t>
            </a:r>
            <a:r>
              <a:rPr lang="en-US" sz="800" b="1" dirty="0">
                <a:ea typeface="Calibri" panose="020F0502020204030204" pitchFamily="34" charset="0"/>
                <a:cs typeface="Times New Roman" panose="02020603050405020304" pitchFamily="18" charset="0"/>
              </a:rPr>
              <a:t> </a:t>
            </a:r>
            <a:r>
              <a:rPr lang="en-US" sz="800" b="1" dirty="0" err="1">
                <a:ea typeface="Calibri" panose="020F0502020204030204" pitchFamily="34" charset="0"/>
                <a:cs typeface="Times New Roman" panose="02020603050405020304" pitchFamily="18" charset="0"/>
              </a:rPr>
              <a:t>Regulile</a:t>
            </a:r>
            <a:r>
              <a:rPr lang="en-US" sz="800" b="1" dirty="0">
                <a:ea typeface="Calibri" panose="020F0502020204030204" pitchFamily="34" charset="0"/>
                <a:cs typeface="Times New Roman" panose="02020603050405020304" pitchFamily="18" charset="0"/>
              </a:rPr>
              <a:t> de </a:t>
            </a:r>
            <a:r>
              <a:rPr lang="en-US" sz="800" b="1" dirty="0" err="1">
                <a:ea typeface="Calibri" panose="020F0502020204030204" pitchFamily="34" charset="0"/>
                <a:cs typeface="Times New Roman" panose="02020603050405020304" pitchFamily="18" charset="0"/>
              </a:rPr>
              <a:t>siguranta</a:t>
            </a:r>
            <a:r>
              <a:rPr lang="en-US" sz="800" b="1" dirty="0">
                <a:ea typeface="Calibri" panose="020F0502020204030204" pitchFamily="34" charset="0"/>
                <a:cs typeface="Times New Roman" panose="02020603050405020304" pitchFamily="18" charset="0"/>
              </a:rPr>
              <a:t> cu </a:t>
            </a:r>
            <a:r>
              <a:rPr lang="en-US" sz="800" b="1" dirty="0" err="1">
                <a:ea typeface="Calibri" panose="020F0502020204030204" pitchFamily="34" charset="0"/>
                <a:cs typeface="Times New Roman" panose="02020603050405020304" pitchFamily="18" charset="0"/>
              </a:rPr>
              <a:t>privire</a:t>
            </a:r>
            <a:r>
              <a:rPr lang="en-US" sz="800" b="1" dirty="0">
                <a:ea typeface="Calibri" panose="020F0502020204030204" pitchFamily="34" charset="0"/>
                <a:cs typeface="Times New Roman" panose="02020603050405020304" pitchFamily="18" charset="0"/>
              </a:rPr>
              <a:t> la </a:t>
            </a:r>
            <a:r>
              <a:rPr lang="en-US" sz="800" b="1" dirty="0" err="1">
                <a:ea typeface="Calibri" panose="020F0502020204030204" pitchFamily="34" charset="0"/>
                <a:cs typeface="Times New Roman" panose="02020603050405020304" pitchFamily="18" charset="0"/>
              </a:rPr>
              <a:t>circulatia</a:t>
            </a:r>
            <a:r>
              <a:rPr lang="en-US" sz="800" b="1" dirty="0">
                <a:ea typeface="Calibri" panose="020F0502020204030204" pitchFamily="34" charset="0"/>
                <a:cs typeface="Times New Roman" panose="02020603050405020304" pitchFamily="18" charset="0"/>
              </a:rPr>
              <a:t> </a:t>
            </a:r>
            <a:r>
              <a:rPr lang="en-US" sz="800" b="1" dirty="0" err="1">
                <a:ea typeface="Calibri" panose="020F0502020204030204" pitchFamily="34" charset="0"/>
                <a:cs typeface="Times New Roman" panose="02020603050405020304" pitchFamily="18" charset="0"/>
              </a:rPr>
              <a:t>pe</a:t>
            </a:r>
            <a:r>
              <a:rPr lang="en-US" sz="800" b="1" dirty="0">
                <a:ea typeface="Calibri" panose="020F0502020204030204" pitchFamily="34" charset="0"/>
                <a:cs typeface="Times New Roman" panose="02020603050405020304" pitchFamily="18" charset="0"/>
              </a:rPr>
              <a:t> </a:t>
            </a:r>
            <a:r>
              <a:rPr lang="en-US" sz="800" b="1" dirty="0" err="1">
                <a:ea typeface="Calibri" panose="020F0502020204030204" pitchFamily="34" charset="0"/>
                <a:cs typeface="Times New Roman" panose="02020603050405020304" pitchFamily="18" charset="0"/>
              </a:rPr>
              <a:t>drumurile</a:t>
            </a:r>
            <a:r>
              <a:rPr lang="en-US" sz="800" b="1" dirty="0">
                <a:ea typeface="Calibri" panose="020F0502020204030204" pitchFamily="34" charset="0"/>
                <a:cs typeface="Times New Roman" panose="02020603050405020304" pitchFamily="18" charset="0"/>
              </a:rPr>
              <a:t> </a:t>
            </a:r>
            <a:r>
              <a:rPr lang="en-US" sz="800" b="1" dirty="0" err="1">
                <a:ea typeface="Calibri" panose="020F0502020204030204" pitchFamily="34" charset="0"/>
                <a:cs typeface="Times New Roman" panose="02020603050405020304" pitchFamily="18" charset="0"/>
              </a:rPr>
              <a:t>publice</a:t>
            </a:r>
            <a:r>
              <a:rPr lang="en-US" sz="800" b="1" dirty="0">
                <a:ea typeface="Calibri" panose="020F0502020204030204" pitchFamily="34" charset="0"/>
                <a:cs typeface="Times New Roman" panose="02020603050405020304" pitchFamily="18" charset="0"/>
              </a:rPr>
              <a:t>.</a:t>
            </a:r>
          </a:p>
          <a:p>
            <a:pPr algn="just">
              <a:lnSpc>
                <a:spcPct val="107000"/>
              </a:lnSpc>
              <a:spcAft>
                <a:spcPts val="800"/>
              </a:spcAft>
            </a:pPr>
            <a:r>
              <a:rPr lang="en-US" sz="800" dirty="0">
                <a:ea typeface="Calibri" panose="020F0502020204030204" pitchFamily="34" charset="0"/>
                <a:cs typeface="Times New Roman" panose="02020603050405020304" pitchFamily="18" charset="0"/>
              </a:rPr>
              <a:t>Nu </a:t>
            </a:r>
            <a:r>
              <a:rPr lang="en-US" sz="800" dirty="0" err="1">
                <a:ea typeface="Calibri" panose="020F0502020204030204" pitchFamily="34" charset="0"/>
                <a:cs typeface="Times New Roman" panose="02020603050405020304" pitchFamily="18" charset="0"/>
              </a:rPr>
              <a:t>instalati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scaunul</a:t>
            </a:r>
            <a:r>
              <a:rPr lang="en-US" sz="800" dirty="0">
                <a:ea typeface="Calibri" panose="020F0502020204030204" pitchFamily="34" charset="0"/>
                <a:cs typeface="Times New Roman" panose="02020603050405020304" pitchFamily="18" charset="0"/>
              </a:rPr>
              <a:t> auto </a:t>
            </a:r>
            <a:r>
              <a:rPr lang="en-US" sz="800" dirty="0" err="1">
                <a:ea typeface="Calibri" panose="020F0502020204030204" pitchFamily="34" charset="0"/>
                <a:cs typeface="Times New Roman" panose="02020603050405020304" pitchFamily="18" charset="0"/>
              </a:rPr>
              <a:t>pe</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scaunul</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pentru</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pasageri</a:t>
            </a:r>
            <a:r>
              <a:rPr lang="en-US" sz="800" dirty="0">
                <a:ea typeface="Calibri" panose="020F0502020204030204" pitchFamily="34" charset="0"/>
                <a:cs typeface="Times New Roman" panose="02020603050405020304" pitchFamily="18" charset="0"/>
              </a:rPr>
              <a:t> din fata, </a:t>
            </a:r>
            <a:r>
              <a:rPr lang="en-US" sz="800" dirty="0" err="1">
                <a:ea typeface="Calibri" panose="020F0502020204030204" pitchFamily="34" charset="0"/>
                <a:cs typeface="Times New Roman" panose="02020603050405020304" pitchFamily="18" charset="0"/>
              </a:rPr>
              <a:t>daca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acesta</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este</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dotat</a:t>
            </a:r>
            <a:r>
              <a:rPr lang="en-US" sz="800" dirty="0">
                <a:ea typeface="Calibri" panose="020F0502020204030204" pitchFamily="34" charset="0"/>
                <a:cs typeface="Times New Roman" panose="02020603050405020304" pitchFamily="18" charset="0"/>
              </a:rPr>
              <a:t> cu airbag.</a:t>
            </a:r>
          </a:p>
          <a:p>
            <a:pPr algn="just">
              <a:lnSpc>
                <a:spcPct val="107000"/>
              </a:lnSpc>
              <a:spcAft>
                <a:spcPts val="800"/>
              </a:spcAft>
            </a:pPr>
            <a:r>
              <a:rPr lang="en-US" sz="800" dirty="0" err="1">
                <a:ea typeface="Calibri" panose="020F0502020204030204" pitchFamily="34" charset="0"/>
                <a:cs typeface="Times New Roman" panose="02020603050405020304" pitchFamily="18" charset="0"/>
              </a:rPr>
              <a:t>Cititi</a:t>
            </a:r>
            <a:r>
              <a:rPr lang="en-US" sz="800" dirty="0">
                <a:ea typeface="Calibri" panose="020F0502020204030204" pitchFamily="34" charset="0"/>
                <a:cs typeface="Times New Roman" panose="02020603050405020304" pitchFamily="18" charset="0"/>
              </a:rPr>
              <a:t> cu </a:t>
            </a:r>
            <a:r>
              <a:rPr lang="en-US" sz="800" dirty="0" err="1">
                <a:ea typeface="Calibri" panose="020F0502020204030204" pitchFamily="34" charset="0"/>
                <a:cs typeface="Times New Roman" panose="02020603050405020304" pitchFamily="18" charset="0"/>
              </a:rPr>
              <a:t>atentie</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manualul</a:t>
            </a:r>
            <a:r>
              <a:rPr lang="en-US" sz="800" dirty="0">
                <a:ea typeface="Calibri" panose="020F0502020204030204" pitchFamily="34" charset="0"/>
                <a:cs typeface="Times New Roman" panose="02020603050405020304" pitchFamily="18" charset="0"/>
              </a:rPr>
              <a:t> de </a:t>
            </a:r>
            <a:r>
              <a:rPr lang="en-US" sz="800" dirty="0" err="1">
                <a:ea typeface="Calibri" panose="020F0502020204030204" pitchFamily="34" charset="0"/>
                <a:cs typeface="Times New Roman" panose="02020603050405020304" pitchFamily="18" charset="0"/>
              </a:rPr>
              <a:t>instructiuni</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privind</a:t>
            </a:r>
            <a:r>
              <a:rPr lang="en-US" sz="800" dirty="0">
                <a:ea typeface="Calibri" panose="020F0502020204030204" pitchFamily="34" charset="0"/>
                <a:cs typeface="Times New Roman" panose="02020603050405020304" pitchFamily="18" charset="0"/>
              </a:rPr>
              <a:t> </a:t>
            </a:r>
            <a:r>
              <a:rPr lang="en-US" sz="800" dirty="0" err="1">
                <a:ea typeface="Calibri" panose="020F0502020204030204" pitchFamily="34" charset="0"/>
                <a:cs typeface="Times New Roman" panose="02020603050405020304" pitchFamily="18" charset="0"/>
              </a:rPr>
              <a:t>modul</a:t>
            </a:r>
            <a:r>
              <a:rPr lang="en-US" sz="800" dirty="0">
                <a:ea typeface="Calibri" panose="020F0502020204030204" pitchFamily="34" charset="0"/>
                <a:cs typeface="Times New Roman" panose="02020603050405020304" pitchFamily="18" charset="0"/>
              </a:rPr>
              <a:t> de </a:t>
            </a:r>
            <a:r>
              <a:rPr lang="en-US" sz="800" dirty="0" err="1">
                <a:ea typeface="Calibri" panose="020F0502020204030204" pitchFamily="34" charset="0"/>
                <a:cs typeface="Times New Roman" panose="02020603050405020304" pitchFamily="18" charset="0"/>
              </a:rPr>
              <a:t>utilizare</a:t>
            </a:r>
            <a:r>
              <a:rPr lang="en-US" sz="800" dirty="0">
                <a:ea typeface="Calibri" panose="020F0502020204030204" pitchFamily="34" charset="0"/>
                <a:cs typeface="Times New Roman" panose="02020603050405020304" pitchFamily="18" charset="0"/>
              </a:rPr>
              <a:t> a </a:t>
            </a:r>
            <a:r>
              <a:rPr lang="en-US" sz="800" dirty="0" err="1">
                <a:ea typeface="Calibri" panose="020F0502020204030204" pitchFamily="34" charset="0"/>
                <a:cs typeface="Times New Roman" panose="02020603050405020304" pitchFamily="18" charset="0"/>
              </a:rPr>
              <a:t>airbagului</a:t>
            </a:r>
            <a:r>
              <a:rPr lang="en-US" sz="800" dirty="0">
                <a:ea typeface="Calibri" panose="020F0502020204030204" pitchFamily="34" charset="0"/>
                <a:cs typeface="Times New Roman" panose="02020603050405020304" pitchFamily="18" charset="0"/>
              </a:rPr>
              <a:t>.</a:t>
            </a: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1476" y="4807906"/>
            <a:ext cx="2166234" cy="894130"/>
          </a:xfrm>
          <a:prstGeom prst="rect">
            <a:avLst/>
          </a:prstGeom>
        </p:spPr>
      </p:pic>
      <p:sp>
        <p:nvSpPr>
          <p:cNvPr id="31" name="Rectangle 30"/>
          <p:cNvSpPr/>
          <p:nvPr/>
        </p:nvSpPr>
        <p:spPr>
          <a:xfrm>
            <a:off x="10012354" y="4628244"/>
            <a:ext cx="2157009" cy="1323439"/>
          </a:xfrm>
          <a:prstGeom prst="rect">
            <a:avLst/>
          </a:prstGeom>
        </p:spPr>
        <p:txBody>
          <a:bodyPr wrap="square">
            <a:spAutoFit/>
          </a:bodyPr>
          <a:lstStyle/>
          <a:p>
            <a:r>
              <a:rPr lang="en-US" sz="800" b="1" dirty="0"/>
              <a:t>MENTIUNE</a:t>
            </a:r>
          </a:p>
          <a:p>
            <a:r>
              <a:rPr lang="en-US" sz="800" dirty="0" err="1"/>
              <a:t>Puteti</a:t>
            </a:r>
            <a:r>
              <a:rPr lang="en-US" sz="800" dirty="0"/>
              <a:t> </a:t>
            </a:r>
            <a:r>
              <a:rPr lang="en-US" sz="800" dirty="0" err="1"/>
              <a:t>instala</a:t>
            </a:r>
            <a:r>
              <a:rPr lang="en-US" sz="800" dirty="0"/>
              <a:t> in </a:t>
            </a:r>
            <a:r>
              <a:rPr lang="en-US" sz="800" dirty="0" err="1"/>
              <a:t>aceasta</a:t>
            </a:r>
            <a:r>
              <a:rPr lang="en-US" sz="800" dirty="0"/>
              <a:t> </a:t>
            </a:r>
            <a:r>
              <a:rPr lang="en-US" sz="800" dirty="0" err="1"/>
              <a:t>pozitie</a:t>
            </a:r>
            <a:r>
              <a:rPr lang="en-US" sz="800" dirty="0" smtClean="0"/>
              <a:t>.</a:t>
            </a:r>
          </a:p>
          <a:p>
            <a:endParaRPr lang="en-US" sz="800" dirty="0"/>
          </a:p>
          <a:p>
            <a:r>
              <a:rPr lang="en-US" sz="800" dirty="0"/>
              <a:t>Nu se </a:t>
            </a:r>
            <a:r>
              <a:rPr lang="en-US" sz="800" dirty="0" err="1"/>
              <a:t>poate</a:t>
            </a:r>
            <a:r>
              <a:rPr lang="en-US" sz="800" dirty="0"/>
              <a:t> </a:t>
            </a:r>
            <a:r>
              <a:rPr lang="en-US" sz="800" dirty="0" err="1"/>
              <a:t>instala</a:t>
            </a:r>
            <a:r>
              <a:rPr lang="en-US" sz="800" dirty="0"/>
              <a:t> in </a:t>
            </a:r>
            <a:r>
              <a:rPr lang="en-US" sz="800" dirty="0" err="1"/>
              <a:t>aceasta</a:t>
            </a:r>
            <a:r>
              <a:rPr lang="en-US" sz="800" dirty="0"/>
              <a:t> </a:t>
            </a:r>
            <a:r>
              <a:rPr lang="en-US" sz="800" dirty="0" err="1"/>
              <a:t>pozitie</a:t>
            </a:r>
            <a:r>
              <a:rPr lang="en-US" sz="800" dirty="0" smtClean="0"/>
              <a:t>.</a:t>
            </a:r>
          </a:p>
          <a:p>
            <a:endParaRPr lang="en-US" sz="800" dirty="0"/>
          </a:p>
          <a:p>
            <a:r>
              <a:rPr lang="en-US" sz="800" dirty="0"/>
              <a:t>Nu </a:t>
            </a:r>
            <a:r>
              <a:rPr lang="en-US" sz="800" dirty="0" err="1"/>
              <a:t>instalati</a:t>
            </a:r>
            <a:r>
              <a:rPr lang="en-US" sz="800" dirty="0"/>
              <a:t> </a:t>
            </a:r>
            <a:r>
              <a:rPr lang="en-US" sz="800" dirty="0" err="1"/>
              <a:t>scaunul</a:t>
            </a:r>
            <a:r>
              <a:rPr lang="en-US" sz="800" dirty="0"/>
              <a:t> auto </a:t>
            </a:r>
            <a:r>
              <a:rPr lang="en-US" sz="800" dirty="0" err="1"/>
              <a:t>pe</a:t>
            </a:r>
            <a:r>
              <a:rPr lang="en-US" sz="800" dirty="0"/>
              <a:t> </a:t>
            </a:r>
            <a:r>
              <a:rPr lang="en-US" sz="800" dirty="0" err="1"/>
              <a:t>scaunul</a:t>
            </a:r>
            <a:r>
              <a:rPr lang="en-US" sz="800" dirty="0"/>
              <a:t> </a:t>
            </a:r>
            <a:r>
              <a:rPr lang="en-US" sz="800" dirty="0" err="1"/>
              <a:t>pasagerului</a:t>
            </a:r>
            <a:r>
              <a:rPr lang="en-US" sz="800" dirty="0"/>
              <a:t> cu airbag</a:t>
            </a:r>
            <a:r>
              <a:rPr lang="en-US" sz="800" dirty="0" smtClean="0"/>
              <a:t>.</a:t>
            </a:r>
          </a:p>
          <a:p>
            <a:endParaRPr lang="en-US" sz="800" dirty="0"/>
          </a:p>
          <a:p>
            <a:r>
              <a:rPr lang="en-US" sz="800" dirty="0" err="1"/>
              <a:t>Puteti</a:t>
            </a:r>
            <a:r>
              <a:rPr lang="en-US" sz="800" dirty="0"/>
              <a:t> </a:t>
            </a:r>
            <a:r>
              <a:rPr lang="en-US" sz="800" dirty="0" err="1"/>
              <a:t>instala</a:t>
            </a:r>
            <a:r>
              <a:rPr lang="en-US" sz="800" dirty="0"/>
              <a:t> in </a:t>
            </a:r>
            <a:r>
              <a:rPr lang="en-US" sz="800" dirty="0" err="1"/>
              <a:t>aceasta</a:t>
            </a:r>
            <a:r>
              <a:rPr lang="en-US" sz="800" dirty="0"/>
              <a:t> </a:t>
            </a:r>
            <a:r>
              <a:rPr lang="en-US" sz="800" dirty="0" err="1"/>
              <a:t>pozitie</a:t>
            </a:r>
            <a:r>
              <a:rPr lang="en-US" sz="800" dirty="0"/>
              <a:t> </a:t>
            </a:r>
            <a:r>
              <a:rPr lang="en-US" sz="800" dirty="0" err="1"/>
              <a:t>numai</a:t>
            </a:r>
            <a:r>
              <a:rPr lang="en-US" sz="800" dirty="0"/>
              <a:t> </a:t>
            </a:r>
            <a:r>
              <a:rPr lang="en-US" sz="800" dirty="0" err="1"/>
              <a:t>pe</a:t>
            </a:r>
            <a:r>
              <a:rPr lang="en-US" sz="800" dirty="0"/>
              <a:t> </a:t>
            </a:r>
            <a:r>
              <a:rPr lang="en-US" sz="800" dirty="0" err="1"/>
              <a:t>scaune</a:t>
            </a:r>
            <a:r>
              <a:rPr lang="en-US" sz="800" dirty="0"/>
              <a:t> cu </a:t>
            </a:r>
            <a:r>
              <a:rPr lang="en-US" sz="800" dirty="0" err="1"/>
              <a:t>centuri</a:t>
            </a:r>
            <a:r>
              <a:rPr lang="en-US" sz="800" dirty="0"/>
              <a:t> de </a:t>
            </a:r>
            <a:r>
              <a:rPr lang="en-US" sz="800" dirty="0" err="1"/>
              <a:t>siguranta</a:t>
            </a:r>
            <a:r>
              <a:rPr lang="en-US" sz="800" dirty="0"/>
              <a:t> in 3 </a:t>
            </a:r>
            <a:r>
              <a:rPr lang="en-US" sz="800" dirty="0" err="1"/>
              <a:t>puncte</a:t>
            </a:r>
            <a:r>
              <a:rPr lang="en-US" sz="800" dirty="0"/>
              <a:t>.</a:t>
            </a:r>
          </a:p>
        </p:txBody>
      </p:sp>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7303" y="4791085"/>
            <a:ext cx="226086" cy="10098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214752492"/>
              </p:ext>
            </p:extLst>
          </p:nvPr>
        </p:nvGraphicFramePr>
        <p:xfrm>
          <a:off x="7471640" y="2701957"/>
          <a:ext cx="4682259" cy="1333500"/>
        </p:xfrm>
        <a:graphic>
          <a:graphicData uri="http://schemas.openxmlformats.org/drawingml/2006/table">
            <a:tbl>
              <a:tblPr firstRow="1" firstCol="1" bandRow="1">
                <a:tableStyleId>{F5AB1C69-6EDB-4FF4-983F-18BD219EF322}</a:tableStyleId>
              </a:tblPr>
              <a:tblGrid>
                <a:gridCol w="3595990">
                  <a:extLst>
                    <a:ext uri="{9D8B030D-6E8A-4147-A177-3AD203B41FA5}">
                      <a16:colId xmlns:a16="http://schemas.microsoft.com/office/drawing/2014/main" val="1169805100"/>
                    </a:ext>
                  </a:extLst>
                </a:gridCol>
                <a:gridCol w="1086269">
                  <a:extLst>
                    <a:ext uri="{9D8B030D-6E8A-4147-A177-3AD203B41FA5}">
                      <a16:colId xmlns:a16="http://schemas.microsoft.com/office/drawing/2014/main" val="3334175984"/>
                    </a:ext>
                  </a:extLst>
                </a:gridCol>
              </a:tblGrid>
              <a:tr h="190500">
                <a:tc>
                  <a:txBody>
                    <a:bodyPr/>
                    <a:lstStyle/>
                    <a:p>
                      <a:pPr marL="0" marR="0" algn="just">
                        <a:lnSpc>
                          <a:spcPct val="132000"/>
                        </a:lnSpc>
                        <a:spcBef>
                          <a:spcPts val="0"/>
                        </a:spcBef>
                        <a:spcAft>
                          <a:spcPts val="0"/>
                        </a:spcAft>
                      </a:pPr>
                      <a:r>
                        <a:rPr lang="en-US" sz="800">
                          <a:effectLst/>
                        </a:rPr>
                        <a:t>Pozitionat cu fata in directia de deplasare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34734913"/>
                  </a:ext>
                </a:extLst>
              </a:tr>
              <a:tr h="190500">
                <a:tc>
                  <a:txBody>
                    <a:bodyPr/>
                    <a:lstStyle/>
                    <a:p>
                      <a:pPr marL="0" marR="0" algn="just">
                        <a:lnSpc>
                          <a:spcPct val="132000"/>
                        </a:lnSpc>
                        <a:spcBef>
                          <a:spcPts val="0"/>
                        </a:spcBef>
                        <a:spcAft>
                          <a:spcPts val="0"/>
                        </a:spcAft>
                      </a:pPr>
                      <a:r>
                        <a:rPr lang="en-US" sz="800">
                          <a:effectLst/>
                        </a:rPr>
                        <a:t>Pozitionat cu spatele in sens opus directiei de deplasare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Incorect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255380"/>
                  </a:ext>
                </a:extLst>
              </a:tr>
              <a:tr h="190500">
                <a:tc>
                  <a:txBody>
                    <a:bodyPr/>
                    <a:lstStyle/>
                    <a:p>
                      <a:pPr marL="0" marR="0" algn="just">
                        <a:lnSpc>
                          <a:spcPct val="132000"/>
                        </a:lnSpc>
                        <a:spcBef>
                          <a:spcPts val="0"/>
                        </a:spcBef>
                        <a:spcAft>
                          <a:spcPts val="0"/>
                        </a:spcAft>
                      </a:pPr>
                      <a:r>
                        <a:rPr lang="en-US" sz="800">
                          <a:effectLst/>
                        </a:rPr>
                        <a:t>Mijlocul de transport are doar centura de siguranta in 2 puncte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Incorect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0778561"/>
                  </a:ext>
                </a:extLst>
              </a:tr>
              <a:tr h="190500">
                <a:tc>
                  <a:txBody>
                    <a:bodyPr/>
                    <a:lstStyle/>
                    <a:p>
                      <a:pPr marL="0" marR="0" algn="just">
                        <a:lnSpc>
                          <a:spcPct val="132000"/>
                        </a:lnSpc>
                        <a:spcBef>
                          <a:spcPts val="0"/>
                        </a:spcBef>
                        <a:spcAft>
                          <a:spcPts val="0"/>
                        </a:spcAft>
                      </a:pPr>
                      <a:r>
                        <a:rPr lang="en-US" sz="800">
                          <a:effectLst/>
                        </a:rPr>
                        <a:t>Mijlocul de transport are centura de siguranta in 3 puncte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48989986"/>
                  </a:ext>
                </a:extLst>
              </a:tr>
              <a:tr h="190500">
                <a:tc>
                  <a:txBody>
                    <a:bodyPr/>
                    <a:lstStyle/>
                    <a:p>
                      <a:pPr marL="0" marR="0" algn="just">
                        <a:lnSpc>
                          <a:spcPct val="132000"/>
                        </a:lnSpc>
                        <a:spcBef>
                          <a:spcPts val="0"/>
                        </a:spcBef>
                        <a:spcAft>
                          <a:spcPts val="0"/>
                        </a:spcAft>
                      </a:pPr>
                      <a:r>
                        <a:rPr lang="en-US" sz="800">
                          <a:effectLst/>
                        </a:rPr>
                        <a:t>Pe scaunul pasagerului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Incorect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74766218"/>
                  </a:ext>
                </a:extLst>
              </a:tr>
              <a:tr h="190500">
                <a:tc>
                  <a:txBody>
                    <a:bodyPr/>
                    <a:lstStyle/>
                    <a:p>
                      <a:pPr marL="0" marR="0" algn="just">
                        <a:lnSpc>
                          <a:spcPct val="132000"/>
                        </a:lnSpc>
                        <a:spcBef>
                          <a:spcPts val="0"/>
                        </a:spcBef>
                        <a:spcAft>
                          <a:spcPts val="0"/>
                        </a:spcAft>
                      </a:pPr>
                      <a:r>
                        <a:rPr lang="en-US" sz="800">
                          <a:effectLst/>
                        </a:rPr>
                        <a:t>Pe bancheta din spate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6738890"/>
                  </a:ext>
                </a:extLst>
              </a:tr>
              <a:tr h="190500">
                <a:tc>
                  <a:txBody>
                    <a:bodyPr/>
                    <a:lstStyle/>
                    <a:p>
                      <a:pPr marL="0" marR="0" algn="just">
                        <a:lnSpc>
                          <a:spcPct val="132000"/>
                        </a:lnSpc>
                        <a:spcBef>
                          <a:spcPts val="0"/>
                        </a:spcBef>
                        <a:spcAft>
                          <a:spcPts val="0"/>
                        </a:spcAft>
                      </a:pPr>
                      <a:r>
                        <a:rPr lang="en-US" sz="800">
                          <a:effectLst/>
                        </a:rPr>
                        <a:t>In mijlocul banchetei din spate cu centura de siguranta in 3 puncte</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32000"/>
                        </a:lnSpc>
                        <a:spcBef>
                          <a:spcPts val="0"/>
                        </a:spcBef>
                        <a:spcAft>
                          <a:spcPts val="0"/>
                        </a:spcAft>
                      </a:pPr>
                      <a:r>
                        <a:rPr lang="en-US" sz="800" dirty="0">
                          <a:effectLst/>
                        </a:rPr>
                        <a:t>Corect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517691"/>
                  </a:ext>
                </a:extLst>
              </a:tr>
            </a:tbl>
          </a:graphicData>
        </a:graphic>
      </p:graphicFrame>
    </p:spTree>
    <p:extLst>
      <p:ext uri="{BB962C8B-B14F-4D97-AF65-F5344CB8AC3E}">
        <p14:creationId xmlns:p14="http://schemas.microsoft.com/office/powerpoint/2010/main" val="298767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107950" y="6515017"/>
            <a:ext cx="298450" cy="238363"/>
          </a:xfrm>
          <a:prstGeom prst="roundRect">
            <a:avLst/>
          </a:prstGeom>
          <a:noFill/>
          <a:ln w="6350">
            <a:solidFill>
              <a:schemeClr val="tx1"/>
            </a:solidFill>
          </a:ln>
        </p:spPr>
        <p:txBody>
          <a:bodyPr wrap="square" rtlCol="0" anchor="ctr">
            <a:spAutoFit/>
          </a:bodyPr>
          <a:lstStyle/>
          <a:p>
            <a:pPr algn="ctr"/>
            <a:r>
              <a:rPr lang="en-US" sz="800" b="1" dirty="0">
                <a:cs typeface="Arial" pitchFamily="34" charset="0"/>
              </a:rPr>
              <a:t>9</a:t>
            </a:r>
            <a:endParaRPr lang="bg-BG" sz="800" b="1" dirty="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1" y="108169"/>
            <a:ext cx="1493762" cy="135104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960" y="108169"/>
            <a:ext cx="1393584" cy="1355201"/>
          </a:xfrm>
          <a:prstGeom prst="rect">
            <a:avLst/>
          </a:prstGeom>
        </p:spPr>
      </p:pic>
      <p:sp>
        <p:nvSpPr>
          <p:cNvPr id="6" name="Rectangle 5"/>
          <p:cNvSpPr/>
          <p:nvPr/>
        </p:nvSpPr>
        <p:spPr>
          <a:xfrm>
            <a:off x="-111862" y="1520387"/>
            <a:ext cx="1499190" cy="338554"/>
          </a:xfrm>
          <a:prstGeom prst="rect">
            <a:avLst/>
          </a:prstGeom>
        </p:spPr>
        <p:txBody>
          <a:bodyPr wrap="square">
            <a:spAutoFit/>
          </a:bodyPr>
          <a:lstStyle/>
          <a:p>
            <a:pPr algn="ctr"/>
            <a:r>
              <a:rPr lang="ru-RU" sz="800" b="1" dirty="0"/>
              <a:t>Стъпка 4: </a:t>
            </a:r>
            <a:r>
              <a:rPr lang="ru-RU" sz="800" dirty="0"/>
              <a:t>Разхлабете раменните колани.</a:t>
            </a:r>
            <a:endParaRPr lang="en-US" sz="800" dirty="0"/>
          </a:p>
        </p:txBody>
      </p:sp>
      <p:sp>
        <p:nvSpPr>
          <p:cNvPr id="7" name="Rectangle 6"/>
          <p:cNvSpPr/>
          <p:nvPr/>
        </p:nvSpPr>
        <p:spPr>
          <a:xfrm>
            <a:off x="1552133" y="1581942"/>
            <a:ext cx="1659775" cy="215444"/>
          </a:xfrm>
          <a:prstGeom prst="rect">
            <a:avLst/>
          </a:prstGeom>
        </p:spPr>
        <p:txBody>
          <a:bodyPr wrap="square">
            <a:spAutoFit/>
          </a:bodyPr>
          <a:lstStyle/>
          <a:p>
            <a:pPr algn="just"/>
            <a:r>
              <a:rPr lang="bg-BG" sz="800" b="1" dirty="0"/>
              <a:t>Стъпка 5</a:t>
            </a:r>
            <a:r>
              <a:rPr lang="bg-BG" sz="800" dirty="0"/>
              <a:t>: Откопчейте катарамата.</a:t>
            </a:r>
            <a:endParaRPr lang="en-US" sz="800" dirty="0"/>
          </a:p>
        </p:txBody>
      </p:sp>
      <p:sp>
        <p:nvSpPr>
          <p:cNvPr id="8" name="Rectangle 7"/>
          <p:cNvSpPr/>
          <p:nvPr/>
        </p:nvSpPr>
        <p:spPr>
          <a:xfrm>
            <a:off x="3211908" y="1459215"/>
            <a:ext cx="1407717" cy="584775"/>
          </a:xfrm>
          <a:prstGeom prst="rect">
            <a:avLst/>
          </a:prstGeom>
        </p:spPr>
        <p:txBody>
          <a:bodyPr wrap="square">
            <a:spAutoFit/>
          </a:bodyPr>
          <a:lstStyle/>
          <a:p>
            <a:pPr algn="just"/>
            <a:r>
              <a:rPr lang="ru-RU" sz="800" b="1" dirty="0"/>
              <a:t>Стъпка 6: </a:t>
            </a:r>
            <a:r>
              <a:rPr lang="ru-RU" sz="800" dirty="0"/>
              <a:t>Поставете детето на седалката и затегнете коланите. Уверете се, че коланите не са преплетени.</a:t>
            </a:r>
            <a:endParaRPr lang="en-US" sz="800" dirty="0"/>
          </a:p>
        </p:txBody>
      </p:sp>
      <p:sp>
        <p:nvSpPr>
          <p:cNvPr id="9" name="TextBox 10"/>
          <p:cNvSpPr txBox="1"/>
          <p:nvPr/>
        </p:nvSpPr>
        <p:spPr>
          <a:xfrm>
            <a:off x="58371" y="1978399"/>
            <a:ext cx="4602273" cy="276999"/>
          </a:xfrm>
          <a:prstGeom prst="rect">
            <a:avLst/>
          </a:prstGeom>
          <a:solidFill>
            <a:schemeClr val="tx1">
              <a:lumMod val="65000"/>
              <a:lumOff val="35000"/>
            </a:schemeClr>
          </a:solidFill>
        </p:spPr>
        <p:txBody>
          <a:bodyPr wrap="square" rtlCol="0">
            <a:spAutoFit/>
          </a:bodyPr>
          <a:lstStyle/>
          <a:p>
            <a:r>
              <a:rPr lang="ru-RU" sz="1200" b="1" dirty="0">
                <a:solidFill>
                  <a:schemeClr val="bg1"/>
                </a:solidFill>
                <a:latin typeface="Arial" pitchFamily="34" charset="0"/>
                <a:cs typeface="Arial" pitchFamily="34" charset="0"/>
              </a:rPr>
              <a:t>13. Монтиране на столчето за кола в група 2, 3</a:t>
            </a:r>
          </a:p>
        </p:txBody>
      </p:sp>
      <p:sp>
        <p:nvSpPr>
          <p:cNvPr id="10" name="Rectangle 9"/>
          <p:cNvSpPr/>
          <p:nvPr/>
        </p:nvSpPr>
        <p:spPr>
          <a:xfrm>
            <a:off x="-14075" y="2258423"/>
            <a:ext cx="4674719" cy="215444"/>
          </a:xfrm>
          <a:prstGeom prst="rect">
            <a:avLst/>
          </a:prstGeom>
        </p:spPr>
        <p:txBody>
          <a:bodyPr wrap="square">
            <a:spAutoFit/>
          </a:bodyPr>
          <a:lstStyle/>
          <a:p>
            <a:pPr algn="just"/>
            <a:r>
              <a:rPr lang="ru-RU" sz="800" b="1" dirty="0"/>
              <a:t>Подходящо е за деца от 15 до 36 кг, или деца на възраст от 4 до 12 години.</a:t>
            </a:r>
          </a:p>
        </p:txBody>
      </p:sp>
      <p:sp>
        <p:nvSpPr>
          <p:cNvPr id="11" name="Rectangle 10"/>
          <p:cNvSpPr/>
          <p:nvPr/>
        </p:nvSpPr>
        <p:spPr>
          <a:xfrm>
            <a:off x="1595213" y="2455152"/>
            <a:ext cx="1656367" cy="584775"/>
          </a:xfrm>
          <a:prstGeom prst="rect">
            <a:avLst/>
          </a:prstGeom>
        </p:spPr>
        <p:txBody>
          <a:bodyPr wrap="square">
            <a:spAutoFit/>
          </a:bodyPr>
          <a:lstStyle/>
          <a:p>
            <a:pPr algn="just"/>
            <a:r>
              <a:rPr lang="ru-RU" sz="800" b="1" dirty="0"/>
              <a:t>Стъпка 1: </a:t>
            </a:r>
            <a:r>
              <a:rPr lang="ru-RU" sz="800" dirty="0"/>
              <a:t>Вижте фигури 14.1. – 14.7. Махнете възглавниците и коланите и поставете столчето за кола в позиция 1.</a:t>
            </a:r>
            <a:endParaRPr lang="en-US" sz="800" dirty="0"/>
          </a:p>
        </p:txBody>
      </p:sp>
      <p:sp>
        <p:nvSpPr>
          <p:cNvPr id="12" name="Rectangle 11"/>
          <p:cNvSpPr/>
          <p:nvPr/>
        </p:nvSpPr>
        <p:spPr>
          <a:xfrm>
            <a:off x="1595213" y="2950576"/>
            <a:ext cx="1636700" cy="461665"/>
          </a:xfrm>
          <a:prstGeom prst="rect">
            <a:avLst/>
          </a:prstGeom>
        </p:spPr>
        <p:txBody>
          <a:bodyPr wrap="square">
            <a:spAutoFit/>
          </a:bodyPr>
          <a:lstStyle/>
          <a:p>
            <a:pPr algn="just"/>
            <a:r>
              <a:rPr lang="ru-RU" sz="800" b="1" dirty="0"/>
              <a:t>Стъпка 2: </a:t>
            </a:r>
            <a:r>
              <a:rPr lang="ru-RU" sz="800" dirty="0"/>
              <a:t>Поставете столчето за кола на седалката по посоката на движение.</a:t>
            </a:r>
            <a:endParaRPr lang="en-US" sz="800" dirty="0"/>
          </a:p>
        </p:txBody>
      </p:sp>
      <p:sp>
        <p:nvSpPr>
          <p:cNvPr id="13" name="Rectangle 12"/>
          <p:cNvSpPr/>
          <p:nvPr/>
        </p:nvSpPr>
        <p:spPr>
          <a:xfrm>
            <a:off x="1573503" y="3398914"/>
            <a:ext cx="1617033" cy="461665"/>
          </a:xfrm>
          <a:prstGeom prst="rect">
            <a:avLst/>
          </a:prstGeom>
        </p:spPr>
        <p:txBody>
          <a:bodyPr wrap="square">
            <a:spAutoFit/>
          </a:bodyPr>
          <a:lstStyle/>
          <a:p>
            <a:pPr algn="just"/>
            <a:r>
              <a:rPr lang="ru-RU" sz="800" b="1" dirty="0"/>
              <a:t>Стъпка 3: </a:t>
            </a:r>
            <a:r>
              <a:rPr lang="ru-RU" sz="800" dirty="0"/>
              <a:t>Поставете детето в столчето за кола и следвайте стъпките от фигури 13.3. – 13.5.</a:t>
            </a:r>
            <a:endParaRPr lang="en-US" sz="8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1" y="2469195"/>
            <a:ext cx="1606869" cy="139560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833" y="2510900"/>
            <a:ext cx="1513832" cy="135712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31" y="3857890"/>
            <a:ext cx="2937558" cy="1268222"/>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r="3140"/>
          <a:stretch/>
        </p:blipFill>
        <p:spPr>
          <a:xfrm>
            <a:off x="3076252" y="3874035"/>
            <a:ext cx="1900570" cy="130049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86" y="5657457"/>
            <a:ext cx="2937558" cy="736877"/>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8904" y="5501192"/>
            <a:ext cx="1341740" cy="1201097"/>
          </a:xfrm>
          <a:prstGeom prst="rect">
            <a:avLst/>
          </a:prstGeom>
        </p:spPr>
      </p:pic>
      <p:sp>
        <p:nvSpPr>
          <p:cNvPr id="23" name="Rectangle 22"/>
          <p:cNvSpPr/>
          <p:nvPr/>
        </p:nvSpPr>
        <p:spPr>
          <a:xfrm>
            <a:off x="51090" y="5126112"/>
            <a:ext cx="4609553" cy="584775"/>
          </a:xfrm>
          <a:prstGeom prst="rect">
            <a:avLst/>
          </a:prstGeom>
        </p:spPr>
        <p:txBody>
          <a:bodyPr wrap="square">
            <a:spAutoFit/>
          </a:bodyPr>
          <a:lstStyle/>
          <a:p>
            <a:pPr algn="just"/>
            <a:r>
              <a:rPr lang="ru-RU" sz="800" b="1" dirty="0"/>
              <a:t>Стъпка 4: </a:t>
            </a:r>
            <a:r>
              <a:rPr lang="ru-RU" sz="800" dirty="0"/>
              <a:t>Използвайте регулатора за височина, за да поставите облегалката за глава в правилната за детето височина. Разстоянието между отвора за колана и главата на детето трябва да е 2 пръста. Раменните колани трябва да са на или над рамената на детето.</a:t>
            </a:r>
          </a:p>
          <a:p>
            <a:pPr algn="just"/>
            <a:r>
              <a:rPr lang="ru-RU" sz="800" b="1" dirty="0"/>
              <a:t>Стъпка 5</a:t>
            </a:r>
            <a:r>
              <a:rPr lang="ru-RU" sz="800" dirty="0"/>
              <a:t>: Закопчейте колана и се уверете, че е добре затегнат.</a:t>
            </a:r>
          </a:p>
        </p:txBody>
      </p:sp>
      <p:sp>
        <p:nvSpPr>
          <p:cNvPr id="24" name="Rectangle 23"/>
          <p:cNvSpPr/>
          <p:nvPr/>
        </p:nvSpPr>
        <p:spPr>
          <a:xfrm>
            <a:off x="239629" y="6352912"/>
            <a:ext cx="542136" cy="215444"/>
          </a:xfrm>
          <a:prstGeom prst="rect">
            <a:avLst/>
          </a:prstGeom>
        </p:spPr>
        <p:txBody>
          <a:bodyPr wrap="none">
            <a:spAutoFit/>
          </a:bodyPr>
          <a:lstStyle/>
          <a:p>
            <a:pPr algn="just"/>
            <a:r>
              <a:rPr lang="bg-BG" sz="800" dirty="0">
                <a:solidFill>
                  <a:srgbClr val="FF0000"/>
                </a:solidFill>
              </a:rPr>
              <a:t>Грешно </a:t>
            </a:r>
            <a:endParaRPr lang="en-US" sz="800" dirty="0">
              <a:solidFill>
                <a:srgbClr val="FF0000"/>
              </a:solidFill>
            </a:endParaRPr>
          </a:p>
        </p:txBody>
      </p:sp>
      <p:sp>
        <p:nvSpPr>
          <p:cNvPr id="25" name="Rectangle 24"/>
          <p:cNvSpPr/>
          <p:nvPr/>
        </p:nvSpPr>
        <p:spPr>
          <a:xfrm>
            <a:off x="1311697" y="6338253"/>
            <a:ext cx="542136" cy="215444"/>
          </a:xfrm>
          <a:prstGeom prst="rect">
            <a:avLst/>
          </a:prstGeom>
        </p:spPr>
        <p:txBody>
          <a:bodyPr wrap="none">
            <a:spAutoFit/>
          </a:bodyPr>
          <a:lstStyle/>
          <a:p>
            <a:pPr algn="just"/>
            <a:r>
              <a:rPr lang="bg-BG" sz="800" dirty="0">
                <a:solidFill>
                  <a:srgbClr val="FF0000"/>
                </a:solidFill>
              </a:rPr>
              <a:t>Грешно </a:t>
            </a:r>
            <a:endParaRPr lang="en-US" sz="800" dirty="0">
              <a:solidFill>
                <a:srgbClr val="FF0000"/>
              </a:solidFill>
            </a:endParaRPr>
          </a:p>
        </p:txBody>
      </p:sp>
      <p:sp>
        <p:nvSpPr>
          <p:cNvPr id="26" name="Rectangle 25"/>
          <p:cNvSpPr/>
          <p:nvPr/>
        </p:nvSpPr>
        <p:spPr>
          <a:xfrm>
            <a:off x="2328615" y="6346954"/>
            <a:ext cx="643125" cy="215444"/>
          </a:xfrm>
          <a:prstGeom prst="rect">
            <a:avLst/>
          </a:prstGeom>
        </p:spPr>
        <p:txBody>
          <a:bodyPr wrap="none">
            <a:spAutoFit/>
          </a:bodyPr>
          <a:lstStyle/>
          <a:p>
            <a:pPr algn="just"/>
            <a:r>
              <a:rPr lang="bg-BG" sz="800" dirty="0" smtClean="0">
                <a:solidFill>
                  <a:srgbClr val="92D050"/>
                </a:solidFill>
              </a:rPr>
              <a:t>Правилно </a:t>
            </a:r>
            <a:endParaRPr lang="en-US" sz="800" dirty="0">
              <a:solidFill>
                <a:srgbClr val="92D050"/>
              </a:solidFill>
            </a:endParaRP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2373" y="122491"/>
            <a:ext cx="1548327" cy="1299691"/>
          </a:xfrm>
          <a:prstGeom prst="rect">
            <a:avLst/>
          </a:prstGeom>
        </p:spPr>
      </p:pic>
      <p:sp>
        <p:nvSpPr>
          <p:cNvPr id="33" name="TextBox 32"/>
          <p:cNvSpPr txBox="1"/>
          <p:nvPr/>
        </p:nvSpPr>
        <p:spPr>
          <a:xfrm>
            <a:off x="7567921" y="75849"/>
            <a:ext cx="371015" cy="272415"/>
          </a:xfrm>
          <a:prstGeom prst="round2DiagRect">
            <a:avLst/>
          </a:prstGeom>
          <a:noFill/>
          <a:ln w="28575">
            <a:solidFill>
              <a:schemeClr val="tx1"/>
            </a:solidFill>
          </a:ln>
        </p:spPr>
        <p:txBody>
          <a:bodyPr wrap="square" rtlCol="0" anchor="ctr">
            <a:spAutoFit/>
          </a:bodyPr>
          <a:lstStyle/>
          <a:p>
            <a:pPr algn="ctr"/>
            <a:r>
              <a:rPr lang="en-US" sz="1000" b="1" dirty="0" smtClean="0"/>
              <a:t>RO</a:t>
            </a:r>
            <a:endParaRPr lang="bg-BG" sz="1000" b="1" dirty="0"/>
          </a:p>
        </p:txBody>
      </p:sp>
      <p:sp>
        <p:nvSpPr>
          <p:cNvPr id="34" name="TextBox 33"/>
          <p:cNvSpPr txBox="1"/>
          <p:nvPr/>
        </p:nvSpPr>
        <p:spPr>
          <a:xfrm>
            <a:off x="7477124" y="212057"/>
            <a:ext cx="4757297" cy="1446550"/>
          </a:xfrm>
          <a:prstGeom prst="rect">
            <a:avLst/>
          </a:prstGeom>
          <a:noFill/>
        </p:spPr>
        <p:txBody>
          <a:bodyPr wrap="square" rtlCol="0">
            <a:spAutoFit/>
          </a:bodyPr>
          <a:lstStyle/>
          <a:p>
            <a:pPr algn="ctr"/>
            <a:r>
              <a:rPr lang="en-US" sz="800" b="1" dirty="0" err="1" smtClean="0"/>
              <a:t>Înștiințare</a:t>
            </a:r>
            <a:endParaRPr lang="en-US" sz="800" b="1" dirty="0" smtClean="0"/>
          </a:p>
          <a:p>
            <a:pPr algn="just"/>
            <a:r>
              <a:rPr lang="en-US" sz="800" dirty="0" smtClean="0"/>
              <a:t>1. Aceasta </a:t>
            </a:r>
            <a:r>
              <a:rPr lang="en-US" sz="800" dirty="0" err="1"/>
              <a:t>este</a:t>
            </a:r>
            <a:r>
              <a:rPr lang="en-US" sz="800" dirty="0"/>
              <a:t> o </a:t>
            </a:r>
            <a:r>
              <a:rPr lang="en-US" sz="800" dirty="0" err="1"/>
              <a:t>siguranță</a:t>
            </a:r>
            <a:r>
              <a:rPr lang="en-US" sz="800" dirty="0"/>
              <a:t> </a:t>
            </a:r>
            <a:r>
              <a:rPr lang="en-US" sz="800" dirty="0" err="1"/>
              <a:t>pentru</a:t>
            </a:r>
            <a:r>
              <a:rPr lang="en-US" sz="800" dirty="0"/>
              <a:t> </a:t>
            </a:r>
            <a:r>
              <a:rPr lang="en-US" sz="800" dirty="0" err="1"/>
              <a:t>copii</a:t>
            </a:r>
            <a:r>
              <a:rPr lang="en-US" sz="800" dirty="0"/>
              <a:t> „</a:t>
            </a:r>
            <a:r>
              <a:rPr lang="en-US" sz="800" dirty="0" err="1"/>
              <a:t>universală</a:t>
            </a:r>
            <a:r>
              <a:rPr lang="en-US" sz="800" dirty="0"/>
              <a:t>”. Este </a:t>
            </a:r>
            <a:r>
              <a:rPr lang="en-US" sz="800" dirty="0" err="1"/>
              <a:t>aprobată</a:t>
            </a:r>
            <a:r>
              <a:rPr lang="en-US" sz="800" dirty="0"/>
              <a:t> </a:t>
            </a:r>
            <a:r>
              <a:rPr lang="en-US" sz="800" dirty="0" err="1"/>
              <a:t>în</a:t>
            </a:r>
            <a:r>
              <a:rPr lang="en-US" sz="800" dirty="0"/>
              <a:t> </a:t>
            </a:r>
            <a:r>
              <a:rPr lang="en-US" sz="800" dirty="0" err="1"/>
              <a:t>seria</a:t>
            </a:r>
            <a:r>
              <a:rPr lang="en-US" sz="800" dirty="0"/>
              <a:t> de </a:t>
            </a:r>
            <a:r>
              <a:rPr lang="en-US" sz="800" dirty="0" err="1"/>
              <a:t>modificări</a:t>
            </a:r>
            <a:r>
              <a:rPr lang="en-US" sz="800" dirty="0"/>
              <a:t> a </a:t>
            </a:r>
            <a:r>
              <a:rPr lang="en-US" sz="800" dirty="0" err="1"/>
              <a:t>Regulamentului</a:t>
            </a:r>
            <a:r>
              <a:rPr lang="en-US" sz="800" dirty="0"/>
              <a:t> </a:t>
            </a:r>
            <a:r>
              <a:rPr lang="en-US" sz="800" dirty="0" err="1"/>
              <a:t>nr</a:t>
            </a:r>
            <a:r>
              <a:rPr lang="en-US" sz="800" dirty="0"/>
              <a:t>. 44/04, </a:t>
            </a:r>
            <a:r>
              <a:rPr lang="en-US" sz="800" dirty="0" err="1"/>
              <a:t>destinată</a:t>
            </a:r>
            <a:r>
              <a:rPr lang="en-US" sz="800" dirty="0"/>
              <a:t> </a:t>
            </a:r>
            <a:r>
              <a:rPr lang="en-US" sz="800" dirty="0" err="1"/>
              <a:t>utilizării</a:t>
            </a:r>
            <a:r>
              <a:rPr lang="en-US" sz="800" dirty="0"/>
              <a:t> </a:t>
            </a:r>
            <a:r>
              <a:rPr lang="en-US" sz="800" dirty="0" err="1"/>
              <a:t>generale</a:t>
            </a:r>
            <a:r>
              <a:rPr lang="en-US" sz="800" dirty="0"/>
              <a:t> </a:t>
            </a:r>
            <a:r>
              <a:rPr lang="en-US" sz="800" dirty="0" err="1"/>
              <a:t>în</a:t>
            </a:r>
            <a:r>
              <a:rPr lang="en-US" sz="800" dirty="0"/>
              <a:t> </a:t>
            </a:r>
            <a:r>
              <a:rPr lang="en-US" sz="800" dirty="0" err="1"/>
              <a:t>vehicule</a:t>
            </a:r>
            <a:r>
              <a:rPr lang="en-US" sz="800" dirty="0"/>
              <a:t> </a:t>
            </a:r>
            <a:r>
              <a:rPr lang="en-US" sz="800" dirty="0" err="1"/>
              <a:t>și</a:t>
            </a:r>
            <a:r>
              <a:rPr lang="en-US" sz="800" dirty="0"/>
              <a:t> se </a:t>
            </a:r>
            <a:r>
              <a:rPr lang="en-US" sz="800" dirty="0" err="1"/>
              <a:t>va</a:t>
            </a:r>
            <a:r>
              <a:rPr lang="en-US" sz="800" dirty="0"/>
              <a:t> </a:t>
            </a:r>
            <a:r>
              <a:rPr lang="en-US" sz="800" dirty="0" err="1"/>
              <a:t>potrivi</a:t>
            </a:r>
            <a:r>
              <a:rPr lang="en-US" sz="800" dirty="0"/>
              <a:t> cu </a:t>
            </a:r>
            <a:r>
              <a:rPr lang="en-US" sz="800" dirty="0" err="1"/>
              <a:t>majoritatea</a:t>
            </a:r>
            <a:r>
              <a:rPr lang="en-US" sz="800" dirty="0"/>
              <a:t>, </a:t>
            </a:r>
            <a:r>
              <a:rPr lang="en-US" sz="800" dirty="0" err="1"/>
              <a:t>dar</a:t>
            </a:r>
            <a:r>
              <a:rPr lang="en-US" sz="800" dirty="0"/>
              <a:t> nu </a:t>
            </a:r>
            <a:r>
              <a:rPr lang="en-US" sz="800" dirty="0" err="1"/>
              <a:t>pentru</a:t>
            </a:r>
            <a:r>
              <a:rPr lang="en-US" sz="800" dirty="0"/>
              <a:t> </a:t>
            </a:r>
            <a:r>
              <a:rPr lang="en-US" sz="800" dirty="0" err="1"/>
              <a:t>toate</a:t>
            </a:r>
            <a:r>
              <a:rPr lang="en-US" sz="800" dirty="0"/>
              <a:t>, </a:t>
            </a:r>
            <a:r>
              <a:rPr lang="en-US" sz="800" dirty="0" err="1"/>
              <a:t>carseats</a:t>
            </a:r>
            <a:r>
              <a:rPr lang="en-US" sz="800" dirty="0"/>
              <a:t>.</a:t>
            </a:r>
          </a:p>
          <a:p>
            <a:pPr algn="just"/>
            <a:r>
              <a:rPr lang="en-US" sz="800" dirty="0" smtClean="0"/>
              <a:t>2. O </a:t>
            </a:r>
            <a:r>
              <a:rPr lang="en-US" sz="800" dirty="0" err="1"/>
              <a:t>potrivire</a:t>
            </a:r>
            <a:r>
              <a:rPr lang="en-US" sz="800" dirty="0"/>
              <a:t> </a:t>
            </a:r>
            <a:r>
              <a:rPr lang="en-US" sz="800" dirty="0" err="1"/>
              <a:t>corectă</a:t>
            </a:r>
            <a:r>
              <a:rPr lang="en-US" sz="800" dirty="0"/>
              <a:t> </a:t>
            </a:r>
            <a:r>
              <a:rPr lang="en-US" sz="800" dirty="0" err="1"/>
              <a:t>este</a:t>
            </a:r>
            <a:r>
              <a:rPr lang="en-US" sz="800" dirty="0"/>
              <a:t> </a:t>
            </a:r>
            <a:r>
              <a:rPr lang="en-US" sz="800" dirty="0" err="1"/>
              <a:t>probabilă</a:t>
            </a:r>
            <a:r>
              <a:rPr lang="en-US" sz="800" dirty="0"/>
              <a:t> </a:t>
            </a:r>
            <a:r>
              <a:rPr lang="en-US" sz="800" dirty="0" err="1"/>
              <a:t>dacă</a:t>
            </a:r>
            <a:r>
              <a:rPr lang="en-US" sz="800" dirty="0"/>
              <a:t> </a:t>
            </a:r>
            <a:r>
              <a:rPr lang="en-US" sz="800" dirty="0" err="1"/>
              <a:t>producătorul</a:t>
            </a:r>
            <a:r>
              <a:rPr lang="en-US" sz="800" dirty="0"/>
              <a:t> </a:t>
            </a:r>
            <a:r>
              <a:rPr lang="en-US" sz="800" dirty="0" err="1"/>
              <a:t>vehiculului</a:t>
            </a:r>
            <a:r>
              <a:rPr lang="en-US" sz="800" dirty="0"/>
              <a:t> a </a:t>
            </a:r>
            <a:r>
              <a:rPr lang="en-US" sz="800" dirty="0" err="1"/>
              <a:t>declarat</a:t>
            </a:r>
            <a:r>
              <a:rPr lang="en-US" sz="800" dirty="0"/>
              <a:t> </a:t>
            </a:r>
            <a:r>
              <a:rPr lang="en-US" sz="800" dirty="0" err="1"/>
              <a:t>în</a:t>
            </a:r>
            <a:r>
              <a:rPr lang="en-US" sz="800" dirty="0"/>
              <a:t> </a:t>
            </a:r>
            <a:r>
              <a:rPr lang="en-US" sz="800" dirty="0" err="1"/>
              <a:t>manualul</a:t>
            </a:r>
            <a:r>
              <a:rPr lang="en-US" sz="800" dirty="0"/>
              <a:t> </a:t>
            </a:r>
            <a:r>
              <a:rPr lang="en-US" sz="800" dirty="0" err="1"/>
              <a:t>vehiculului</a:t>
            </a:r>
            <a:r>
              <a:rPr lang="en-US" sz="800" dirty="0"/>
              <a:t> </a:t>
            </a:r>
            <a:r>
              <a:rPr lang="en-US" sz="800" dirty="0" err="1"/>
              <a:t>că</a:t>
            </a:r>
            <a:r>
              <a:rPr lang="en-US" sz="800" dirty="0"/>
              <a:t> </a:t>
            </a:r>
            <a:r>
              <a:rPr lang="en-US" sz="800" dirty="0" err="1"/>
              <a:t>vehiculul</a:t>
            </a:r>
            <a:r>
              <a:rPr lang="en-US" sz="800" dirty="0"/>
              <a:t> </a:t>
            </a:r>
            <a:r>
              <a:rPr lang="en-US" sz="800" dirty="0" err="1"/>
              <a:t>este</a:t>
            </a:r>
            <a:r>
              <a:rPr lang="en-US" sz="800" dirty="0"/>
              <a:t> </a:t>
            </a:r>
            <a:r>
              <a:rPr lang="en-US" sz="800" dirty="0" err="1"/>
              <a:t>capabil</a:t>
            </a:r>
            <a:r>
              <a:rPr lang="en-US" sz="800" dirty="0"/>
              <a:t> </a:t>
            </a:r>
            <a:r>
              <a:rPr lang="en-US" sz="800" dirty="0" err="1"/>
              <a:t>să</a:t>
            </a:r>
            <a:r>
              <a:rPr lang="en-US" sz="800" dirty="0"/>
              <a:t> </a:t>
            </a:r>
            <a:r>
              <a:rPr lang="en-US" sz="800" dirty="0" err="1"/>
              <a:t>accepte</a:t>
            </a:r>
            <a:r>
              <a:rPr lang="en-US" sz="800" dirty="0"/>
              <a:t> o </a:t>
            </a:r>
            <a:r>
              <a:rPr lang="en-US" sz="800" dirty="0" err="1"/>
              <a:t>siguranță</a:t>
            </a:r>
            <a:r>
              <a:rPr lang="en-US" sz="800" dirty="0"/>
              <a:t> </a:t>
            </a:r>
            <a:r>
              <a:rPr lang="en-US" sz="800" dirty="0" err="1"/>
              <a:t>pentru</a:t>
            </a:r>
            <a:r>
              <a:rPr lang="en-US" sz="800" dirty="0"/>
              <a:t> </a:t>
            </a:r>
            <a:r>
              <a:rPr lang="en-US" sz="800" dirty="0" err="1"/>
              <a:t>copii</a:t>
            </a:r>
            <a:r>
              <a:rPr lang="en-US" sz="800" dirty="0"/>
              <a:t> „</a:t>
            </a:r>
            <a:r>
              <a:rPr lang="en-US" sz="800" dirty="0" err="1"/>
              <a:t>universală</a:t>
            </a:r>
            <a:r>
              <a:rPr lang="en-US" sz="800" dirty="0"/>
              <a:t>” </a:t>
            </a:r>
            <a:r>
              <a:rPr lang="en-US" sz="800" dirty="0" err="1"/>
              <a:t>pentru</a:t>
            </a:r>
            <a:r>
              <a:rPr lang="en-US" sz="800" dirty="0"/>
              <a:t> </a:t>
            </a:r>
            <a:r>
              <a:rPr lang="en-US" sz="800" dirty="0" err="1"/>
              <a:t>această</a:t>
            </a:r>
            <a:r>
              <a:rPr lang="en-US" sz="800" dirty="0"/>
              <a:t> </a:t>
            </a:r>
            <a:r>
              <a:rPr lang="en-US" sz="800" dirty="0" err="1"/>
              <a:t>grupă</a:t>
            </a:r>
            <a:r>
              <a:rPr lang="en-US" sz="800" dirty="0"/>
              <a:t> de </a:t>
            </a:r>
            <a:r>
              <a:rPr lang="en-US" sz="800" dirty="0" err="1"/>
              <a:t>vârstă</a:t>
            </a:r>
            <a:r>
              <a:rPr lang="en-US" sz="800" dirty="0"/>
              <a:t>.</a:t>
            </a:r>
          </a:p>
          <a:p>
            <a:pPr algn="just"/>
            <a:r>
              <a:rPr lang="en-US" sz="800" dirty="0" smtClean="0"/>
              <a:t>3. </a:t>
            </a:r>
            <a:r>
              <a:rPr lang="en-US" sz="800" dirty="0" err="1" smtClean="0"/>
              <a:t>Această</a:t>
            </a:r>
            <a:r>
              <a:rPr lang="en-US" sz="800" dirty="0" smtClean="0"/>
              <a:t> </a:t>
            </a:r>
            <a:r>
              <a:rPr lang="en-US" sz="800" dirty="0" err="1"/>
              <a:t>siguranță</a:t>
            </a:r>
            <a:r>
              <a:rPr lang="en-US" sz="800" dirty="0"/>
              <a:t> </a:t>
            </a:r>
            <a:r>
              <a:rPr lang="en-US" sz="800" dirty="0" err="1"/>
              <a:t>pentru</a:t>
            </a:r>
            <a:r>
              <a:rPr lang="en-US" sz="800" dirty="0"/>
              <a:t> </a:t>
            </a:r>
            <a:r>
              <a:rPr lang="en-US" sz="800" dirty="0" err="1"/>
              <a:t>copii</a:t>
            </a:r>
            <a:r>
              <a:rPr lang="en-US" sz="800" dirty="0"/>
              <a:t> a </a:t>
            </a:r>
            <a:r>
              <a:rPr lang="en-US" sz="800" dirty="0" err="1"/>
              <a:t>fost</a:t>
            </a:r>
            <a:r>
              <a:rPr lang="en-US" sz="800" dirty="0"/>
              <a:t> </a:t>
            </a:r>
            <a:r>
              <a:rPr lang="en-US" sz="800" dirty="0" err="1"/>
              <a:t>clasificată</a:t>
            </a:r>
            <a:r>
              <a:rPr lang="en-US" sz="800" dirty="0"/>
              <a:t> </a:t>
            </a:r>
            <a:r>
              <a:rPr lang="en-US" sz="800" dirty="0" err="1"/>
              <a:t>drept</a:t>
            </a:r>
            <a:r>
              <a:rPr lang="en-US" sz="800" dirty="0"/>
              <a:t> „</a:t>
            </a:r>
            <a:r>
              <a:rPr lang="en-US" sz="800" dirty="0" err="1"/>
              <a:t>universală</a:t>
            </a:r>
            <a:r>
              <a:rPr lang="en-US" sz="800" dirty="0"/>
              <a:t>” </a:t>
            </a:r>
            <a:r>
              <a:rPr lang="en-US" sz="800" dirty="0" err="1"/>
              <a:t>în</a:t>
            </a:r>
            <a:r>
              <a:rPr lang="en-US" sz="800" dirty="0"/>
              <a:t> </a:t>
            </a:r>
            <a:r>
              <a:rPr lang="en-US" sz="800" dirty="0" err="1"/>
              <a:t>condiții</a:t>
            </a:r>
            <a:r>
              <a:rPr lang="en-US" sz="800" dirty="0"/>
              <a:t> </a:t>
            </a:r>
            <a:r>
              <a:rPr lang="en-US" sz="800" dirty="0" err="1"/>
              <a:t>mai</a:t>
            </a:r>
            <a:r>
              <a:rPr lang="en-US" sz="800" dirty="0"/>
              <a:t> </a:t>
            </a:r>
            <a:r>
              <a:rPr lang="en-US" sz="800" dirty="0" err="1"/>
              <a:t>stricte</a:t>
            </a:r>
            <a:r>
              <a:rPr lang="en-US" sz="800" dirty="0"/>
              <a:t> </a:t>
            </a:r>
            <a:r>
              <a:rPr lang="en-US" sz="800" dirty="0" err="1"/>
              <a:t>decât</a:t>
            </a:r>
            <a:r>
              <a:rPr lang="en-US" sz="800" dirty="0"/>
              <a:t> </a:t>
            </a:r>
            <a:r>
              <a:rPr lang="en-US" sz="800" dirty="0" err="1"/>
              <a:t>cele</a:t>
            </a:r>
            <a:r>
              <a:rPr lang="en-US" sz="800" dirty="0"/>
              <a:t> care se </a:t>
            </a:r>
            <a:r>
              <a:rPr lang="en-US" sz="800" dirty="0" err="1"/>
              <a:t>aplică</a:t>
            </a:r>
            <a:r>
              <a:rPr lang="en-US" sz="800" dirty="0"/>
              <a:t> </a:t>
            </a:r>
            <a:r>
              <a:rPr lang="en-US" sz="800" dirty="0" err="1"/>
              <a:t>modelelor</a:t>
            </a:r>
            <a:r>
              <a:rPr lang="en-US" sz="800" dirty="0"/>
              <a:t> </a:t>
            </a:r>
            <a:r>
              <a:rPr lang="en-US" sz="800" dirty="0" err="1"/>
              <a:t>anterioare</a:t>
            </a:r>
            <a:r>
              <a:rPr lang="en-US" sz="800" dirty="0"/>
              <a:t> care nu </a:t>
            </a:r>
            <a:r>
              <a:rPr lang="en-US" sz="800" dirty="0" err="1"/>
              <a:t>poartă</a:t>
            </a:r>
            <a:r>
              <a:rPr lang="en-US" sz="800" dirty="0"/>
              <a:t> </a:t>
            </a:r>
            <a:r>
              <a:rPr lang="en-US" sz="800" dirty="0" err="1"/>
              <a:t>această</a:t>
            </a:r>
            <a:r>
              <a:rPr lang="en-US" sz="800" dirty="0"/>
              <a:t> </a:t>
            </a:r>
            <a:r>
              <a:rPr lang="en-US" sz="800" dirty="0" err="1"/>
              <a:t>notificare</a:t>
            </a:r>
            <a:r>
              <a:rPr lang="en-US" sz="800" dirty="0"/>
              <a:t>.</a:t>
            </a:r>
          </a:p>
          <a:p>
            <a:pPr algn="just"/>
            <a:r>
              <a:rPr lang="en-US" sz="800" dirty="0" smtClean="0"/>
              <a:t>4. </a:t>
            </a:r>
            <a:r>
              <a:rPr lang="en-US" sz="800" dirty="0" err="1" smtClean="0"/>
              <a:t>Dacă</a:t>
            </a:r>
            <a:r>
              <a:rPr lang="en-US" sz="800" dirty="0" smtClean="0"/>
              <a:t> </a:t>
            </a:r>
            <a:r>
              <a:rPr lang="en-US" sz="800" dirty="0" err="1"/>
              <a:t>aveți</a:t>
            </a:r>
            <a:r>
              <a:rPr lang="en-US" sz="800" dirty="0"/>
              <a:t> </a:t>
            </a:r>
            <a:r>
              <a:rPr lang="en-US" sz="800" dirty="0" err="1"/>
              <a:t>îndoieli</a:t>
            </a:r>
            <a:r>
              <a:rPr lang="en-US" sz="800" dirty="0"/>
              <a:t>, </a:t>
            </a:r>
            <a:r>
              <a:rPr lang="en-US" sz="800" dirty="0" err="1"/>
              <a:t>consultați</a:t>
            </a:r>
            <a:r>
              <a:rPr lang="en-US" sz="800" dirty="0"/>
              <a:t> </a:t>
            </a:r>
            <a:r>
              <a:rPr lang="en-US" sz="800" dirty="0" err="1"/>
              <a:t>producătorul</a:t>
            </a:r>
            <a:r>
              <a:rPr lang="en-US" sz="800" dirty="0"/>
              <a:t> de </a:t>
            </a:r>
            <a:r>
              <a:rPr lang="en-US" sz="800" dirty="0" err="1"/>
              <a:t>sisteme</a:t>
            </a:r>
            <a:r>
              <a:rPr lang="en-US" sz="800" dirty="0"/>
              <a:t> de </a:t>
            </a:r>
            <a:r>
              <a:rPr lang="en-US" sz="800" dirty="0" err="1"/>
              <a:t>siguranță</a:t>
            </a:r>
            <a:r>
              <a:rPr lang="en-US" sz="800" dirty="0"/>
              <a:t> </a:t>
            </a:r>
            <a:r>
              <a:rPr lang="en-US" sz="800" dirty="0" err="1"/>
              <a:t>pentru</a:t>
            </a:r>
            <a:r>
              <a:rPr lang="en-US" sz="800" dirty="0"/>
              <a:t> </a:t>
            </a:r>
            <a:r>
              <a:rPr lang="en-US" sz="800" dirty="0" err="1"/>
              <a:t>copii</a:t>
            </a:r>
            <a:r>
              <a:rPr lang="en-US" sz="800" dirty="0"/>
              <a:t> </a:t>
            </a:r>
            <a:r>
              <a:rPr lang="en-US" sz="800" dirty="0" err="1"/>
              <a:t>sau</a:t>
            </a:r>
            <a:r>
              <a:rPr lang="en-US" sz="800" dirty="0"/>
              <a:t> </a:t>
            </a:r>
            <a:r>
              <a:rPr lang="en-US" sz="800" dirty="0" err="1"/>
              <a:t>vânzătorul</a:t>
            </a:r>
            <a:r>
              <a:rPr lang="en-US" sz="800" dirty="0"/>
              <a:t> cu </a:t>
            </a:r>
            <a:r>
              <a:rPr lang="en-US" sz="800" dirty="0" err="1"/>
              <a:t>amănuntul</a:t>
            </a:r>
            <a:r>
              <a:rPr lang="en-US" sz="800" dirty="0"/>
              <a:t>.</a:t>
            </a:r>
          </a:p>
          <a:p>
            <a:pPr algn="just"/>
            <a:r>
              <a:rPr lang="en-US" sz="800" dirty="0" smtClean="0"/>
              <a:t>5. </a:t>
            </a:r>
            <a:r>
              <a:rPr lang="en-US" sz="800" dirty="0" err="1" smtClean="0"/>
              <a:t>Potrivit</a:t>
            </a:r>
            <a:r>
              <a:rPr lang="en-US" sz="800" dirty="0" smtClean="0"/>
              <a:t> </a:t>
            </a:r>
            <a:r>
              <a:rPr lang="en-US" sz="800" dirty="0" err="1"/>
              <a:t>numai</a:t>
            </a:r>
            <a:r>
              <a:rPr lang="en-US" sz="800" dirty="0"/>
              <a:t> </a:t>
            </a:r>
            <a:r>
              <a:rPr lang="en-US" sz="800" dirty="0" err="1"/>
              <a:t>dacă</a:t>
            </a:r>
            <a:r>
              <a:rPr lang="en-US" sz="800" dirty="0"/>
              <a:t> </a:t>
            </a:r>
            <a:r>
              <a:rPr lang="en-US" sz="800" dirty="0" err="1"/>
              <a:t>vehiculele</a:t>
            </a:r>
            <a:r>
              <a:rPr lang="en-US" sz="800" dirty="0"/>
              <a:t> </a:t>
            </a:r>
            <a:r>
              <a:rPr lang="en-US" sz="800" dirty="0" err="1"/>
              <a:t>omologate</a:t>
            </a:r>
            <a:r>
              <a:rPr lang="en-US" sz="800" dirty="0"/>
              <a:t> </a:t>
            </a:r>
            <a:r>
              <a:rPr lang="en-US" sz="800" dirty="0" err="1"/>
              <a:t>sunt</a:t>
            </a:r>
            <a:r>
              <a:rPr lang="en-US" sz="800" dirty="0"/>
              <a:t> </a:t>
            </a:r>
            <a:r>
              <a:rPr lang="en-US" sz="800" dirty="0" err="1"/>
              <a:t>prevăzute</a:t>
            </a:r>
            <a:r>
              <a:rPr lang="en-US" sz="800" dirty="0"/>
              <a:t> cu </a:t>
            </a:r>
            <a:r>
              <a:rPr lang="en-US" sz="800" dirty="0" err="1"/>
              <a:t>centură</a:t>
            </a:r>
            <a:r>
              <a:rPr lang="en-US" sz="800" dirty="0"/>
              <a:t> de </a:t>
            </a:r>
            <a:r>
              <a:rPr lang="en-US" sz="800" dirty="0" err="1"/>
              <a:t>siguranță</a:t>
            </a:r>
            <a:r>
              <a:rPr lang="en-US" sz="800" dirty="0"/>
              <a:t> </a:t>
            </a:r>
            <a:r>
              <a:rPr lang="en-US" sz="800" dirty="0" err="1"/>
              <a:t>în</a:t>
            </a:r>
            <a:r>
              <a:rPr lang="en-US" sz="800" dirty="0"/>
              <a:t> 3 </a:t>
            </a:r>
            <a:r>
              <a:rPr lang="en-US" sz="800" dirty="0" err="1"/>
              <a:t>puncte</a:t>
            </a:r>
            <a:r>
              <a:rPr lang="en-US" sz="800" dirty="0"/>
              <a:t>, </a:t>
            </a:r>
            <a:r>
              <a:rPr lang="en-US" sz="800" dirty="0" err="1"/>
              <a:t>aprobată</a:t>
            </a:r>
            <a:r>
              <a:rPr lang="en-US" sz="800" dirty="0"/>
              <a:t> conform </a:t>
            </a:r>
            <a:r>
              <a:rPr lang="en-US" sz="800" dirty="0" err="1"/>
              <a:t>Regulamentului</a:t>
            </a:r>
            <a:r>
              <a:rPr lang="en-US" sz="800" dirty="0"/>
              <a:t> UN / CEE </a:t>
            </a:r>
            <a:r>
              <a:rPr lang="en-US" sz="800" dirty="0" err="1"/>
              <a:t>nr</a:t>
            </a:r>
            <a:r>
              <a:rPr lang="en-US" sz="800" dirty="0"/>
              <a:t>. 16 </a:t>
            </a:r>
            <a:r>
              <a:rPr lang="en-US" sz="800" dirty="0" err="1"/>
              <a:t>sau</a:t>
            </a:r>
            <a:r>
              <a:rPr lang="en-US" sz="800" dirty="0"/>
              <a:t> </a:t>
            </a:r>
            <a:r>
              <a:rPr lang="en-US" sz="800" dirty="0" err="1"/>
              <a:t>alte</a:t>
            </a:r>
            <a:r>
              <a:rPr lang="en-US" sz="800" dirty="0"/>
              <a:t> </a:t>
            </a:r>
            <a:r>
              <a:rPr lang="en-US" sz="800" dirty="0" err="1"/>
              <a:t>standarde</a:t>
            </a:r>
            <a:r>
              <a:rPr lang="en-US" sz="800" dirty="0"/>
              <a:t> </a:t>
            </a:r>
            <a:r>
              <a:rPr lang="en-US" sz="800" dirty="0" err="1"/>
              <a:t>echivalente</a:t>
            </a:r>
            <a:endParaRPr lang="bg-BG" sz="100" dirty="0"/>
          </a:p>
        </p:txBody>
      </p:sp>
      <p:sp>
        <p:nvSpPr>
          <p:cNvPr id="35" name="Rectangle 34"/>
          <p:cNvSpPr/>
          <p:nvPr/>
        </p:nvSpPr>
        <p:spPr>
          <a:xfrm>
            <a:off x="7477124" y="1572417"/>
            <a:ext cx="4714877" cy="4937760"/>
          </a:xfrm>
          <a:prstGeom prst="rect">
            <a:avLst/>
          </a:prstGeom>
        </p:spPr>
        <p:txBody>
          <a:bodyPr wrap="square">
            <a:spAutoFit/>
          </a:bodyPr>
          <a:lstStyle/>
          <a:p>
            <a:pPr algn="ctr"/>
            <a:r>
              <a:rPr lang="en-US" sz="800" b="1" dirty="0"/>
              <a:t>ATENȚIE! </a:t>
            </a:r>
            <a:r>
              <a:rPr lang="en-US" sz="800" b="1" dirty="0" err="1"/>
              <a:t>Avertisment</a:t>
            </a:r>
            <a:r>
              <a:rPr lang="en-US" sz="800" b="1" dirty="0"/>
              <a:t> de </a:t>
            </a:r>
            <a:r>
              <a:rPr lang="en-US" sz="800" b="1" dirty="0" err="1"/>
              <a:t>siguranță</a:t>
            </a:r>
            <a:endParaRPr lang="en-US" sz="800" b="1" dirty="0"/>
          </a:p>
          <a:p>
            <a:pPr algn="just"/>
            <a:r>
              <a:rPr lang="en-US" sz="800" dirty="0"/>
              <a:t>1. </a:t>
            </a:r>
            <a:r>
              <a:rPr lang="en-US" sz="800" dirty="0" err="1"/>
              <a:t>Acest</a:t>
            </a:r>
            <a:r>
              <a:rPr lang="en-US" sz="800" dirty="0"/>
              <a:t> </a:t>
            </a:r>
            <a:r>
              <a:rPr lang="en-US" sz="800" dirty="0" err="1"/>
              <a:t>scaun</a:t>
            </a:r>
            <a:r>
              <a:rPr lang="en-US" sz="800" dirty="0"/>
              <a:t> auto </a:t>
            </a:r>
            <a:r>
              <a:rPr lang="en-US" sz="800" dirty="0" err="1"/>
              <a:t>poate</a:t>
            </a:r>
            <a:r>
              <a:rPr lang="en-US" sz="800" dirty="0"/>
              <a:t> fi </a:t>
            </a:r>
            <a:r>
              <a:rPr lang="en-US" sz="800" dirty="0" err="1"/>
              <a:t>utilizat</a:t>
            </a:r>
            <a:r>
              <a:rPr lang="en-US" sz="800" dirty="0"/>
              <a:t> </a:t>
            </a:r>
            <a:r>
              <a:rPr lang="en-US" sz="800" dirty="0" err="1"/>
              <a:t>doar</a:t>
            </a:r>
            <a:r>
              <a:rPr lang="en-US" sz="800" dirty="0"/>
              <a:t> cu </a:t>
            </a:r>
            <a:r>
              <a:rPr lang="en-US" sz="800" dirty="0" err="1"/>
              <a:t>centura</a:t>
            </a:r>
            <a:r>
              <a:rPr lang="en-US" sz="800" dirty="0"/>
              <a:t> </a:t>
            </a:r>
            <a:r>
              <a:rPr lang="en-US" sz="800" dirty="0" err="1"/>
              <a:t>pentru</a:t>
            </a:r>
            <a:r>
              <a:rPr lang="en-US" sz="800" dirty="0"/>
              <a:t> </a:t>
            </a:r>
            <a:r>
              <a:rPr lang="en-US" sz="800" dirty="0" err="1"/>
              <a:t>copii</a:t>
            </a:r>
            <a:r>
              <a:rPr lang="en-US" sz="800" dirty="0"/>
              <a:t> cu </a:t>
            </a:r>
            <a:r>
              <a:rPr lang="en-US" sz="800" dirty="0" err="1"/>
              <a:t>greutate</a:t>
            </a:r>
            <a:r>
              <a:rPr lang="en-US" sz="800" dirty="0"/>
              <a:t> </a:t>
            </a:r>
            <a:r>
              <a:rPr lang="en-US" sz="800" dirty="0" err="1"/>
              <a:t>mai</a:t>
            </a:r>
            <a:r>
              <a:rPr lang="en-US" sz="800" dirty="0"/>
              <a:t> mica de 18 kg (</a:t>
            </a:r>
            <a:r>
              <a:rPr lang="en-US" sz="800" dirty="0" err="1"/>
              <a:t>grupa</a:t>
            </a:r>
            <a:r>
              <a:rPr lang="en-US" sz="800" dirty="0"/>
              <a:t> 0 +, I </a:t>
            </a:r>
            <a:r>
              <a:rPr lang="en-US" sz="800" dirty="0" err="1"/>
              <a:t>mai</a:t>
            </a:r>
            <a:r>
              <a:rPr lang="en-US" sz="800" dirty="0"/>
              <a:t> </a:t>
            </a:r>
            <a:r>
              <a:rPr lang="en-US" sz="800" dirty="0" err="1"/>
              <a:t>putin</a:t>
            </a:r>
            <a:r>
              <a:rPr lang="en-US" sz="800" dirty="0"/>
              <a:t> de 18 kg).</a:t>
            </a:r>
          </a:p>
          <a:p>
            <a:pPr algn="just"/>
            <a:r>
              <a:rPr lang="en-US" sz="800" dirty="0"/>
              <a:t>2. </a:t>
            </a:r>
            <a:r>
              <a:rPr lang="en-US" sz="800" dirty="0" err="1"/>
              <a:t>Acest</a:t>
            </a:r>
            <a:r>
              <a:rPr lang="en-US" sz="800" dirty="0"/>
              <a:t> </a:t>
            </a:r>
            <a:r>
              <a:rPr lang="en-US" sz="800" dirty="0" err="1"/>
              <a:t>scaun</a:t>
            </a:r>
            <a:r>
              <a:rPr lang="en-US" sz="800" dirty="0"/>
              <a:t> auto </a:t>
            </a:r>
            <a:r>
              <a:rPr lang="en-US" sz="800" dirty="0" err="1"/>
              <a:t>poate</a:t>
            </a:r>
            <a:r>
              <a:rPr lang="en-US" sz="800" dirty="0"/>
              <a:t> fi </a:t>
            </a:r>
            <a:r>
              <a:rPr lang="en-US" sz="800" dirty="0" err="1"/>
              <a:t>instalat</a:t>
            </a:r>
            <a:r>
              <a:rPr lang="en-US" sz="800" dirty="0"/>
              <a:t> cu </a:t>
            </a:r>
            <a:r>
              <a:rPr lang="en-US" sz="800" dirty="0" err="1"/>
              <a:t>spatele</a:t>
            </a:r>
            <a:r>
              <a:rPr lang="en-US" sz="800" dirty="0"/>
              <a:t> </a:t>
            </a:r>
            <a:r>
              <a:rPr lang="en-US" sz="800" dirty="0" err="1"/>
              <a:t>si</a:t>
            </a:r>
            <a:r>
              <a:rPr lang="en-US" sz="800" dirty="0"/>
              <a:t> cu fata in </a:t>
            </a:r>
            <a:r>
              <a:rPr lang="en-US" sz="800" dirty="0" err="1"/>
              <a:t>directia</a:t>
            </a:r>
            <a:r>
              <a:rPr lang="en-US" sz="800" dirty="0"/>
              <a:t> de </a:t>
            </a:r>
            <a:r>
              <a:rPr lang="en-US" sz="800" dirty="0" err="1"/>
              <a:t>mers</a:t>
            </a:r>
            <a:r>
              <a:rPr lang="en-US" sz="800" dirty="0"/>
              <a:t>, </a:t>
            </a:r>
            <a:r>
              <a:rPr lang="en-US" sz="800" dirty="0" err="1"/>
              <a:t>folosind</a:t>
            </a:r>
            <a:r>
              <a:rPr lang="en-US" sz="800" dirty="0"/>
              <a:t> </a:t>
            </a:r>
            <a:r>
              <a:rPr lang="en-US" sz="800" dirty="0" err="1"/>
              <a:t>centura</a:t>
            </a:r>
            <a:r>
              <a:rPr lang="en-US" sz="800" dirty="0"/>
              <a:t> in 5 </a:t>
            </a:r>
            <a:r>
              <a:rPr lang="en-US" sz="800" dirty="0" err="1"/>
              <a:t>puncte</a:t>
            </a:r>
            <a:r>
              <a:rPr lang="en-US" sz="800" dirty="0"/>
              <a:t> </a:t>
            </a:r>
            <a:r>
              <a:rPr lang="en-US" sz="800" dirty="0" err="1"/>
              <a:t>si</a:t>
            </a:r>
            <a:r>
              <a:rPr lang="en-US" sz="800" dirty="0"/>
              <a:t> </a:t>
            </a:r>
            <a:r>
              <a:rPr lang="en-US" sz="800" dirty="0" err="1"/>
              <a:t>centura</a:t>
            </a:r>
            <a:r>
              <a:rPr lang="en-US" sz="800" dirty="0"/>
              <a:t> de </a:t>
            </a:r>
            <a:r>
              <a:rPr lang="en-US" sz="800" dirty="0" err="1"/>
              <a:t>siguranta</a:t>
            </a:r>
            <a:r>
              <a:rPr lang="en-US" sz="800" dirty="0"/>
              <a:t> </a:t>
            </a:r>
            <a:r>
              <a:rPr lang="en-US" sz="800" dirty="0" err="1"/>
              <a:t>diagonala</a:t>
            </a:r>
            <a:r>
              <a:rPr lang="en-US" sz="800" dirty="0"/>
              <a:t>. Important – Nu </a:t>
            </a:r>
            <a:r>
              <a:rPr lang="en-US" sz="800" dirty="0" err="1"/>
              <a:t>folositi</a:t>
            </a:r>
            <a:r>
              <a:rPr lang="en-US" sz="800" dirty="0"/>
              <a:t> </a:t>
            </a:r>
            <a:r>
              <a:rPr lang="en-US" sz="800" dirty="0" err="1"/>
              <a:t>scaunul</a:t>
            </a:r>
            <a:r>
              <a:rPr lang="en-US" sz="800" dirty="0"/>
              <a:t> auto </a:t>
            </a:r>
            <a:r>
              <a:rPr lang="en-US" sz="800" dirty="0" err="1"/>
              <a:t>orientat</a:t>
            </a:r>
            <a:r>
              <a:rPr lang="en-US" sz="800" dirty="0"/>
              <a:t> cu fata in </a:t>
            </a:r>
            <a:r>
              <a:rPr lang="en-US" sz="800" dirty="0" err="1"/>
              <a:t>directia</a:t>
            </a:r>
            <a:r>
              <a:rPr lang="en-US" sz="800" dirty="0"/>
              <a:t> de </a:t>
            </a:r>
            <a:r>
              <a:rPr lang="en-US" sz="800" dirty="0" err="1"/>
              <a:t>mers</a:t>
            </a:r>
            <a:r>
              <a:rPr lang="en-US" sz="800" dirty="0"/>
              <a:t>, </a:t>
            </a:r>
            <a:r>
              <a:rPr lang="en-US" sz="800" dirty="0" err="1"/>
              <a:t>inainte</a:t>
            </a:r>
            <a:r>
              <a:rPr lang="en-US" sz="800" dirty="0"/>
              <a:t> ca </a:t>
            </a:r>
            <a:r>
              <a:rPr lang="en-US" sz="800" dirty="0" err="1"/>
              <a:t>greutatea</a:t>
            </a:r>
            <a:r>
              <a:rPr lang="en-US" sz="800" dirty="0"/>
              <a:t> </a:t>
            </a:r>
            <a:r>
              <a:rPr lang="en-US" sz="800" dirty="0" err="1"/>
              <a:t>copilului</a:t>
            </a:r>
            <a:r>
              <a:rPr lang="en-US" sz="800" dirty="0"/>
              <a:t> </a:t>
            </a:r>
            <a:r>
              <a:rPr lang="en-US" sz="800" dirty="0" err="1"/>
              <a:t>sa</a:t>
            </a:r>
            <a:r>
              <a:rPr lang="en-US" sz="800" dirty="0"/>
              <a:t> </a:t>
            </a:r>
            <a:r>
              <a:rPr lang="en-US" sz="800" dirty="0" err="1"/>
              <a:t>depaseasca</a:t>
            </a:r>
            <a:r>
              <a:rPr lang="en-US" sz="800" dirty="0"/>
              <a:t> 9 kg.</a:t>
            </a:r>
          </a:p>
          <a:p>
            <a:pPr algn="just"/>
            <a:r>
              <a:rPr lang="en-US" sz="800" dirty="0"/>
              <a:t>3. </a:t>
            </a:r>
            <a:r>
              <a:rPr lang="en-US" sz="800" dirty="0" err="1"/>
              <a:t>Manualul</a:t>
            </a:r>
            <a:r>
              <a:rPr lang="en-US" sz="800" dirty="0"/>
              <a:t> de </a:t>
            </a:r>
            <a:r>
              <a:rPr lang="en-US" sz="800" dirty="0" err="1"/>
              <a:t>instructiuni</a:t>
            </a:r>
            <a:r>
              <a:rPr lang="en-US" sz="800" dirty="0"/>
              <a:t> </a:t>
            </a:r>
            <a:r>
              <a:rPr lang="en-US" sz="800" dirty="0" err="1"/>
              <a:t>poate</a:t>
            </a:r>
            <a:r>
              <a:rPr lang="en-US" sz="800" dirty="0"/>
              <a:t> fi </a:t>
            </a:r>
            <a:r>
              <a:rPr lang="en-US" sz="800" dirty="0" err="1"/>
              <a:t>stocat</a:t>
            </a:r>
            <a:r>
              <a:rPr lang="en-US" sz="800" dirty="0"/>
              <a:t> in zona </a:t>
            </a:r>
            <a:r>
              <a:rPr lang="en-US" sz="800" dirty="0" err="1"/>
              <a:t>speciala</a:t>
            </a:r>
            <a:r>
              <a:rPr lang="en-US" sz="800" dirty="0"/>
              <a:t> a </a:t>
            </a:r>
            <a:r>
              <a:rPr lang="en-US" sz="800" dirty="0" err="1"/>
              <a:t>scaunului</a:t>
            </a:r>
            <a:r>
              <a:rPr lang="en-US" sz="800" dirty="0"/>
              <a:t> auto </a:t>
            </a:r>
            <a:r>
              <a:rPr lang="en-US" sz="800" dirty="0" err="1"/>
              <a:t>pentru</a:t>
            </a:r>
            <a:r>
              <a:rPr lang="en-US" sz="800" dirty="0"/>
              <a:t> </a:t>
            </a:r>
            <a:r>
              <a:rPr lang="en-US" sz="800" dirty="0" err="1"/>
              <a:t>intreaga</a:t>
            </a:r>
            <a:r>
              <a:rPr lang="en-US" sz="800" dirty="0"/>
              <a:t> </a:t>
            </a:r>
            <a:r>
              <a:rPr lang="en-US" sz="800" dirty="0" err="1"/>
              <a:t>perioada</a:t>
            </a:r>
            <a:r>
              <a:rPr lang="en-US" sz="800" dirty="0"/>
              <a:t> de </a:t>
            </a:r>
            <a:r>
              <a:rPr lang="en-US" sz="800" dirty="0" err="1"/>
              <a:t>utilizare</a:t>
            </a:r>
            <a:r>
              <a:rPr lang="en-US" sz="800" dirty="0"/>
              <a:t>.</a:t>
            </a:r>
          </a:p>
          <a:p>
            <a:pPr algn="just"/>
            <a:r>
              <a:rPr lang="en-US" sz="800" dirty="0"/>
              <a:t>4. Nu </a:t>
            </a:r>
            <a:r>
              <a:rPr lang="en-US" sz="800" dirty="0" err="1"/>
              <a:t>utilizati</a:t>
            </a:r>
            <a:r>
              <a:rPr lang="en-US" sz="800" dirty="0"/>
              <a:t> </a:t>
            </a:r>
            <a:r>
              <a:rPr lang="en-US" sz="800" dirty="0" err="1"/>
              <a:t>acest</a:t>
            </a:r>
            <a:r>
              <a:rPr lang="en-US" sz="800" dirty="0"/>
              <a:t> </a:t>
            </a:r>
            <a:r>
              <a:rPr lang="en-US" sz="800" dirty="0" err="1"/>
              <a:t>scaun</a:t>
            </a:r>
            <a:r>
              <a:rPr lang="en-US" sz="800" dirty="0"/>
              <a:t> auto la </a:t>
            </a:r>
            <a:r>
              <a:rPr lang="en-US" sz="800" dirty="0" err="1"/>
              <a:t>domiciliu</a:t>
            </a:r>
            <a:r>
              <a:rPr lang="en-US" sz="800" dirty="0"/>
              <a:t>. </a:t>
            </a:r>
            <a:r>
              <a:rPr lang="en-US" sz="800" dirty="0" err="1"/>
              <a:t>Acesta</a:t>
            </a:r>
            <a:r>
              <a:rPr lang="en-US" sz="800" dirty="0"/>
              <a:t> nu </a:t>
            </a:r>
            <a:r>
              <a:rPr lang="en-US" sz="800" dirty="0" err="1"/>
              <a:t>este</a:t>
            </a:r>
            <a:r>
              <a:rPr lang="en-US" sz="800" dirty="0"/>
              <a:t> </a:t>
            </a:r>
            <a:r>
              <a:rPr lang="en-US" sz="800" dirty="0" err="1"/>
              <a:t>destinat</a:t>
            </a:r>
            <a:r>
              <a:rPr lang="en-US" sz="800" dirty="0"/>
              <a:t> </a:t>
            </a:r>
            <a:r>
              <a:rPr lang="en-US" sz="800" dirty="0" err="1"/>
              <a:t>pentru</a:t>
            </a:r>
            <a:r>
              <a:rPr lang="en-US" sz="800" dirty="0"/>
              <a:t> </a:t>
            </a:r>
            <a:r>
              <a:rPr lang="en-US" sz="800" dirty="0" err="1"/>
              <a:t>uz</a:t>
            </a:r>
            <a:r>
              <a:rPr lang="en-US" sz="800" dirty="0"/>
              <a:t> </a:t>
            </a:r>
            <a:r>
              <a:rPr lang="en-US" sz="800" dirty="0" err="1"/>
              <a:t>casnic</a:t>
            </a:r>
            <a:r>
              <a:rPr lang="en-US" sz="800" dirty="0"/>
              <a:t> </a:t>
            </a:r>
            <a:r>
              <a:rPr lang="en-US" sz="800" dirty="0" err="1"/>
              <a:t>si</a:t>
            </a:r>
            <a:r>
              <a:rPr lang="en-US" sz="800" dirty="0"/>
              <a:t> </a:t>
            </a:r>
            <a:r>
              <a:rPr lang="en-US" sz="800" dirty="0" err="1"/>
              <a:t>trebuie</a:t>
            </a:r>
            <a:r>
              <a:rPr lang="en-US" sz="800" dirty="0"/>
              <a:t> </a:t>
            </a:r>
            <a:r>
              <a:rPr lang="en-US" sz="800" dirty="0" err="1"/>
              <a:t>sa</a:t>
            </a:r>
            <a:r>
              <a:rPr lang="en-US" sz="800" dirty="0"/>
              <a:t> fie </a:t>
            </a:r>
            <a:r>
              <a:rPr lang="en-US" sz="800" dirty="0" err="1"/>
              <a:t>utilizat</a:t>
            </a:r>
            <a:r>
              <a:rPr lang="en-US" sz="800" dirty="0"/>
              <a:t> </a:t>
            </a:r>
            <a:r>
              <a:rPr lang="en-US" sz="800" dirty="0" err="1"/>
              <a:t>numai</a:t>
            </a:r>
            <a:r>
              <a:rPr lang="en-US" sz="800" dirty="0"/>
              <a:t> in </a:t>
            </a:r>
            <a:r>
              <a:rPr lang="en-US" sz="800" dirty="0" err="1"/>
              <a:t>masina</a:t>
            </a:r>
            <a:r>
              <a:rPr lang="en-US" sz="800" dirty="0"/>
              <a:t> </a:t>
            </a:r>
            <a:r>
              <a:rPr lang="en-US" sz="800" dirty="0" err="1"/>
              <a:t>dumneavoastra</a:t>
            </a:r>
            <a:r>
              <a:rPr lang="en-US" sz="800" dirty="0"/>
              <a:t>.</a:t>
            </a:r>
          </a:p>
          <a:p>
            <a:pPr algn="just"/>
            <a:r>
              <a:rPr lang="en-US" sz="800" dirty="0"/>
              <a:t>5. Se </a:t>
            </a:r>
            <a:r>
              <a:rPr lang="en-US" sz="800" dirty="0" err="1"/>
              <a:t>recomanda</a:t>
            </a:r>
            <a:r>
              <a:rPr lang="en-US" sz="800" dirty="0"/>
              <a:t> ca </a:t>
            </a:r>
            <a:r>
              <a:rPr lang="en-US" sz="800" dirty="0" err="1"/>
              <a:t>copiii</a:t>
            </a:r>
            <a:r>
              <a:rPr lang="en-US" sz="800" dirty="0"/>
              <a:t> </a:t>
            </a:r>
            <a:r>
              <a:rPr lang="en-US" sz="800" dirty="0" err="1"/>
              <a:t>sa</a:t>
            </a:r>
            <a:r>
              <a:rPr lang="en-US" sz="800" dirty="0"/>
              <a:t> nu fie </a:t>
            </a:r>
            <a:r>
              <a:rPr lang="en-US" sz="800" dirty="0" err="1"/>
              <a:t>lasati</a:t>
            </a:r>
            <a:r>
              <a:rPr lang="en-US" sz="800" dirty="0"/>
              <a:t> </a:t>
            </a:r>
            <a:r>
              <a:rPr lang="en-US" sz="800" dirty="0" err="1"/>
              <a:t>nesupravegheati</a:t>
            </a:r>
            <a:r>
              <a:rPr lang="en-US" sz="800" dirty="0"/>
              <a:t> in </a:t>
            </a:r>
            <a:r>
              <a:rPr lang="en-US" sz="800" dirty="0" err="1"/>
              <a:t>scaunul</a:t>
            </a:r>
            <a:r>
              <a:rPr lang="en-US" sz="800" dirty="0"/>
              <a:t> auto.</a:t>
            </a:r>
          </a:p>
          <a:p>
            <a:pPr algn="just"/>
            <a:r>
              <a:rPr lang="en-US" sz="800" dirty="0"/>
              <a:t>6. Nu </a:t>
            </a:r>
            <a:r>
              <a:rPr lang="en-US" sz="800" dirty="0" err="1"/>
              <a:t>amplasati</a:t>
            </a:r>
            <a:r>
              <a:rPr lang="en-US" sz="800" dirty="0"/>
              <a:t> </a:t>
            </a:r>
            <a:r>
              <a:rPr lang="en-US" sz="800" dirty="0" err="1"/>
              <a:t>scaunul</a:t>
            </a:r>
            <a:r>
              <a:rPr lang="en-US" sz="800" dirty="0"/>
              <a:t> auto, </a:t>
            </a:r>
            <a:r>
              <a:rPr lang="en-US" sz="800" dirty="0" err="1"/>
              <a:t>orientat</a:t>
            </a:r>
            <a:r>
              <a:rPr lang="en-US" sz="800" dirty="0"/>
              <a:t> cu </a:t>
            </a:r>
            <a:r>
              <a:rPr lang="en-US" sz="800" dirty="0" err="1"/>
              <a:t>spatele</a:t>
            </a:r>
            <a:r>
              <a:rPr lang="en-US" sz="800" dirty="0"/>
              <a:t> in </a:t>
            </a:r>
            <a:r>
              <a:rPr lang="en-US" sz="800" dirty="0" err="1"/>
              <a:t>directia</a:t>
            </a:r>
            <a:r>
              <a:rPr lang="en-US" sz="800" dirty="0"/>
              <a:t> de </a:t>
            </a:r>
            <a:r>
              <a:rPr lang="en-US" sz="800" dirty="0" err="1"/>
              <a:t>mers</a:t>
            </a:r>
            <a:r>
              <a:rPr lang="en-US" sz="800" dirty="0"/>
              <a:t>, </a:t>
            </a:r>
            <a:r>
              <a:rPr lang="en-US" sz="800" dirty="0" err="1"/>
              <a:t>pe</a:t>
            </a:r>
            <a:r>
              <a:rPr lang="en-US" sz="800" dirty="0"/>
              <a:t> </a:t>
            </a:r>
            <a:r>
              <a:rPr lang="en-US" sz="800" dirty="0" err="1"/>
              <a:t>scaunul</a:t>
            </a:r>
            <a:r>
              <a:rPr lang="en-US" sz="800" dirty="0"/>
              <a:t> din fata </a:t>
            </a:r>
            <a:r>
              <a:rPr lang="en-US" sz="800" dirty="0" err="1"/>
              <a:t>dotat</a:t>
            </a:r>
            <a:r>
              <a:rPr lang="en-US" sz="800" dirty="0"/>
              <a:t> cu airbag. </a:t>
            </a:r>
            <a:r>
              <a:rPr lang="en-US" sz="800" dirty="0" err="1"/>
              <a:t>Acest</a:t>
            </a:r>
            <a:r>
              <a:rPr lang="en-US" sz="800" dirty="0"/>
              <a:t> </a:t>
            </a:r>
            <a:r>
              <a:rPr lang="en-US" sz="800" dirty="0" err="1"/>
              <a:t>lucru</a:t>
            </a:r>
            <a:r>
              <a:rPr lang="en-US" sz="800" dirty="0"/>
              <a:t> </a:t>
            </a:r>
            <a:r>
              <a:rPr lang="en-US" sz="800" dirty="0" err="1"/>
              <a:t>poate</a:t>
            </a:r>
            <a:r>
              <a:rPr lang="en-US" sz="800" dirty="0"/>
              <a:t> duce la </a:t>
            </a:r>
            <a:r>
              <a:rPr lang="en-US" sz="800" dirty="0" err="1"/>
              <a:t>deces</a:t>
            </a:r>
            <a:r>
              <a:rPr lang="en-US" sz="800" dirty="0"/>
              <a:t> </a:t>
            </a:r>
            <a:r>
              <a:rPr lang="en-US" sz="800" dirty="0" err="1"/>
              <a:t>sau</a:t>
            </a:r>
            <a:r>
              <a:rPr lang="en-US" sz="800" dirty="0"/>
              <a:t> </a:t>
            </a:r>
            <a:r>
              <a:rPr lang="en-US" sz="800" dirty="0" err="1"/>
              <a:t>vatamari</a:t>
            </a:r>
            <a:r>
              <a:rPr lang="en-US" sz="800" dirty="0"/>
              <a:t> grave.</a:t>
            </a:r>
          </a:p>
          <a:p>
            <a:pPr algn="just"/>
            <a:r>
              <a:rPr lang="en-US" sz="800" dirty="0"/>
              <a:t>7. </a:t>
            </a:r>
            <a:r>
              <a:rPr lang="en-US" sz="800" dirty="0" err="1"/>
              <a:t>Scaunul</a:t>
            </a:r>
            <a:r>
              <a:rPr lang="en-US" sz="800" dirty="0"/>
              <a:t> </a:t>
            </a:r>
            <a:r>
              <a:rPr lang="en-US" sz="800" dirty="0" err="1"/>
              <a:t>pentru</a:t>
            </a:r>
            <a:r>
              <a:rPr lang="en-US" sz="800" dirty="0"/>
              <a:t> </a:t>
            </a:r>
            <a:r>
              <a:rPr lang="en-US" sz="800" dirty="0" err="1"/>
              <a:t>copii</a:t>
            </a:r>
            <a:r>
              <a:rPr lang="en-US" sz="800" dirty="0"/>
              <a:t> </a:t>
            </a:r>
            <a:r>
              <a:rPr lang="en-US" sz="800" dirty="0" err="1"/>
              <a:t>trebuie</a:t>
            </a:r>
            <a:r>
              <a:rPr lang="en-US" sz="800" dirty="0"/>
              <a:t> </a:t>
            </a:r>
            <a:r>
              <a:rPr lang="en-US" sz="800" dirty="0" err="1"/>
              <a:t>sa</a:t>
            </a:r>
            <a:r>
              <a:rPr lang="en-US" sz="800" dirty="0"/>
              <a:t> fie </a:t>
            </a:r>
            <a:r>
              <a:rPr lang="en-US" sz="800" dirty="0" err="1"/>
              <a:t>schimbat</a:t>
            </a:r>
            <a:r>
              <a:rPr lang="en-US" sz="800" dirty="0"/>
              <a:t> in </a:t>
            </a:r>
            <a:r>
              <a:rPr lang="en-US" sz="800" dirty="0" err="1"/>
              <a:t>cazul</a:t>
            </a:r>
            <a:r>
              <a:rPr lang="en-US" sz="800" dirty="0"/>
              <a:t> in care a </a:t>
            </a:r>
            <a:r>
              <a:rPr lang="en-US" sz="800" dirty="0" err="1"/>
              <a:t>fost</a:t>
            </a:r>
            <a:r>
              <a:rPr lang="en-US" sz="800" dirty="0"/>
              <a:t> </a:t>
            </a:r>
            <a:r>
              <a:rPr lang="en-US" sz="800" dirty="0" err="1"/>
              <a:t>supus</a:t>
            </a:r>
            <a:r>
              <a:rPr lang="en-US" sz="800" dirty="0"/>
              <a:t> </a:t>
            </a:r>
            <a:r>
              <a:rPr lang="en-US" sz="800" dirty="0" err="1"/>
              <a:t>unor</a:t>
            </a:r>
            <a:r>
              <a:rPr lang="en-US" sz="800" dirty="0"/>
              <a:t> </a:t>
            </a:r>
            <a:r>
              <a:rPr lang="en-US" sz="800" dirty="0" err="1"/>
              <a:t>sarcini</a:t>
            </a:r>
            <a:r>
              <a:rPr lang="en-US" sz="800" dirty="0"/>
              <a:t> </a:t>
            </a:r>
            <a:r>
              <a:rPr lang="en-US" sz="800" dirty="0" err="1"/>
              <a:t>semnificative</a:t>
            </a:r>
            <a:r>
              <a:rPr lang="en-US" sz="800" dirty="0"/>
              <a:t> in </a:t>
            </a:r>
            <a:r>
              <a:rPr lang="en-US" sz="800" dirty="0" err="1"/>
              <a:t>urma</a:t>
            </a:r>
            <a:r>
              <a:rPr lang="en-US" sz="800" dirty="0"/>
              <a:t> </a:t>
            </a:r>
            <a:r>
              <a:rPr lang="en-US" sz="800" dirty="0" err="1"/>
              <a:t>unui</a:t>
            </a:r>
            <a:r>
              <a:rPr lang="en-US" sz="800" dirty="0"/>
              <a:t> accident </a:t>
            </a:r>
            <a:r>
              <a:rPr lang="en-US" sz="800" dirty="0" err="1"/>
              <a:t>rutier</a:t>
            </a:r>
            <a:r>
              <a:rPr lang="en-US" sz="800" dirty="0"/>
              <a:t>.</a:t>
            </a:r>
          </a:p>
          <a:p>
            <a:pPr algn="just"/>
            <a:r>
              <a:rPr lang="en-US" sz="800" dirty="0"/>
              <a:t>8. </a:t>
            </a:r>
            <a:r>
              <a:rPr lang="en-US" sz="800" dirty="0" err="1"/>
              <a:t>Datorita</a:t>
            </a:r>
            <a:r>
              <a:rPr lang="en-US" sz="800" dirty="0"/>
              <a:t> </a:t>
            </a:r>
            <a:r>
              <a:rPr lang="en-US" sz="800" dirty="0" err="1"/>
              <a:t>masurilor</a:t>
            </a:r>
            <a:r>
              <a:rPr lang="en-US" sz="800" dirty="0"/>
              <a:t> de </a:t>
            </a:r>
            <a:r>
              <a:rPr lang="en-US" sz="800" dirty="0" err="1"/>
              <a:t>siguranta</a:t>
            </a:r>
            <a:r>
              <a:rPr lang="en-US" sz="800" dirty="0"/>
              <a:t>, </a:t>
            </a:r>
            <a:r>
              <a:rPr lang="en-US" sz="800" dirty="0" err="1"/>
              <a:t>scaunul</a:t>
            </a:r>
            <a:r>
              <a:rPr lang="en-US" sz="800" dirty="0"/>
              <a:t> auto </a:t>
            </a:r>
            <a:r>
              <a:rPr lang="en-US" sz="800" dirty="0" err="1"/>
              <a:t>trebuie</a:t>
            </a:r>
            <a:r>
              <a:rPr lang="en-US" sz="800" dirty="0"/>
              <a:t> </a:t>
            </a:r>
            <a:r>
              <a:rPr lang="en-US" sz="800" dirty="0" err="1"/>
              <a:t>sa</a:t>
            </a:r>
            <a:r>
              <a:rPr lang="en-US" sz="800" dirty="0"/>
              <a:t> fie bine </a:t>
            </a:r>
            <a:r>
              <a:rPr lang="en-US" sz="800" dirty="0" err="1"/>
              <a:t>fixat</a:t>
            </a:r>
            <a:r>
              <a:rPr lang="en-US" sz="800" dirty="0"/>
              <a:t> in </a:t>
            </a:r>
            <a:r>
              <a:rPr lang="en-US" sz="800" dirty="0" err="1"/>
              <a:t>mijlocul</a:t>
            </a:r>
            <a:r>
              <a:rPr lang="en-US" sz="800" dirty="0"/>
              <a:t> de transport, </a:t>
            </a:r>
            <a:r>
              <a:rPr lang="en-US" sz="800" dirty="0" err="1"/>
              <a:t>chiar</a:t>
            </a:r>
            <a:r>
              <a:rPr lang="en-US" sz="800" dirty="0"/>
              <a:t> </a:t>
            </a:r>
            <a:r>
              <a:rPr lang="en-US" sz="800" dirty="0" err="1"/>
              <a:t>daca</a:t>
            </a:r>
            <a:r>
              <a:rPr lang="en-US" sz="800" dirty="0"/>
              <a:t> </a:t>
            </a:r>
            <a:r>
              <a:rPr lang="en-US" sz="800" dirty="0" err="1"/>
              <a:t>copilul</a:t>
            </a:r>
            <a:r>
              <a:rPr lang="en-US" sz="800" dirty="0"/>
              <a:t> nu </a:t>
            </a:r>
            <a:r>
              <a:rPr lang="en-US" sz="800" dirty="0" err="1"/>
              <a:t>este</a:t>
            </a:r>
            <a:r>
              <a:rPr lang="en-US" sz="800" dirty="0"/>
              <a:t> </a:t>
            </a:r>
            <a:r>
              <a:rPr lang="en-US" sz="800" dirty="0" err="1"/>
              <a:t>asezat</a:t>
            </a:r>
            <a:r>
              <a:rPr lang="en-US" sz="800" dirty="0"/>
              <a:t> in </a:t>
            </a:r>
            <a:r>
              <a:rPr lang="en-US" sz="800" dirty="0" err="1"/>
              <a:t>acesta</a:t>
            </a:r>
            <a:r>
              <a:rPr lang="en-US" sz="800" dirty="0"/>
              <a:t>.</a:t>
            </a:r>
          </a:p>
          <a:p>
            <a:pPr algn="just"/>
            <a:r>
              <a:rPr lang="en-US" sz="800" dirty="0"/>
              <a:t>9. </a:t>
            </a:r>
            <a:r>
              <a:rPr lang="en-US" sz="800" dirty="0" err="1"/>
              <a:t>Asigurati-va</a:t>
            </a:r>
            <a:r>
              <a:rPr lang="en-US" sz="800" dirty="0"/>
              <a:t> </a:t>
            </a:r>
            <a:r>
              <a:rPr lang="en-US" sz="800" dirty="0" err="1"/>
              <a:t>intotdeauna</a:t>
            </a:r>
            <a:r>
              <a:rPr lang="en-US" sz="800" dirty="0"/>
              <a:t> ca </a:t>
            </a:r>
            <a:r>
              <a:rPr lang="en-US" sz="800" dirty="0" err="1"/>
              <a:t>toate</a:t>
            </a:r>
            <a:r>
              <a:rPr lang="en-US" sz="800" dirty="0"/>
              <a:t> </a:t>
            </a:r>
            <a:r>
              <a:rPr lang="en-US" sz="800" dirty="0" err="1"/>
              <a:t>centurile</a:t>
            </a:r>
            <a:r>
              <a:rPr lang="en-US" sz="800" dirty="0"/>
              <a:t> care </a:t>
            </a:r>
            <a:r>
              <a:rPr lang="en-US" sz="800" dirty="0" err="1"/>
              <a:t>fixeaza</a:t>
            </a:r>
            <a:r>
              <a:rPr lang="en-US" sz="800" dirty="0"/>
              <a:t> </a:t>
            </a:r>
            <a:r>
              <a:rPr lang="en-US" sz="800" dirty="0" err="1"/>
              <a:t>spatarul</a:t>
            </a:r>
            <a:r>
              <a:rPr lang="en-US" sz="800" dirty="0"/>
              <a:t> </a:t>
            </a:r>
            <a:r>
              <a:rPr lang="en-US" sz="800" dirty="0" err="1"/>
              <a:t>scaunului</a:t>
            </a:r>
            <a:r>
              <a:rPr lang="en-US" sz="800" dirty="0"/>
              <a:t> auto de </a:t>
            </a:r>
            <a:r>
              <a:rPr lang="en-US" sz="800" dirty="0" err="1"/>
              <a:t>mijlocul</a:t>
            </a:r>
            <a:r>
              <a:rPr lang="en-US" sz="800" dirty="0"/>
              <a:t> de transport </a:t>
            </a:r>
            <a:r>
              <a:rPr lang="en-US" sz="800" dirty="0" err="1"/>
              <a:t>sa</a:t>
            </a:r>
            <a:r>
              <a:rPr lang="en-US" sz="800" dirty="0"/>
              <a:t> fie </a:t>
            </a:r>
            <a:r>
              <a:rPr lang="en-US" sz="800" dirty="0" err="1"/>
              <a:t>tensionate</a:t>
            </a:r>
            <a:r>
              <a:rPr lang="en-US" sz="800" dirty="0"/>
              <a:t>, </a:t>
            </a:r>
            <a:r>
              <a:rPr lang="en-US" sz="800" dirty="0" err="1"/>
              <a:t>toate</a:t>
            </a:r>
            <a:r>
              <a:rPr lang="en-US" sz="800" dirty="0"/>
              <a:t> </a:t>
            </a:r>
            <a:r>
              <a:rPr lang="en-US" sz="800" dirty="0" err="1"/>
              <a:t>curelele</a:t>
            </a:r>
            <a:r>
              <a:rPr lang="en-US" sz="800" dirty="0"/>
              <a:t> care tin </a:t>
            </a:r>
            <a:r>
              <a:rPr lang="en-US" sz="800" dirty="0" err="1"/>
              <a:t>copilul</a:t>
            </a:r>
            <a:r>
              <a:rPr lang="en-US" sz="800" dirty="0"/>
              <a:t> </a:t>
            </a:r>
            <a:r>
              <a:rPr lang="en-US" sz="800" dirty="0" err="1"/>
              <a:t>trebuie</a:t>
            </a:r>
            <a:r>
              <a:rPr lang="en-US" sz="800" dirty="0"/>
              <a:t> </a:t>
            </a:r>
            <a:r>
              <a:rPr lang="en-US" sz="800" dirty="0" err="1"/>
              <a:t>ajustate</a:t>
            </a:r>
            <a:r>
              <a:rPr lang="en-US" sz="800" dirty="0"/>
              <a:t> la </a:t>
            </a:r>
            <a:r>
              <a:rPr lang="en-US" sz="800" dirty="0" err="1"/>
              <a:t>corpul</a:t>
            </a:r>
            <a:r>
              <a:rPr lang="en-US" sz="800" dirty="0"/>
              <a:t> </a:t>
            </a:r>
            <a:r>
              <a:rPr lang="en-US" sz="800" dirty="0" err="1"/>
              <a:t>copilului</a:t>
            </a:r>
            <a:r>
              <a:rPr lang="en-US" sz="800" dirty="0"/>
              <a:t> </a:t>
            </a:r>
            <a:r>
              <a:rPr lang="en-US" sz="800" dirty="0" err="1"/>
              <a:t>si</a:t>
            </a:r>
            <a:r>
              <a:rPr lang="en-US" sz="800" dirty="0"/>
              <a:t> </a:t>
            </a:r>
            <a:r>
              <a:rPr lang="en-US" sz="800" dirty="0" err="1"/>
              <a:t>asigurati-va</a:t>
            </a:r>
            <a:r>
              <a:rPr lang="en-US" sz="800" dirty="0"/>
              <a:t> ca </a:t>
            </a:r>
            <a:r>
              <a:rPr lang="en-US" sz="800" dirty="0" err="1"/>
              <a:t>curelele</a:t>
            </a:r>
            <a:r>
              <a:rPr lang="en-US" sz="800" dirty="0"/>
              <a:t> </a:t>
            </a:r>
            <a:r>
              <a:rPr lang="en-US" sz="800" dirty="0" err="1"/>
              <a:t>si</a:t>
            </a:r>
            <a:r>
              <a:rPr lang="en-US" sz="800" dirty="0"/>
              <a:t> </a:t>
            </a:r>
            <a:r>
              <a:rPr lang="en-US" sz="800" dirty="0" err="1"/>
              <a:t>centurile</a:t>
            </a:r>
            <a:r>
              <a:rPr lang="en-US" sz="800" dirty="0"/>
              <a:t> nu </a:t>
            </a:r>
            <a:r>
              <a:rPr lang="en-US" sz="800" dirty="0" err="1"/>
              <a:t>sunt</a:t>
            </a:r>
            <a:r>
              <a:rPr lang="en-US" sz="800" dirty="0"/>
              <a:t> </a:t>
            </a:r>
            <a:r>
              <a:rPr lang="en-US" sz="800" dirty="0" err="1"/>
              <a:t>rasucite</a:t>
            </a:r>
            <a:r>
              <a:rPr lang="en-US" sz="800" dirty="0"/>
              <a:t>.</a:t>
            </a:r>
          </a:p>
          <a:p>
            <a:pPr algn="just"/>
            <a:r>
              <a:rPr lang="en-US" sz="800" dirty="0"/>
              <a:t>10. </a:t>
            </a:r>
            <a:r>
              <a:rPr lang="en-US" sz="800" dirty="0" err="1"/>
              <a:t>Asigurati-va</a:t>
            </a:r>
            <a:r>
              <a:rPr lang="en-US" sz="800" dirty="0"/>
              <a:t> ca </a:t>
            </a:r>
            <a:r>
              <a:rPr lang="en-US" sz="800" dirty="0" err="1"/>
              <a:t>toate</a:t>
            </a:r>
            <a:r>
              <a:rPr lang="en-US" sz="800" dirty="0"/>
              <a:t> </a:t>
            </a:r>
            <a:r>
              <a:rPr lang="en-US" sz="800" dirty="0" err="1"/>
              <a:t>curelele</a:t>
            </a:r>
            <a:r>
              <a:rPr lang="en-US" sz="800" dirty="0"/>
              <a:t> la </a:t>
            </a:r>
            <a:r>
              <a:rPr lang="en-US" sz="800" dirty="0" err="1"/>
              <a:t>poalele</a:t>
            </a:r>
            <a:r>
              <a:rPr lang="en-US" sz="800" dirty="0"/>
              <a:t> </a:t>
            </a:r>
            <a:r>
              <a:rPr lang="en-US" sz="800" dirty="0" err="1"/>
              <a:t>copilului</a:t>
            </a:r>
            <a:r>
              <a:rPr lang="en-US" sz="800" dirty="0"/>
              <a:t> </a:t>
            </a:r>
            <a:r>
              <a:rPr lang="en-US" sz="800" dirty="0" err="1"/>
              <a:t>sunt</a:t>
            </a:r>
            <a:r>
              <a:rPr lang="en-US" sz="800" dirty="0"/>
              <a:t> </a:t>
            </a:r>
            <a:r>
              <a:rPr lang="en-US" sz="800" dirty="0" err="1"/>
              <a:t>pozitionate</a:t>
            </a:r>
            <a:r>
              <a:rPr lang="en-US" sz="800" dirty="0"/>
              <a:t> in </a:t>
            </a:r>
            <a:r>
              <a:rPr lang="en-US" sz="800" dirty="0" err="1"/>
              <a:t>partea</a:t>
            </a:r>
            <a:r>
              <a:rPr lang="en-US" sz="800" dirty="0"/>
              <a:t> </a:t>
            </a:r>
            <a:r>
              <a:rPr lang="en-US" sz="800" dirty="0" err="1"/>
              <a:t>inferioara</a:t>
            </a:r>
            <a:r>
              <a:rPr lang="en-US" sz="800" dirty="0"/>
              <a:t>, </a:t>
            </a:r>
            <a:r>
              <a:rPr lang="en-US" sz="800" dirty="0" err="1"/>
              <a:t>astfel</a:t>
            </a:r>
            <a:r>
              <a:rPr lang="en-US" sz="800" dirty="0"/>
              <a:t> </a:t>
            </a:r>
            <a:r>
              <a:rPr lang="en-US" sz="800" dirty="0" err="1"/>
              <a:t>incat</a:t>
            </a:r>
            <a:r>
              <a:rPr lang="en-US" sz="800" dirty="0"/>
              <a:t> </a:t>
            </a:r>
            <a:r>
              <a:rPr lang="en-US" sz="800" dirty="0" err="1"/>
              <a:t>pelvisul</a:t>
            </a:r>
            <a:r>
              <a:rPr lang="en-US" sz="800" dirty="0"/>
              <a:t> </a:t>
            </a:r>
            <a:r>
              <a:rPr lang="en-US" sz="800" dirty="0" err="1"/>
              <a:t>sa</a:t>
            </a:r>
            <a:r>
              <a:rPr lang="en-US" sz="800" dirty="0"/>
              <a:t> fie bine </a:t>
            </a:r>
            <a:r>
              <a:rPr lang="en-US" sz="800" dirty="0" err="1"/>
              <a:t>sustinut</a:t>
            </a:r>
            <a:r>
              <a:rPr lang="en-US" sz="800" dirty="0"/>
              <a:t>.</a:t>
            </a:r>
          </a:p>
          <a:p>
            <a:pPr algn="just"/>
            <a:r>
              <a:rPr lang="en-US" sz="800" dirty="0"/>
              <a:t>11. Nu </a:t>
            </a:r>
            <a:r>
              <a:rPr lang="en-US" sz="800" dirty="0" err="1"/>
              <a:t>folositi</a:t>
            </a:r>
            <a:r>
              <a:rPr lang="en-US" sz="800" dirty="0"/>
              <a:t> </a:t>
            </a:r>
            <a:r>
              <a:rPr lang="en-US" sz="800" dirty="0" err="1"/>
              <a:t>nici</a:t>
            </a:r>
            <a:r>
              <a:rPr lang="en-US" sz="800" dirty="0"/>
              <a:t> un </a:t>
            </a:r>
            <a:r>
              <a:rPr lang="en-US" sz="800" dirty="0" err="1"/>
              <a:t>fel</a:t>
            </a:r>
            <a:r>
              <a:rPr lang="en-US" sz="800" dirty="0"/>
              <a:t> de </a:t>
            </a:r>
            <a:r>
              <a:rPr lang="en-US" sz="800" dirty="0" err="1"/>
              <a:t>accesorii</a:t>
            </a:r>
            <a:r>
              <a:rPr lang="en-US" sz="800" dirty="0"/>
              <a:t> </a:t>
            </a:r>
            <a:r>
              <a:rPr lang="en-US" sz="800" dirty="0" err="1"/>
              <a:t>si</a:t>
            </a:r>
            <a:r>
              <a:rPr lang="en-US" sz="800" dirty="0"/>
              <a:t> </a:t>
            </a:r>
            <a:r>
              <a:rPr lang="en-US" sz="800" dirty="0" err="1"/>
              <a:t>dispozitive</a:t>
            </a:r>
            <a:r>
              <a:rPr lang="en-US" sz="800" dirty="0"/>
              <a:t> </a:t>
            </a:r>
            <a:r>
              <a:rPr lang="en-US" sz="800" dirty="0" err="1"/>
              <a:t>diferite</a:t>
            </a:r>
            <a:r>
              <a:rPr lang="en-US" sz="800" dirty="0"/>
              <a:t>, </a:t>
            </a:r>
            <a:r>
              <a:rPr lang="en-US" sz="800" dirty="0" err="1"/>
              <a:t>altele</a:t>
            </a:r>
            <a:r>
              <a:rPr lang="en-US" sz="800" dirty="0"/>
              <a:t> </a:t>
            </a:r>
            <a:r>
              <a:rPr lang="en-US" sz="800" dirty="0" err="1"/>
              <a:t>decat</a:t>
            </a:r>
            <a:r>
              <a:rPr lang="en-US" sz="800" dirty="0"/>
              <a:t> </a:t>
            </a:r>
            <a:r>
              <a:rPr lang="en-US" sz="800" dirty="0" err="1"/>
              <a:t>cele</a:t>
            </a:r>
            <a:r>
              <a:rPr lang="en-US" sz="800" dirty="0"/>
              <a:t> </a:t>
            </a:r>
            <a:r>
              <a:rPr lang="en-US" sz="800" dirty="0" err="1"/>
              <a:t>specificate</a:t>
            </a:r>
            <a:r>
              <a:rPr lang="en-US" sz="800" dirty="0"/>
              <a:t> in </a:t>
            </a:r>
            <a:r>
              <a:rPr lang="en-US" sz="800" dirty="0" err="1"/>
              <a:t>instructiuni</a:t>
            </a:r>
            <a:r>
              <a:rPr lang="en-US" sz="800" dirty="0"/>
              <a:t> </a:t>
            </a:r>
            <a:r>
              <a:rPr lang="en-US" sz="800" dirty="0" err="1"/>
              <a:t>si</a:t>
            </a:r>
            <a:r>
              <a:rPr lang="en-US" sz="800" dirty="0"/>
              <a:t> </a:t>
            </a:r>
            <a:r>
              <a:rPr lang="en-US" sz="800" dirty="0" err="1"/>
              <a:t>marcate</a:t>
            </a:r>
            <a:r>
              <a:rPr lang="en-US" sz="800" dirty="0"/>
              <a:t> in </a:t>
            </a:r>
            <a:r>
              <a:rPr lang="en-US" sz="800" dirty="0" err="1"/>
              <a:t>sistemul</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a:t>
            </a:r>
          </a:p>
          <a:p>
            <a:pPr algn="just"/>
            <a:r>
              <a:rPr lang="en-US" sz="800" dirty="0"/>
              <a:t>12. </a:t>
            </a:r>
            <a:r>
              <a:rPr lang="en-US" sz="800" dirty="0" err="1"/>
              <a:t>Toate</a:t>
            </a:r>
            <a:r>
              <a:rPr lang="en-US" sz="800" dirty="0"/>
              <a:t> </a:t>
            </a:r>
            <a:r>
              <a:rPr lang="en-US" sz="800" dirty="0" err="1"/>
              <a:t>bagajele</a:t>
            </a:r>
            <a:r>
              <a:rPr lang="en-US" sz="800" dirty="0"/>
              <a:t> </a:t>
            </a:r>
            <a:r>
              <a:rPr lang="en-US" sz="800" dirty="0" err="1"/>
              <a:t>sau</a:t>
            </a:r>
            <a:r>
              <a:rPr lang="en-US" sz="800" dirty="0"/>
              <a:t> </a:t>
            </a:r>
            <a:r>
              <a:rPr lang="en-US" sz="800" dirty="0" err="1"/>
              <a:t>alte</a:t>
            </a:r>
            <a:r>
              <a:rPr lang="en-US" sz="800" dirty="0"/>
              <a:t> </a:t>
            </a:r>
            <a:r>
              <a:rPr lang="en-US" sz="800" dirty="0" err="1"/>
              <a:t>obiecte</a:t>
            </a:r>
            <a:r>
              <a:rPr lang="en-US" sz="800" dirty="0"/>
              <a:t> care </a:t>
            </a:r>
            <a:r>
              <a:rPr lang="en-US" sz="800" dirty="0" err="1"/>
              <a:t>ar</a:t>
            </a:r>
            <a:r>
              <a:rPr lang="en-US" sz="800" dirty="0"/>
              <a:t> </a:t>
            </a:r>
            <a:r>
              <a:rPr lang="en-US" sz="800" dirty="0" err="1"/>
              <a:t>putea</a:t>
            </a:r>
            <a:r>
              <a:rPr lang="en-US" sz="800" dirty="0"/>
              <a:t> </a:t>
            </a:r>
            <a:r>
              <a:rPr lang="en-US" sz="800" dirty="0" err="1"/>
              <a:t>provoca</a:t>
            </a:r>
            <a:r>
              <a:rPr lang="en-US" sz="800" dirty="0"/>
              <a:t> </a:t>
            </a:r>
            <a:r>
              <a:rPr lang="en-US" sz="800" dirty="0" err="1"/>
              <a:t>raniri</a:t>
            </a:r>
            <a:r>
              <a:rPr lang="en-US" sz="800" dirty="0"/>
              <a:t> in </a:t>
            </a:r>
            <a:r>
              <a:rPr lang="en-US" sz="800" dirty="0" err="1"/>
              <a:t>caz</a:t>
            </a:r>
            <a:r>
              <a:rPr lang="en-US" sz="800" dirty="0"/>
              <a:t> de </a:t>
            </a:r>
            <a:r>
              <a:rPr lang="en-US" sz="800" dirty="0" err="1"/>
              <a:t>coliziune</a:t>
            </a:r>
            <a:r>
              <a:rPr lang="en-US" sz="800" dirty="0"/>
              <a:t> </a:t>
            </a:r>
            <a:r>
              <a:rPr lang="en-US" sz="800" dirty="0" err="1"/>
              <a:t>trebuie</a:t>
            </a:r>
            <a:r>
              <a:rPr lang="en-US" sz="800" dirty="0"/>
              <a:t> fixate </a:t>
            </a:r>
            <a:r>
              <a:rPr lang="en-US" sz="800" dirty="0" err="1"/>
              <a:t>si</a:t>
            </a:r>
            <a:r>
              <a:rPr lang="en-US" sz="800" dirty="0"/>
              <a:t> </a:t>
            </a:r>
            <a:r>
              <a:rPr lang="en-US" sz="800" dirty="0" err="1"/>
              <a:t>asigurate</a:t>
            </a:r>
            <a:r>
              <a:rPr lang="en-US" sz="800" dirty="0"/>
              <a:t> in mod </a:t>
            </a:r>
            <a:r>
              <a:rPr lang="en-US" sz="800" dirty="0" err="1"/>
              <a:t>corespunzator</a:t>
            </a:r>
            <a:r>
              <a:rPr lang="en-US" sz="800" dirty="0"/>
              <a:t>.</a:t>
            </a:r>
          </a:p>
          <a:p>
            <a:pPr algn="just"/>
            <a:r>
              <a:rPr lang="en-US" sz="800" dirty="0"/>
              <a:t>13. </a:t>
            </a:r>
            <a:r>
              <a:rPr lang="en-US" sz="800" dirty="0" err="1"/>
              <a:t>Elementele</a:t>
            </a:r>
            <a:r>
              <a:rPr lang="en-US" sz="800" dirty="0"/>
              <a:t> </a:t>
            </a:r>
            <a:r>
              <a:rPr lang="en-US" sz="800" dirty="0" err="1"/>
              <a:t>ridgide</a:t>
            </a:r>
            <a:r>
              <a:rPr lang="en-US" sz="800" dirty="0"/>
              <a:t> </a:t>
            </a:r>
            <a:r>
              <a:rPr lang="en-US" sz="800" dirty="0" err="1"/>
              <a:t>si</a:t>
            </a:r>
            <a:r>
              <a:rPr lang="en-US" sz="800" dirty="0"/>
              <a:t> </a:t>
            </a:r>
            <a:r>
              <a:rPr lang="en-US" sz="800" dirty="0" err="1"/>
              <a:t>componentele</a:t>
            </a:r>
            <a:r>
              <a:rPr lang="en-US" sz="800" dirty="0"/>
              <a:t> din plastic </a:t>
            </a:r>
            <a:r>
              <a:rPr lang="en-US" sz="800" dirty="0" err="1"/>
              <a:t>aflate</a:t>
            </a:r>
            <a:r>
              <a:rPr lang="en-US" sz="800" dirty="0"/>
              <a:t> </a:t>
            </a:r>
            <a:r>
              <a:rPr lang="en-US" sz="800" dirty="0" err="1"/>
              <a:t>pe</a:t>
            </a:r>
            <a:r>
              <a:rPr lang="en-US" sz="800" dirty="0"/>
              <a:t> </a:t>
            </a:r>
            <a:r>
              <a:rPr lang="en-US" sz="800" dirty="0" err="1"/>
              <a:t>sistemul</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 </a:t>
            </a:r>
            <a:r>
              <a:rPr lang="en-US" sz="800" dirty="0" err="1"/>
              <a:t>trebuie</a:t>
            </a:r>
            <a:r>
              <a:rPr lang="en-US" sz="800" dirty="0"/>
              <a:t> </a:t>
            </a:r>
            <a:r>
              <a:rPr lang="en-US" sz="800" dirty="0" err="1"/>
              <a:t>sa</a:t>
            </a:r>
            <a:r>
              <a:rPr lang="en-US" sz="800" dirty="0"/>
              <a:t> fie </a:t>
            </a:r>
            <a:r>
              <a:rPr lang="en-US" sz="800" dirty="0" err="1"/>
              <a:t>pozitionate</a:t>
            </a:r>
            <a:r>
              <a:rPr lang="en-US" sz="800" dirty="0"/>
              <a:t> </a:t>
            </a:r>
            <a:r>
              <a:rPr lang="en-US" sz="800" dirty="0" err="1"/>
              <a:t>si</a:t>
            </a:r>
            <a:r>
              <a:rPr lang="en-US" sz="800" dirty="0"/>
              <a:t> </a:t>
            </a:r>
            <a:r>
              <a:rPr lang="en-US" sz="800" dirty="0" err="1"/>
              <a:t>montate</a:t>
            </a:r>
            <a:r>
              <a:rPr lang="en-US" sz="800" dirty="0"/>
              <a:t> in </a:t>
            </a:r>
            <a:r>
              <a:rPr lang="en-US" sz="800" dirty="0" err="1"/>
              <a:t>asa</a:t>
            </a:r>
            <a:r>
              <a:rPr lang="en-US" sz="800" dirty="0"/>
              <a:t> </a:t>
            </a:r>
            <a:r>
              <a:rPr lang="en-US" sz="800" dirty="0" err="1"/>
              <a:t>fel</a:t>
            </a:r>
            <a:r>
              <a:rPr lang="en-US" sz="800" dirty="0"/>
              <a:t> </a:t>
            </a:r>
            <a:r>
              <a:rPr lang="en-US" sz="800" dirty="0" err="1"/>
              <a:t>incat</a:t>
            </a:r>
            <a:r>
              <a:rPr lang="en-US" sz="800" dirty="0"/>
              <a:t> </a:t>
            </a:r>
            <a:r>
              <a:rPr lang="en-US" sz="800" dirty="0" err="1"/>
              <a:t>sa</a:t>
            </a:r>
            <a:r>
              <a:rPr lang="en-US" sz="800" dirty="0"/>
              <a:t> fie </a:t>
            </a:r>
            <a:r>
              <a:rPr lang="en-US" sz="800" dirty="0" err="1"/>
              <a:t>sigure</a:t>
            </a:r>
            <a:r>
              <a:rPr lang="en-US" sz="800" dirty="0"/>
              <a:t>, in </a:t>
            </a:r>
            <a:r>
              <a:rPr lang="en-US" sz="800" dirty="0" err="1"/>
              <a:t>timpul</a:t>
            </a:r>
            <a:r>
              <a:rPr lang="en-US" sz="800" dirty="0"/>
              <a:t> </a:t>
            </a:r>
            <a:r>
              <a:rPr lang="en-US" sz="800" dirty="0" err="1"/>
              <a:t>utilizarii</a:t>
            </a:r>
            <a:r>
              <a:rPr lang="en-US" sz="800" dirty="0"/>
              <a:t> </a:t>
            </a:r>
            <a:r>
              <a:rPr lang="en-US" sz="800" dirty="0" err="1"/>
              <a:t>zilnice</a:t>
            </a:r>
            <a:r>
              <a:rPr lang="en-US" sz="800" dirty="0"/>
              <a:t> a </a:t>
            </a:r>
            <a:r>
              <a:rPr lang="en-US" sz="800" dirty="0" err="1"/>
              <a:t>autovehiculului</a:t>
            </a:r>
            <a:r>
              <a:rPr lang="en-US" sz="800" dirty="0"/>
              <a:t>, </a:t>
            </a:r>
            <a:r>
              <a:rPr lang="en-US" sz="800" dirty="0" err="1"/>
              <a:t>acestea</a:t>
            </a:r>
            <a:r>
              <a:rPr lang="en-US" sz="800" dirty="0"/>
              <a:t> </a:t>
            </a:r>
            <a:r>
              <a:rPr lang="en-US" sz="800" dirty="0" err="1"/>
              <a:t>sa</a:t>
            </a:r>
            <a:r>
              <a:rPr lang="en-US" sz="800" dirty="0"/>
              <a:t> nu fi </a:t>
            </a:r>
            <a:r>
              <a:rPr lang="en-US" sz="800" dirty="0" err="1"/>
              <a:t>prinse</a:t>
            </a:r>
            <a:r>
              <a:rPr lang="en-US" sz="800" dirty="0"/>
              <a:t> in </a:t>
            </a:r>
            <a:r>
              <a:rPr lang="en-US" sz="800" dirty="0" err="1"/>
              <a:t>partile</a:t>
            </a:r>
            <a:r>
              <a:rPr lang="en-US" sz="800" dirty="0"/>
              <a:t> mobile </a:t>
            </a:r>
            <a:r>
              <a:rPr lang="en-US" sz="800" dirty="0" err="1"/>
              <a:t>sau</a:t>
            </a:r>
            <a:r>
              <a:rPr lang="en-US" sz="800" dirty="0"/>
              <a:t> </a:t>
            </a:r>
            <a:r>
              <a:rPr lang="en-US" sz="800" dirty="0" err="1"/>
              <a:t>usile</a:t>
            </a:r>
            <a:r>
              <a:rPr lang="en-US" sz="800" dirty="0"/>
              <a:t> </a:t>
            </a:r>
            <a:r>
              <a:rPr lang="en-US" sz="800" dirty="0" err="1"/>
              <a:t>autovehiculului</a:t>
            </a:r>
            <a:r>
              <a:rPr lang="en-US" sz="800" dirty="0"/>
              <a:t>.</a:t>
            </a:r>
          </a:p>
          <a:p>
            <a:pPr algn="just"/>
            <a:r>
              <a:rPr lang="en-US" sz="800" dirty="0"/>
              <a:t>14. </a:t>
            </a:r>
            <a:r>
              <a:rPr lang="en-US" sz="800" dirty="0" err="1"/>
              <a:t>Pentru</a:t>
            </a:r>
            <a:r>
              <a:rPr lang="en-US" sz="800" dirty="0"/>
              <a:t> a </a:t>
            </a:r>
            <a:r>
              <a:rPr lang="en-US" sz="800" dirty="0" err="1"/>
              <a:t>preveni</a:t>
            </a:r>
            <a:r>
              <a:rPr lang="en-US" sz="800" dirty="0"/>
              <a:t> </a:t>
            </a:r>
            <a:r>
              <a:rPr lang="en-US" sz="800" dirty="0" err="1"/>
              <a:t>riscul</a:t>
            </a:r>
            <a:r>
              <a:rPr lang="en-US" sz="800" dirty="0"/>
              <a:t> de </a:t>
            </a:r>
            <a:r>
              <a:rPr lang="en-US" sz="800" dirty="0" err="1"/>
              <a:t>cadere</a:t>
            </a:r>
            <a:r>
              <a:rPr lang="en-US" sz="800" dirty="0"/>
              <a:t>, </a:t>
            </a:r>
            <a:r>
              <a:rPr lang="en-US" sz="800" dirty="0" err="1"/>
              <a:t>copilul</a:t>
            </a:r>
            <a:r>
              <a:rPr lang="en-US" sz="800" dirty="0"/>
              <a:t> </a:t>
            </a:r>
            <a:r>
              <a:rPr lang="en-US" sz="800" dirty="0" err="1"/>
              <a:t>dumneavoastra</a:t>
            </a:r>
            <a:r>
              <a:rPr lang="en-US" sz="800" dirty="0"/>
              <a:t> </a:t>
            </a:r>
            <a:r>
              <a:rPr lang="en-US" sz="800" dirty="0" err="1"/>
              <a:t>trebuie</a:t>
            </a:r>
            <a:r>
              <a:rPr lang="en-US" sz="800" dirty="0"/>
              <a:t> </a:t>
            </a:r>
            <a:r>
              <a:rPr lang="en-US" sz="800" dirty="0" err="1"/>
              <a:t>intotdeauna</a:t>
            </a:r>
            <a:r>
              <a:rPr lang="en-US" sz="800" dirty="0"/>
              <a:t> </a:t>
            </a:r>
            <a:r>
              <a:rPr lang="en-US" sz="800" dirty="0" err="1"/>
              <a:t>sa</a:t>
            </a:r>
            <a:r>
              <a:rPr lang="en-US" sz="800" dirty="0"/>
              <a:t> fie </a:t>
            </a:r>
            <a:r>
              <a:rPr lang="en-US" sz="800" dirty="0" err="1"/>
              <a:t>asigurat</a:t>
            </a:r>
            <a:r>
              <a:rPr lang="en-US" sz="800" dirty="0"/>
              <a:t> bine.</a:t>
            </a:r>
          </a:p>
          <a:p>
            <a:pPr algn="just"/>
            <a:r>
              <a:rPr lang="en-US" sz="800" dirty="0"/>
              <a:t>15. Este </a:t>
            </a:r>
            <a:r>
              <a:rPr lang="en-US" sz="800" dirty="0" err="1"/>
              <a:t>foarte</a:t>
            </a:r>
            <a:r>
              <a:rPr lang="en-US" sz="800" dirty="0"/>
              <a:t> </a:t>
            </a:r>
            <a:r>
              <a:rPr lang="en-US" sz="800" dirty="0" err="1"/>
              <a:t>periculos</a:t>
            </a:r>
            <a:r>
              <a:rPr lang="en-US" sz="800" dirty="0"/>
              <a:t> </a:t>
            </a:r>
            <a:r>
              <a:rPr lang="en-US" sz="800" dirty="0" err="1"/>
              <a:t>sa</a:t>
            </a:r>
            <a:r>
              <a:rPr lang="en-US" sz="800" dirty="0"/>
              <a:t> se </a:t>
            </a:r>
            <a:r>
              <a:rPr lang="en-US" sz="800" dirty="0" err="1"/>
              <a:t>faca</a:t>
            </a:r>
            <a:r>
              <a:rPr lang="en-US" sz="800" dirty="0"/>
              <a:t> </a:t>
            </a:r>
            <a:r>
              <a:rPr lang="en-US" sz="800" dirty="0" err="1"/>
              <a:t>modificari</a:t>
            </a:r>
            <a:r>
              <a:rPr lang="en-US" sz="800" dirty="0"/>
              <a:t> </a:t>
            </a:r>
            <a:r>
              <a:rPr lang="en-US" sz="800" dirty="0" err="1"/>
              <a:t>sau</a:t>
            </a:r>
            <a:r>
              <a:rPr lang="en-US" sz="800" dirty="0"/>
              <a:t> </a:t>
            </a:r>
            <a:r>
              <a:rPr lang="en-US" sz="800" dirty="0" err="1"/>
              <a:t>completari</a:t>
            </a:r>
            <a:r>
              <a:rPr lang="en-US" sz="800" dirty="0"/>
              <a:t> la </a:t>
            </a:r>
            <a:r>
              <a:rPr lang="en-US" sz="800" dirty="0" err="1"/>
              <a:t>dispozitiv</a:t>
            </a:r>
            <a:r>
              <a:rPr lang="en-US" sz="800" dirty="0"/>
              <a:t> </a:t>
            </a:r>
            <a:r>
              <a:rPr lang="en-US" sz="800" dirty="0" err="1"/>
              <a:t>fara</a:t>
            </a:r>
            <a:r>
              <a:rPr lang="en-US" sz="800" dirty="0"/>
              <a:t> </a:t>
            </a:r>
            <a:r>
              <a:rPr lang="en-US" sz="800" dirty="0" err="1"/>
              <a:t>aprobarea</a:t>
            </a:r>
            <a:r>
              <a:rPr lang="en-US" sz="800" dirty="0"/>
              <a:t> </a:t>
            </a:r>
            <a:r>
              <a:rPr lang="en-US" sz="800" dirty="0" err="1"/>
              <a:t>autoritatilor</a:t>
            </a:r>
            <a:r>
              <a:rPr lang="en-US" sz="800" dirty="0"/>
              <a:t> </a:t>
            </a:r>
            <a:r>
              <a:rPr lang="en-US" sz="800" dirty="0" err="1"/>
              <a:t>competente</a:t>
            </a:r>
            <a:r>
              <a:rPr lang="en-US" sz="800" dirty="0"/>
              <a:t> </a:t>
            </a:r>
            <a:r>
              <a:rPr lang="en-US" sz="800" dirty="0" err="1"/>
              <a:t>si</a:t>
            </a:r>
            <a:r>
              <a:rPr lang="en-US" sz="800" dirty="0"/>
              <a:t> </a:t>
            </a:r>
            <a:r>
              <a:rPr lang="en-US" sz="800" dirty="0" err="1"/>
              <a:t>este</a:t>
            </a:r>
            <a:r>
              <a:rPr lang="en-US" sz="800" dirty="0"/>
              <a:t> </a:t>
            </a:r>
            <a:r>
              <a:rPr lang="en-US" sz="800" dirty="0" err="1"/>
              <a:t>foarte</a:t>
            </a:r>
            <a:r>
              <a:rPr lang="en-US" sz="800" dirty="0"/>
              <a:t> </a:t>
            </a:r>
            <a:r>
              <a:rPr lang="en-US" sz="800" dirty="0" err="1"/>
              <a:t>periculos</a:t>
            </a:r>
            <a:r>
              <a:rPr lang="en-US" sz="800" dirty="0"/>
              <a:t> </a:t>
            </a:r>
            <a:r>
              <a:rPr lang="en-US" sz="800" dirty="0" err="1"/>
              <a:t>sa</a:t>
            </a:r>
            <a:r>
              <a:rPr lang="en-US" sz="800" dirty="0"/>
              <a:t> nu fie </a:t>
            </a:r>
            <a:r>
              <a:rPr lang="en-US" sz="800" dirty="0" err="1"/>
              <a:t>urmate</a:t>
            </a:r>
            <a:r>
              <a:rPr lang="en-US" sz="800" dirty="0"/>
              <a:t> cu </a:t>
            </a:r>
            <a:r>
              <a:rPr lang="en-US" sz="800" dirty="0" err="1"/>
              <a:t>atentie</a:t>
            </a:r>
            <a:r>
              <a:rPr lang="en-US" sz="800" dirty="0"/>
              <a:t> </a:t>
            </a:r>
            <a:r>
              <a:rPr lang="en-US" sz="800" dirty="0" err="1"/>
              <a:t>instructiunile</a:t>
            </a:r>
            <a:r>
              <a:rPr lang="en-US" sz="800" dirty="0"/>
              <a:t> de </a:t>
            </a:r>
            <a:r>
              <a:rPr lang="en-US" sz="800" dirty="0" err="1"/>
              <a:t>instalare</a:t>
            </a:r>
            <a:r>
              <a:rPr lang="en-US" sz="800" dirty="0"/>
              <a:t>, </a:t>
            </a:r>
            <a:r>
              <a:rPr lang="en-US" sz="800" dirty="0" err="1"/>
              <a:t>furnizate</a:t>
            </a:r>
            <a:r>
              <a:rPr lang="en-US" sz="800" dirty="0"/>
              <a:t> de </a:t>
            </a:r>
            <a:r>
              <a:rPr lang="en-US" sz="800" dirty="0" err="1"/>
              <a:t>producatorul</a:t>
            </a:r>
            <a:r>
              <a:rPr lang="en-US" sz="800" dirty="0"/>
              <a:t> </a:t>
            </a:r>
            <a:r>
              <a:rPr lang="en-US" sz="800" dirty="0" err="1"/>
              <a:t>sistemului</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a:t>
            </a:r>
          </a:p>
          <a:p>
            <a:pPr algn="just"/>
            <a:r>
              <a:rPr lang="en-US" sz="800" dirty="0"/>
              <a:t>16. </a:t>
            </a:r>
            <a:r>
              <a:rPr lang="en-US" sz="800" dirty="0" err="1"/>
              <a:t>Acest</a:t>
            </a:r>
            <a:r>
              <a:rPr lang="en-US" sz="800" dirty="0"/>
              <a:t> </a:t>
            </a:r>
            <a:r>
              <a:rPr lang="en-US" sz="800" dirty="0" err="1"/>
              <a:t>scaun</a:t>
            </a:r>
            <a:r>
              <a:rPr lang="en-US" sz="800" dirty="0"/>
              <a:t> auto </a:t>
            </a:r>
            <a:r>
              <a:rPr lang="en-US" sz="800" dirty="0" err="1"/>
              <a:t>este</a:t>
            </a:r>
            <a:r>
              <a:rPr lang="en-US" sz="800" dirty="0"/>
              <a:t> </a:t>
            </a:r>
            <a:r>
              <a:rPr lang="en-US" sz="800" dirty="0" err="1"/>
              <a:t>conceput</a:t>
            </a:r>
            <a:r>
              <a:rPr lang="en-US" sz="800" dirty="0"/>
              <a:t> </a:t>
            </a:r>
            <a:r>
              <a:rPr lang="en-US" sz="800" dirty="0" err="1"/>
              <a:t>pentru</a:t>
            </a:r>
            <a:r>
              <a:rPr lang="en-US" sz="800" dirty="0"/>
              <a:t> </a:t>
            </a:r>
            <a:r>
              <a:rPr lang="en-US" sz="800" dirty="0" err="1"/>
              <a:t>copii</a:t>
            </a:r>
            <a:r>
              <a:rPr lang="en-US" sz="800" dirty="0"/>
              <a:t> de la </a:t>
            </a:r>
            <a:r>
              <a:rPr lang="en-US" sz="800" dirty="0" err="1"/>
              <a:t>nou</a:t>
            </a:r>
            <a:r>
              <a:rPr lang="en-US" sz="800" dirty="0"/>
              <a:t> </a:t>
            </a:r>
            <a:r>
              <a:rPr lang="en-US" sz="800" dirty="0" err="1"/>
              <a:t>nascuti</a:t>
            </a:r>
            <a:r>
              <a:rPr lang="en-US" sz="800" dirty="0"/>
              <a:t> </a:t>
            </a:r>
            <a:r>
              <a:rPr lang="en-US" sz="800" dirty="0" err="1"/>
              <a:t>pana</a:t>
            </a:r>
            <a:r>
              <a:rPr lang="en-US" sz="800" dirty="0"/>
              <a:t> la 36 kg. Nu </a:t>
            </a:r>
            <a:r>
              <a:rPr lang="en-US" sz="800" dirty="0" err="1"/>
              <a:t>supraincarcati</a:t>
            </a:r>
            <a:r>
              <a:rPr lang="en-US" sz="800" dirty="0"/>
              <a:t> </a:t>
            </a:r>
            <a:r>
              <a:rPr lang="en-US" sz="800" dirty="0" err="1"/>
              <a:t>niciodata</a:t>
            </a:r>
            <a:r>
              <a:rPr lang="en-US" sz="800" dirty="0"/>
              <a:t> </a:t>
            </a:r>
            <a:r>
              <a:rPr lang="en-US" sz="800" dirty="0" err="1"/>
              <a:t>scaunul</a:t>
            </a:r>
            <a:r>
              <a:rPr lang="en-US" sz="800" dirty="0"/>
              <a:t> auto cu </a:t>
            </a:r>
            <a:r>
              <a:rPr lang="en-US" sz="800" dirty="0" err="1"/>
              <a:t>mai</a:t>
            </a:r>
            <a:r>
              <a:rPr lang="en-US" sz="800" dirty="0"/>
              <a:t> </a:t>
            </a:r>
            <a:r>
              <a:rPr lang="en-US" sz="800" dirty="0" err="1"/>
              <a:t>mult</a:t>
            </a:r>
            <a:r>
              <a:rPr lang="en-US" sz="800" dirty="0"/>
              <a:t> de un </a:t>
            </a:r>
            <a:r>
              <a:rPr lang="en-US" sz="800" dirty="0" err="1"/>
              <a:t>copil</a:t>
            </a:r>
            <a:r>
              <a:rPr lang="en-US" sz="800" dirty="0"/>
              <a:t> </a:t>
            </a:r>
            <a:r>
              <a:rPr lang="en-US" sz="800" dirty="0" err="1"/>
              <a:t>sau</a:t>
            </a:r>
            <a:r>
              <a:rPr lang="en-US" sz="800" dirty="0"/>
              <a:t> cu </a:t>
            </a:r>
            <a:r>
              <a:rPr lang="en-US" sz="800" dirty="0" err="1"/>
              <a:t>alte</a:t>
            </a:r>
            <a:r>
              <a:rPr lang="en-US" sz="800" dirty="0"/>
              <a:t> </a:t>
            </a:r>
            <a:r>
              <a:rPr lang="en-US" sz="800" dirty="0" err="1"/>
              <a:t>incarcaturi</a:t>
            </a:r>
            <a:r>
              <a:rPr lang="en-US" sz="800" dirty="0"/>
              <a:t>.</a:t>
            </a:r>
          </a:p>
          <a:p>
            <a:pPr algn="just"/>
            <a:r>
              <a:rPr lang="en-US" sz="800" dirty="0"/>
              <a:t>17. </a:t>
            </a:r>
            <a:r>
              <a:rPr lang="en-US" sz="800" dirty="0" err="1"/>
              <a:t>Sistemul</a:t>
            </a:r>
            <a:r>
              <a:rPr lang="en-US" sz="800" dirty="0"/>
              <a:t> de </a:t>
            </a:r>
            <a:r>
              <a:rPr lang="en-US" sz="800" dirty="0" err="1"/>
              <a:t>siguranta</a:t>
            </a:r>
            <a:r>
              <a:rPr lang="en-US" sz="800" dirty="0"/>
              <a:t> </a:t>
            </a:r>
            <a:r>
              <a:rPr lang="en-US" sz="800" dirty="0" err="1"/>
              <a:t>pentru</a:t>
            </a:r>
            <a:r>
              <a:rPr lang="en-US" sz="800" dirty="0"/>
              <a:t> </a:t>
            </a:r>
            <a:r>
              <a:rPr lang="en-US" sz="800" dirty="0" err="1"/>
              <a:t>copii</a:t>
            </a:r>
            <a:r>
              <a:rPr lang="en-US" sz="800" dirty="0"/>
              <a:t> nu </a:t>
            </a:r>
            <a:r>
              <a:rPr lang="en-US" sz="800" dirty="0" err="1"/>
              <a:t>trebuie</a:t>
            </a:r>
            <a:r>
              <a:rPr lang="en-US" sz="800" dirty="0"/>
              <a:t> </a:t>
            </a:r>
            <a:r>
              <a:rPr lang="en-US" sz="800" dirty="0" err="1"/>
              <a:t>utilizat</a:t>
            </a:r>
            <a:r>
              <a:rPr lang="en-US" sz="800" dirty="0"/>
              <a:t> </a:t>
            </a:r>
            <a:r>
              <a:rPr lang="en-US" sz="800" dirty="0" err="1"/>
              <a:t>fara</a:t>
            </a:r>
            <a:r>
              <a:rPr lang="en-US" sz="800" dirty="0"/>
              <a:t> </a:t>
            </a:r>
            <a:r>
              <a:rPr lang="en-US" sz="800" dirty="0" err="1"/>
              <a:t>husa</a:t>
            </a:r>
            <a:r>
              <a:rPr lang="en-US" sz="800" dirty="0"/>
              <a:t>.</a:t>
            </a:r>
          </a:p>
          <a:p>
            <a:pPr algn="just"/>
            <a:r>
              <a:rPr lang="en-US" sz="800" dirty="0"/>
              <a:t>18. </a:t>
            </a:r>
            <a:r>
              <a:rPr lang="en-US" sz="800" dirty="0" err="1"/>
              <a:t>Husa</a:t>
            </a:r>
            <a:r>
              <a:rPr lang="en-US" sz="800" dirty="0"/>
              <a:t> </a:t>
            </a:r>
            <a:r>
              <a:rPr lang="en-US" sz="800" dirty="0" err="1"/>
              <a:t>scaunului</a:t>
            </a:r>
            <a:r>
              <a:rPr lang="en-US" sz="800" dirty="0"/>
              <a:t> nu </a:t>
            </a:r>
            <a:r>
              <a:rPr lang="en-US" sz="800" dirty="0" err="1"/>
              <a:t>trebuie</a:t>
            </a:r>
            <a:r>
              <a:rPr lang="en-US" sz="800" dirty="0"/>
              <a:t> </a:t>
            </a:r>
            <a:r>
              <a:rPr lang="en-US" sz="800" dirty="0" err="1"/>
              <a:t>inlocuita</a:t>
            </a:r>
            <a:r>
              <a:rPr lang="en-US" sz="800" dirty="0"/>
              <a:t> cu </a:t>
            </a:r>
            <a:r>
              <a:rPr lang="en-US" sz="800" dirty="0" err="1"/>
              <a:t>alta</a:t>
            </a:r>
            <a:r>
              <a:rPr lang="en-US" sz="800" dirty="0"/>
              <a:t>, cu </a:t>
            </a:r>
            <a:r>
              <a:rPr lang="en-US" sz="800" dirty="0" err="1"/>
              <a:t>exceptia</a:t>
            </a:r>
            <a:r>
              <a:rPr lang="en-US" sz="800" dirty="0"/>
              <a:t> </a:t>
            </a:r>
            <a:r>
              <a:rPr lang="en-US" sz="800" dirty="0" err="1"/>
              <a:t>celor</a:t>
            </a:r>
            <a:r>
              <a:rPr lang="en-US" sz="800" dirty="0"/>
              <a:t> </a:t>
            </a:r>
            <a:r>
              <a:rPr lang="en-US" sz="800" dirty="0" err="1"/>
              <a:t>recomandate</a:t>
            </a:r>
            <a:r>
              <a:rPr lang="en-US" sz="800" dirty="0"/>
              <a:t> de </a:t>
            </a:r>
            <a:r>
              <a:rPr lang="en-US" sz="800" dirty="0" err="1"/>
              <a:t>catre</a:t>
            </a:r>
            <a:r>
              <a:rPr lang="en-US" sz="800" dirty="0"/>
              <a:t> </a:t>
            </a:r>
            <a:r>
              <a:rPr lang="en-US" sz="800" dirty="0" err="1"/>
              <a:t>producator</a:t>
            </a:r>
            <a:r>
              <a:rPr lang="en-US" sz="800" dirty="0" smtClean="0"/>
              <a:t>.</a:t>
            </a:r>
          </a:p>
          <a:p>
            <a:pPr algn="just"/>
            <a:r>
              <a:rPr lang="en-US" sz="800" dirty="0"/>
              <a:t>19. </a:t>
            </a:r>
            <a:r>
              <a:rPr lang="en-US" sz="800" dirty="0" err="1"/>
              <a:t>Inainte</a:t>
            </a:r>
            <a:r>
              <a:rPr lang="en-US" sz="800" dirty="0"/>
              <a:t> de a </a:t>
            </a:r>
            <a:r>
              <a:rPr lang="en-US" sz="800" dirty="0" err="1"/>
              <a:t>ajusta</a:t>
            </a:r>
            <a:r>
              <a:rPr lang="en-US" sz="800" dirty="0"/>
              <a:t> </a:t>
            </a:r>
            <a:r>
              <a:rPr lang="en-US" sz="800" dirty="0" err="1"/>
              <a:t>anumite</a:t>
            </a:r>
            <a:r>
              <a:rPr lang="en-US" sz="800" dirty="0"/>
              <a:t> </a:t>
            </a:r>
            <a:r>
              <a:rPr lang="en-US" sz="800" dirty="0" err="1"/>
              <a:t>componente</a:t>
            </a:r>
            <a:r>
              <a:rPr lang="en-US" sz="800" dirty="0"/>
              <a:t> mobile </a:t>
            </a:r>
            <a:r>
              <a:rPr lang="en-US" sz="800" dirty="0" err="1"/>
              <a:t>sau</a:t>
            </a:r>
            <a:r>
              <a:rPr lang="en-US" sz="800" dirty="0"/>
              <a:t> </a:t>
            </a:r>
            <a:r>
              <a:rPr lang="en-US" sz="800" dirty="0" err="1"/>
              <a:t>reglabile</a:t>
            </a:r>
            <a:r>
              <a:rPr lang="en-US" sz="800" dirty="0"/>
              <a:t> ale </a:t>
            </a:r>
            <a:r>
              <a:rPr lang="en-US" sz="800" dirty="0" err="1"/>
              <a:t>scaunului</a:t>
            </a:r>
            <a:r>
              <a:rPr lang="en-US" sz="800" dirty="0"/>
              <a:t> auto, </a:t>
            </a:r>
            <a:r>
              <a:rPr lang="en-US" sz="800" dirty="0" err="1"/>
              <a:t>trebuie</a:t>
            </a:r>
            <a:r>
              <a:rPr lang="en-US" sz="800" dirty="0"/>
              <a:t> </a:t>
            </a:r>
            <a:r>
              <a:rPr lang="en-US" sz="800" dirty="0" err="1"/>
              <a:t>sa</a:t>
            </a:r>
            <a:r>
              <a:rPr lang="en-US" sz="800" dirty="0"/>
              <a:t> </a:t>
            </a:r>
            <a:r>
              <a:rPr lang="en-US" sz="800" dirty="0" err="1"/>
              <a:t>scoateti</a:t>
            </a:r>
            <a:r>
              <a:rPr lang="en-US" sz="800" dirty="0"/>
              <a:t> </a:t>
            </a:r>
            <a:r>
              <a:rPr lang="en-US" sz="800" dirty="0" err="1"/>
              <a:t>copilul</a:t>
            </a:r>
            <a:r>
              <a:rPr lang="en-US" sz="800" dirty="0"/>
              <a:t> </a:t>
            </a:r>
            <a:r>
              <a:rPr lang="en-US" sz="800" dirty="0" err="1"/>
              <a:t>dumneavoastra</a:t>
            </a:r>
            <a:r>
              <a:rPr lang="en-US" sz="800" dirty="0"/>
              <a:t> din </a:t>
            </a:r>
            <a:r>
              <a:rPr lang="en-US" sz="800" dirty="0" err="1"/>
              <a:t>scaunul</a:t>
            </a:r>
            <a:r>
              <a:rPr lang="en-US" sz="800" dirty="0"/>
              <a:t> auto.</a:t>
            </a:r>
          </a:p>
          <a:p>
            <a:pPr algn="just"/>
            <a:r>
              <a:rPr lang="en-US" sz="800" dirty="0"/>
              <a:t>20. </a:t>
            </a:r>
            <a:r>
              <a:rPr lang="en-US" sz="800" dirty="0" err="1"/>
              <a:t>Scaunul</a:t>
            </a:r>
            <a:r>
              <a:rPr lang="en-US" sz="800" dirty="0"/>
              <a:t> auto </a:t>
            </a:r>
            <a:r>
              <a:rPr lang="en-US" sz="800" dirty="0" err="1"/>
              <a:t>trebuie</a:t>
            </a:r>
            <a:r>
              <a:rPr lang="en-US" sz="800" dirty="0"/>
              <a:t> </a:t>
            </a:r>
            <a:r>
              <a:rPr lang="en-US" sz="800" dirty="0" err="1"/>
              <a:t>protejat</a:t>
            </a:r>
            <a:r>
              <a:rPr lang="en-US" sz="800" dirty="0"/>
              <a:t> de </a:t>
            </a:r>
            <a:r>
              <a:rPr lang="en-US" sz="800" dirty="0" err="1"/>
              <a:t>lumina</a:t>
            </a:r>
            <a:r>
              <a:rPr lang="en-US" sz="800" dirty="0"/>
              <a:t> </a:t>
            </a:r>
            <a:r>
              <a:rPr lang="en-US" sz="800" dirty="0" err="1"/>
              <a:t>soarelui</a:t>
            </a:r>
            <a:r>
              <a:rPr lang="en-US" sz="800" dirty="0"/>
              <a:t>.</a:t>
            </a:r>
          </a:p>
          <a:p>
            <a:pPr algn="just"/>
            <a:r>
              <a:rPr lang="en-US" sz="800" dirty="0"/>
              <a:t>21. Nu </a:t>
            </a:r>
            <a:r>
              <a:rPr lang="en-US" sz="800" dirty="0" err="1"/>
              <a:t>folositi</a:t>
            </a:r>
            <a:r>
              <a:rPr lang="en-US" sz="800" dirty="0"/>
              <a:t> un </a:t>
            </a:r>
            <a:r>
              <a:rPr lang="en-US" sz="800" dirty="0" err="1"/>
              <a:t>produs</a:t>
            </a:r>
            <a:r>
              <a:rPr lang="en-US" sz="800" dirty="0"/>
              <a:t> second-hand, </a:t>
            </a:r>
            <a:r>
              <a:rPr lang="en-US" sz="800" dirty="0" err="1"/>
              <a:t>deoarece</a:t>
            </a:r>
            <a:r>
              <a:rPr lang="en-US" sz="800" dirty="0"/>
              <a:t> nu </a:t>
            </a:r>
            <a:r>
              <a:rPr lang="en-US" sz="800" dirty="0" err="1"/>
              <a:t>puteti</a:t>
            </a:r>
            <a:r>
              <a:rPr lang="en-US" sz="800" dirty="0"/>
              <a:t> fi </a:t>
            </a:r>
            <a:r>
              <a:rPr lang="en-US" sz="800" dirty="0" err="1"/>
              <a:t>sigur</a:t>
            </a:r>
            <a:r>
              <a:rPr lang="en-US" sz="800" dirty="0"/>
              <a:t> </a:t>
            </a:r>
            <a:r>
              <a:rPr lang="en-US" sz="800" dirty="0" err="1"/>
              <a:t>ce</a:t>
            </a:r>
            <a:r>
              <a:rPr lang="en-US" sz="800" dirty="0"/>
              <a:t> </a:t>
            </a:r>
            <a:r>
              <a:rPr lang="en-US" sz="800" dirty="0" err="1"/>
              <a:t>sa</a:t>
            </a:r>
            <a:r>
              <a:rPr lang="en-US" sz="800" dirty="0"/>
              <a:t> </a:t>
            </a:r>
            <a:r>
              <a:rPr lang="en-US" sz="800" dirty="0" err="1"/>
              <a:t>intamplat</a:t>
            </a:r>
            <a:r>
              <a:rPr lang="en-US" sz="800" dirty="0"/>
              <a:t> in </a:t>
            </a:r>
            <a:r>
              <a:rPr lang="en-US" sz="800" dirty="0" err="1"/>
              <a:t>timp</a:t>
            </a:r>
            <a:r>
              <a:rPr lang="en-US" sz="800" dirty="0"/>
              <a:t> cu </a:t>
            </a:r>
            <a:r>
              <a:rPr lang="en-US" sz="800" dirty="0" err="1"/>
              <a:t>acesta</a:t>
            </a:r>
            <a:r>
              <a:rPr lang="en-US" sz="800" dirty="0" smtClean="0"/>
              <a:t>.</a:t>
            </a:r>
            <a:endParaRPr lang="en-US" dirty="0"/>
          </a:p>
          <a:p>
            <a:pPr algn="just"/>
            <a:endParaRPr lang="en-US" sz="800" dirty="0"/>
          </a:p>
        </p:txBody>
      </p:sp>
      <p:sp>
        <p:nvSpPr>
          <p:cNvPr id="36" name="TextBox 35"/>
          <p:cNvSpPr txBox="1"/>
          <p:nvPr/>
        </p:nvSpPr>
        <p:spPr>
          <a:xfrm>
            <a:off x="11734432" y="6551247"/>
            <a:ext cx="371015"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48</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2745815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2587</TotalTime>
  <Words>13784</Words>
  <Application>Microsoft Office PowerPoint</Application>
  <PresentationFormat>Widescreen</PresentationFormat>
  <Paragraphs>1060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653</cp:revision>
  <dcterms:created xsi:type="dcterms:W3CDTF">2018-10-18T12:16:50Z</dcterms:created>
  <dcterms:modified xsi:type="dcterms:W3CDTF">2020-01-31T13:58:33Z</dcterms:modified>
</cp:coreProperties>
</file>