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83" r:id="rId4"/>
    <p:sldId id="286" r:id="rId5"/>
    <p:sldId id="282" r:id="rId6"/>
    <p:sldId id="271" r:id="rId7"/>
    <p:sldId id="257" r:id="rId8"/>
    <p:sldId id="285" r:id="rId9"/>
    <p:sldId id="278" r:id="rId10"/>
    <p:sldId id="287" r:id="rId11"/>
    <p:sldId id="291" r:id="rId12"/>
    <p:sldId id="260" r:id="rId13"/>
    <p:sldId id="263" r:id="rId14"/>
    <p:sldId id="269" r:id="rId15"/>
    <p:sldId id="279" r:id="rId16"/>
    <p:sldId id="280" r:id="rId17"/>
    <p:sldId id="264" r:id="rId18"/>
    <p:sldId id="281" r:id="rId19"/>
  </p:sldIdLst>
  <p:sldSz cx="6858000" cy="9144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9471" autoAdjust="0"/>
  </p:normalViewPr>
  <p:slideViewPr>
    <p:cSldViewPr>
      <p:cViewPr varScale="1">
        <p:scale>
          <a:sx n="62" d="100"/>
          <a:sy n="62" d="100"/>
        </p:scale>
        <p:origin x="2525"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114F07D7-9B3B-4E14-ACFB-24849382E0C6}" type="datetimeFigureOut">
              <a:rPr lang="bg-BG" smtClean="0"/>
              <a:pPr/>
              <a:t>03-04-2024</a:t>
            </a:fld>
            <a:endParaRPr lang="bg-BG" dirty="0"/>
          </a:p>
        </p:txBody>
      </p:sp>
      <p:sp>
        <p:nvSpPr>
          <p:cNvPr id="4" name="Slide Image Placeholder 3"/>
          <p:cNvSpPr>
            <a:spLocks noGrp="1" noRot="1" noChangeAspect="1"/>
          </p:cNvSpPr>
          <p:nvPr>
            <p:ph type="sldImg" idx="2"/>
          </p:nvPr>
        </p:nvSpPr>
        <p:spPr>
          <a:xfrm>
            <a:off x="2008188" y="746125"/>
            <a:ext cx="2794000" cy="3727450"/>
          </a:xfrm>
          <a:prstGeom prst="rect">
            <a:avLst/>
          </a:prstGeom>
          <a:noFill/>
          <a:ln w="12700">
            <a:solidFill>
              <a:prstClr val="black"/>
            </a:solidFill>
          </a:ln>
        </p:spPr>
        <p:txBody>
          <a:bodyPr vert="horz" lIns="91440" tIns="45720" rIns="91440" bIns="45720" rtlCol="0" anchor="ctr"/>
          <a:lstStyle/>
          <a:p>
            <a:endParaRPr lang="bg-BG"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bg-BG"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C60A0BBF-3F8A-41A1-A8D6-ABF49DF176E3}" type="slidenum">
              <a:rPr lang="bg-BG" smtClean="0"/>
              <a:pPr/>
              <a:t>‹#›</a:t>
            </a:fld>
            <a:endParaRPr lang="bg-BG" dirty="0"/>
          </a:p>
        </p:txBody>
      </p:sp>
    </p:spTree>
    <p:extLst>
      <p:ext uri="{BB962C8B-B14F-4D97-AF65-F5344CB8AC3E}">
        <p14:creationId xmlns:p14="http://schemas.microsoft.com/office/powerpoint/2010/main" val="393441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4E8EE6-5D80-40E0-9B6C-ACEF93AAAB95}" type="datetime1">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3509F-944F-412F-A295-29BE6E495904}" type="datetime1">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57CC3-7C8F-46BF-BC64-F5E07F7024A2}" type="datetime1">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F9190-91B3-4B19-B7A2-F6A132C30324}" type="datetime1">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14F7C-72EB-449A-BBB3-75CF9DB7B2D7}" type="datetime1">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487A6F-8194-4F26-94F7-CD6A407A0C43}" type="datetime1">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7150B-3B86-47E5-9A5A-9A81F70ABBC2}" type="datetime1">
              <a:rPr lang="en-US" smtClean="0"/>
              <a:pPr/>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F5571F-A5A0-441A-8231-63C05E891703}" type="datetime1">
              <a:rPr lang="en-US" smtClean="0"/>
              <a:pPr/>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36254-F25E-4B3F-965F-EF72FEBC857C}" type="datetime1">
              <a:rPr lang="en-US" smtClean="0"/>
              <a:pPr/>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82C6-D2D4-4D76-9272-1A2CADB8BD9C}" type="datetime1">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0C96D-5340-4073-9E9B-1E069A27D918}" type="datetime1">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A0D4891-7D9D-47E6-8CBF-0BB13884B858}" type="datetime1">
              <a:rPr lang="en-US" smtClean="0"/>
              <a:pPr/>
              <a:t>4/3/2024</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oni.b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oni.b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000" y="107504"/>
            <a:ext cx="6480000" cy="2308324"/>
          </a:xfrm>
          <a:prstGeom prst="rect">
            <a:avLst/>
          </a:prstGeom>
          <a:noFill/>
        </p:spPr>
        <p:txBody>
          <a:bodyPr wrap="square" rtlCol="0">
            <a:spAutoFit/>
          </a:bodyPr>
          <a:lstStyle/>
          <a:p>
            <a:pPr algn="ctr"/>
            <a:r>
              <a:rPr lang="en-US" sz="1600" b="1" i="1" dirty="0">
                <a:latin typeface="Arial" pitchFamily="34" charset="0"/>
                <a:cs typeface="Arial" pitchFamily="34" charset="0"/>
              </a:rPr>
              <a:t>BG: </a:t>
            </a:r>
            <a:r>
              <a:rPr lang="bg-BG" sz="1600" b="1" i="1" dirty="0">
                <a:latin typeface="Arial" pitchFamily="34" charset="0"/>
                <a:cs typeface="Arial" pitchFamily="34" charset="0"/>
              </a:rPr>
              <a:t>ИНСТРУКЦИЯ ЗА УПОТРЕБА НА ДЕТСКА АКУМУЛАТОРЕН ДЖИП  С 2.4</a:t>
            </a:r>
            <a:r>
              <a:rPr lang="en-US" sz="1600" b="1" i="1" dirty="0">
                <a:latin typeface="Arial" pitchFamily="34" charset="0"/>
                <a:cs typeface="Arial" pitchFamily="34" charset="0"/>
              </a:rPr>
              <a:t>G </a:t>
            </a:r>
            <a:r>
              <a:rPr lang="bg-BG" sz="1600" b="1" i="1" dirty="0">
                <a:latin typeface="Arial" pitchFamily="34" charset="0"/>
                <a:cs typeface="Arial" pitchFamily="34" charset="0"/>
              </a:rPr>
              <a:t>ДИСТАНЦИОННО УПРАВЛЕНИЕ</a:t>
            </a:r>
          </a:p>
          <a:p>
            <a:pPr algn="ctr"/>
            <a:r>
              <a:rPr lang="bg-BG" sz="1600" b="1" i="1" dirty="0">
                <a:latin typeface="Arial" pitchFamily="34" charset="0"/>
                <a:cs typeface="Arial" pitchFamily="34" charset="0"/>
              </a:rPr>
              <a:t>МОДЕЛ: </a:t>
            </a:r>
            <a:r>
              <a:rPr lang="en-US" sz="1600" b="1" i="1" dirty="0">
                <a:latin typeface="Arial" pitchFamily="34" charset="0"/>
                <a:cs typeface="Arial" pitchFamily="34" charset="0"/>
              </a:rPr>
              <a:t>KKL-808</a:t>
            </a:r>
          </a:p>
          <a:p>
            <a:pPr algn="ctr"/>
            <a:r>
              <a:rPr lang="bg-BG" sz="1600" b="1" i="1" dirty="0">
                <a:latin typeface="Arial" pitchFamily="34" charset="0"/>
                <a:cs typeface="Arial" pitchFamily="34" charset="0"/>
              </a:rPr>
              <a:t>АРТИКУЛЕН НОМЕР:</a:t>
            </a:r>
            <a:r>
              <a:rPr lang="en-US" sz="1600" b="1" i="1" dirty="0">
                <a:latin typeface="Arial" pitchFamily="34" charset="0"/>
                <a:cs typeface="Arial" pitchFamily="34" charset="0"/>
              </a:rPr>
              <a:t>TYPHOON</a:t>
            </a:r>
          </a:p>
          <a:p>
            <a:pPr algn="ctr"/>
            <a:r>
              <a:rPr lang="en-US" sz="1600" b="1" i="1" dirty="0">
                <a:latin typeface="Arial" pitchFamily="34" charset="0"/>
                <a:cs typeface="Arial" pitchFamily="34" charset="0"/>
              </a:rPr>
              <a:t>EN: USER MANUAL FOR CHILDREN BATTERY-OPERATED SUV WITH </a:t>
            </a:r>
            <a:r>
              <a:rPr lang="bg-BG" sz="1600" b="1" i="1" dirty="0">
                <a:latin typeface="Arial" pitchFamily="34" charset="0"/>
                <a:cs typeface="Arial" pitchFamily="34" charset="0"/>
              </a:rPr>
              <a:t>2.4</a:t>
            </a:r>
            <a:r>
              <a:rPr lang="en-US" sz="1600" b="1" i="1" dirty="0">
                <a:latin typeface="Arial" pitchFamily="34" charset="0"/>
                <a:cs typeface="Arial" pitchFamily="34" charset="0"/>
              </a:rPr>
              <a:t>G REMOTE CONTROL</a:t>
            </a:r>
          </a:p>
          <a:p>
            <a:pPr algn="ctr"/>
            <a:r>
              <a:rPr lang="en-US" sz="1600" b="1" i="1" dirty="0">
                <a:latin typeface="Arial" pitchFamily="34" charset="0"/>
                <a:cs typeface="Arial" pitchFamily="34" charset="0"/>
              </a:rPr>
              <a:t>MODEL : TYPHOON</a:t>
            </a:r>
            <a:endParaRPr lang="en-US" sz="1600" i="1" dirty="0">
              <a:latin typeface="Arial" pitchFamily="34" charset="0"/>
              <a:cs typeface="Arial" pitchFamily="34" charset="0"/>
            </a:endParaRPr>
          </a:p>
          <a:p>
            <a:pPr algn="ctr"/>
            <a:r>
              <a:rPr lang="en-US" sz="1600" b="1" i="1" dirty="0">
                <a:latin typeface="Arial" pitchFamily="34" charset="0"/>
                <a:cs typeface="Arial" pitchFamily="34" charset="0"/>
              </a:rPr>
              <a:t>ITEM NO.</a:t>
            </a:r>
            <a:r>
              <a:rPr lang="bg-BG" sz="1600" b="1" i="1" dirty="0">
                <a:latin typeface="Arial" pitchFamily="34" charset="0"/>
                <a:cs typeface="Arial" pitchFamily="34" charset="0"/>
              </a:rPr>
              <a:t>:</a:t>
            </a:r>
            <a:r>
              <a:rPr lang="en-US" sz="1600" b="1" i="1" dirty="0">
                <a:latin typeface="Arial" pitchFamily="34" charset="0"/>
                <a:cs typeface="Arial" pitchFamily="34" charset="0"/>
              </a:rPr>
              <a:t>KKL-808</a:t>
            </a:r>
            <a:endParaRPr lang="en-US" sz="1600" i="1" dirty="0">
              <a:latin typeface="Arial" pitchFamily="34" charset="0"/>
              <a:cs typeface="Arial" pitchFamily="34" charset="0"/>
            </a:endParaRPr>
          </a:p>
          <a:p>
            <a:pPr algn="ctr"/>
            <a:endParaRPr lang="en-US" sz="1600" i="1" dirty="0">
              <a:latin typeface="Arial" pitchFamily="34" charset="0"/>
              <a:cs typeface="Arial" pitchFamily="34" charset="0"/>
            </a:endParaRPr>
          </a:p>
        </p:txBody>
      </p:sp>
      <p:pic>
        <p:nvPicPr>
          <p:cNvPr id="5" name="Picture 4" descr="ce_marking_logo.jpg"/>
          <p:cNvPicPr>
            <a:picLocks noChangeAspect="1"/>
          </p:cNvPicPr>
          <p:nvPr/>
        </p:nvPicPr>
        <p:blipFill>
          <a:blip r:embed="rId2" cstate="print"/>
          <a:stretch>
            <a:fillRect/>
          </a:stretch>
        </p:blipFill>
        <p:spPr>
          <a:xfrm>
            <a:off x="1107000" y="5233593"/>
            <a:ext cx="1081314" cy="762000"/>
          </a:xfrm>
          <a:prstGeom prst="rect">
            <a:avLst/>
          </a:prstGeom>
        </p:spPr>
      </p:pic>
      <p:sp>
        <p:nvSpPr>
          <p:cNvPr id="7" name="TextBox 6"/>
          <p:cNvSpPr txBox="1"/>
          <p:nvPr/>
        </p:nvSpPr>
        <p:spPr>
          <a:xfrm>
            <a:off x="189000" y="6084168"/>
            <a:ext cx="6480000" cy="2862322"/>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BG: </a:t>
            </a:r>
            <a:r>
              <a:rPr lang="bg-BG" sz="1200" b="1" dirty="0">
                <a:latin typeface="Arial" panose="020B0604020202020204" pitchFamily="34" charset="0"/>
                <a:cs typeface="Arial" panose="020B0604020202020204" pitchFamily="34" charset="0"/>
              </a:rPr>
              <a:t>ВАЖНО! </a:t>
            </a:r>
            <a:r>
              <a:rPr lang="bg-BG" sz="1200" dirty="0">
                <a:latin typeface="Arial" panose="020B0604020202020204" pitchFamily="34" charset="0"/>
                <a:cs typeface="Arial" panose="020B0604020202020204" pitchFamily="34" charset="0"/>
              </a:rPr>
              <a:t>ПРОЧЕТЕТЕ ВНИМАТЕЛНО И ЗАПАЗЕТЕ ЗА БЪДЕЩИ СПРАВКИ!</a:t>
            </a:r>
          </a:p>
          <a:p>
            <a:pPr algn="ctr"/>
            <a:r>
              <a:rPr lang="bg-BG" sz="1200" dirty="0">
                <a:latin typeface="Arial" panose="020B0604020202020204" pitchFamily="34" charset="0"/>
                <a:cs typeface="Arial" panose="020B0604020202020204" pitchFamily="34" charset="0"/>
              </a:rPr>
              <a:t>ИНСТРУКЦИЯТА ЗА УПОТРЕБА СЪДЪРЖА ВАЖНА ИНФОРМАЦИЯ ЗА СГЛОБЯВАНЕТО, ПРАВИЛНОТО ИЗПОЛЗВАНЕ И ПОДДРЪЖКАТА НА ПРОДУКТА. АКУМУЛАТОРНИЯТ ДЖИП ОТГОВАРЯ НА ИЗИСКВАНИЯТА НА ЕВРОПЕЙСКИ СТАНДАРТ </a:t>
            </a:r>
            <a:r>
              <a:rPr lang="en-US" sz="1200" dirty="0">
                <a:latin typeface="Arial" pitchFamily="34" charset="0"/>
                <a:cs typeface="Arial" pitchFamily="34" charset="0"/>
              </a:rPr>
              <a:t>EN 71-1</a:t>
            </a:r>
            <a:r>
              <a:rPr lang="bg-BG" sz="1200" dirty="0">
                <a:latin typeface="Arial" panose="020B0604020202020204" pitchFamily="34" charset="0"/>
                <a:cs typeface="Arial" panose="020B0604020202020204" pitchFamily="34" charset="0"/>
              </a:rPr>
              <a:t>-2-3.</a:t>
            </a:r>
          </a:p>
          <a:p>
            <a:pPr algn="ctr"/>
            <a:r>
              <a:rPr lang="bg-BG" sz="1200" b="1" dirty="0">
                <a:latin typeface="Arial" pitchFamily="34" charset="0"/>
                <a:cs typeface="Arial" pitchFamily="34" charset="0"/>
              </a:rPr>
              <a:t>ВНИМАНИЕ! </a:t>
            </a:r>
            <a:r>
              <a:rPr lang="bg-BG" sz="1200" dirty="0">
                <a:latin typeface="Arial" pitchFamily="34" charset="0"/>
                <a:cs typeface="Arial" pitchFamily="34" charset="0"/>
              </a:rPr>
              <a:t>СХЕМИТЕ И ФИГУРИТЕ В ТАЗИ ИНСТРУКЦИЯ СА САМО ИЛЮСТРАТИВНИ И НАСОЧВАЩИ. ПРОДУКТЪТ, КОЙТО СТЕ ЗАКУПИЛИ МОЖЕ ДА СЕ РАЗЛИЧАВА ОТ ТЯХ.</a:t>
            </a:r>
            <a:endParaRPr lang="en-US" sz="1200" dirty="0">
              <a:latin typeface="Arial" pitchFamily="34" charset="0"/>
              <a:cs typeface="Arial" pitchFamily="34" charset="0"/>
            </a:endParaRPr>
          </a:p>
          <a:p>
            <a:pPr algn="ctr"/>
            <a:r>
              <a:rPr lang="en-GB" sz="1200" b="1" dirty="0">
                <a:latin typeface="Arial" panose="020B0604020202020204" pitchFamily="34" charset="0"/>
                <a:cs typeface="Arial" panose="020B0604020202020204" pitchFamily="34" charset="0"/>
              </a:rPr>
              <a:t>EN: IMPORTANT! </a:t>
            </a:r>
            <a:r>
              <a:rPr lang="en-GB" sz="1200" dirty="0">
                <a:latin typeface="Arial" panose="020B0604020202020204" pitchFamily="34" charset="0"/>
                <a:cs typeface="Arial" panose="020B0604020202020204" pitchFamily="34" charset="0"/>
              </a:rPr>
              <a:t>READ CAREFULLY AND KEEP FOR FUTURE REFERENCE!</a:t>
            </a:r>
          </a:p>
          <a:p>
            <a:pPr algn="ctr"/>
            <a:r>
              <a:rPr lang="en-US" sz="1200" dirty="0">
                <a:latin typeface="Arial" pitchFamily="34" charset="0"/>
                <a:cs typeface="Arial" pitchFamily="34" charset="0"/>
              </a:rPr>
              <a:t>THE USER MANUAL CONTAINS IMPORTANT INFORMATION ON THE ASSEMBLY, CORRECT USE AND MAINTENANCE OF THE PRODUCT. THE BO SUV COMPLIES WITH THE REQUIREMENTS OF EUROPEAN STANDARD EN 71-1-2-3. </a:t>
            </a:r>
            <a:endParaRPr lang="bg-BG" sz="1200" dirty="0">
              <a:latin typeface="Arial" pitchFamily="34" charset="0"/>
              <a:cs typeface="Arial" pitchFamily="34" charset="0"/>
            </a:endParaRPr>
          </a:p>
          <a:p>
            <a:pPr algn="ctr"/>
            <a:r>
              <a:rPr lang="en-US" sz="1200" b="1" dirty="0">
                <a:latin typeface="Arial" pitchFamily="34" charset="0"/>
                <a:cs typeface="Arial" pitchFamily="34" charset="0"/>
              </a:rPr>
              <a:t>WARNING</a:t>
            </a:r>
            <a:r>
              <a:rPr lang="bg-BG" sz="1200" b="1" dirty="0">
                <a:latin typeface="Arial" pitchFamily="34" charset="0"/>
                <a:cs typeface="Arial" pitchFamily="34" charset="0"/>
              </a:rPr>
              <a:t>! </a:t>
            </a:r>
            <a:r>
              <a:rPr lang="en-US" sz="1200" dirty="0">
                <a:latin typeface="Arial" pitchFamily="34" charset="0"/>
                <a:cs typeface="Arial" pitchFamily="34" charset="0"/>
              </a:rPr>
              <a:t>THE SHEMES AND FIGURES IN THIS INSTRUCTIONS ARE FOR ILLUSTRATIVE PURPOSE ONLY</a:t>
            </a:r>
            <a:r>
              <a:rPr lang="bg-BG" sz="1200" dirty="0">
                <a:latin typeface="Arial" pitchFamily="34" charset="0"/>
                <a:cs typeface="Arial" pitchFamily="34" charset="0"/>
              </a:rPr>
              <a:t>. </a:t>
            </a:r>
            <a:r>
              <a:rPr lang="en-US" sz="1200" dirty="0">
                <a:latin typeface="Arial" pitchFamily="34" charset="0"/>
                <a:cs typeface="Arial" pitchFamily="34" charset="0"/>
              </a:rPr>
              <a:t>THE PRODUCT YOU HAVE BOUGHT MAY DIFFER FROM THEM</a:t>
            </a:r>
            <a:r>
              <a:rPr lang="bg-BG" sz="1200" dirty="0">
                <a:latin typeface="Arial" pitchFamily="34" charset="0"/>
                <a:cs typeface="Arial" pitchFamily="34" charset="0"/>
              </a:rPr>
              <a:t>.</a:t>
            </a:r>
            <a:endParaRPr lang="en-US" sz="1200"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800" y="5275307"/>
            <a:ext cx="838200" cy="838200"/>
          </a:xfrm>
          <a:prstGeom prst="rect">
            <a:avLst/>
          </a:prstGeom>
        </p:spPr>
      </p:pic>
      <p:pic>
        <p:nvPicPr>
          <p:cNvPr id="6" name="Picture 5">
            <a:extLst>
              <a:ext uri="{FF2B5EF4-FFF2-40B4-BE49-F238E27FC236}">
                <a16:creationId xmlns:a16="http://schemas.microsoft.com/office/drawing/2014/main" id="{757720C5-49DE-DEDC-074B-29CF295AB23F}"/>
              </a:ext>
            </a:extLst>
          </p:cNvPr>
          <p:cNvPicPr>
            <a:picLocks noChangeAspect="1"/>
          </p:cNvPicPr>
          <p:nvPr/>
        </p:nvPicPr>
        <p:blipFill>
          <a:blip r:embed="rId4"/>
          <a:stretch>
            <a:fillRect/>
          </a:stretch>
        </p:blipFill>
        <p:spPr>
          <a:xfrm>
            <a:off x="1363981" y="2223068"/>
            <a:ext cx="4130038" cy="3007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D5C617-6F52-4B43-AC3E-324F985C474E}"/>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10</a:t>
            </a:r>
          </a:p>
        </p:txBody>
      </p:sp>
      <p:graphicFrame>
        <p:nvGraphicFramePr>
          <p:cNvPr id="4" name="Table 3">
            <a:extLst>
              <a:ext uri="{FF2B5EF4-FFF2-40B4-BE49-F238E27FC236}">
                <a16:creationId xmlns:a16="http://schemas.microsoft.com/office/drawing/2014/main" id="{AF75BF5A-1C1B-4F42-8B0E-FC8E3B7ED02A}"/>
              </a:ext>
            </a:extLst>
          </p:cNvPr>
          <p:cNvGraphicFramePr>
            <a:graphicFrameLocks noGrp="1"/>
          </p:cNvGraphicFramePr>
          <p:nvPr>
            <p:extLst>
              <p:ext uri="{D42A27DB-BD31-4B8C-83A1-F6EECF244321}">
                <p14:modId xmlns:p14="http://schemas.microsoft.com/office/powerpoint/2010/main" val="3351512694"/>
              </p:ext>
            </p:extLst>
          </p:nvPr>
        </p:nvGraphicFramePr>
        <p:xfrm>
          <a:off x="188820" y="133421"/>
          <a:ext cx="6480360" cy="3502475"/>
        </p:xfrm>
        <a:graphic>
          <a:graphicData uri="http://schemas.openxmlformats.org/drawingml/2006/table">
            <a:tbl>
              <a:tblPr firstRow="1" firstCol="1" lastRow="1" lastCol="1" bandRow="1" bandCol="1">
                <a:tableStyleId>{5940675A-B579-460E-94D1-54222C63F5DA}</a:tableStyleId>
              </a:tblPr>
              <a:tblGrid>
                <a:gridCol w="144016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095984">
                  <a:extLst>
                    <a:ext uri="{9D8B030D-6E8A-4147-A177-3AD203B41FA5}">
                      <a16:colId xmlns:a16="http://schemas.microsoft.com/office/drawing/2014/main" val="20002"/>
                    </a:ext>
                  </a:extLst>
                </a:gridCol>
              </a:tblGrid>
              <a:tr h="256355">
                <a:tc>
                  <a:txBody>
                    <a:bodyPr/>
                    <a:lstStyle/>
                    <a:p>
                      <a:pPr algn="ctr"/>
                      <a:r>
                        <a:rPr lang="bg-BG" sz="900" b="1" dirty="0">
                          <a:solidFill>
                            <a:schemeClr val="tx1"/>
                          </a:solidFill>
                          <a:latin typeface="Arial" pitchFamily="34" charset="0"/>
                          <a:cs typeface="Arial" pitchFamily="34" charset="0"/>
                        </a:rPr>
                        <a:t>Проблем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Възможна Причина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Решение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113">
                <a:tc rowSpan="2">
                  <a:txBody>
                    <a:bodyPr/>
                    <a:lstStyle/>
                    <a:p>
                      <a:pPr algn="ctr"/>
                      <a:r>
                        <a:rPr lang="bg-BG" sz="900" b="0" dirty="0">
                          <a:latin typeface="Arial" pitchFamily="34" charset="0"/>
                          <a:cs typeface="Arial" pitchFamily="34" charset="0"/>
                        </a:rPr>
                        <a:t>Времето за използване на колата е по-кратко от обикновено.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buFont typeface="Arial" pitchFamily="34" charset="0"/>
                        <a:buNone/>
                      </a:pPr>
                      <a:r>
                        <a:rPr lang="bg-BG" sz="900" dirty="0">
                          <a:latin typeface="Arial" pitchFamily="34" charset="0"/>
                          <a:cs typeface="Arial" pitchFamily="34" charset="0"/>
                        </a:rPr>
                        <a:t>Времето за зареждане на батерията е съкратено.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buFont typeface="Arial" pitchFamily="34" charset="0"/>
                        <a:buNone/>
                      </a:pPr>
                      <a:r>
                        <a:rPr lang="bg-BG" sz="900" dirty="0">
                          <a:latin typeface="Arial" pitchFamily="34" charset="0"/>
                          <a:cs typeface="Arial" pitchFamily="34" charset="0"/>
                        </a:rPr>
                        <a:t>Зареждайте батерията за препоръчаното време и не по-кратко, или зареждайте всеки път след всяка употреба. Зареждането трябва да се осъществява поне веднъж седмично. Зареждайте за </a:t>
                      </a:r>
                      <a:r>
                        <a:rPr lang="en-US" sz="900" dirty="0">
                          <a:latin typeface="Arial" pitchFamily="34" charset="0"/>
                          <a:cs typeface="Arial" pitchFamily="34" charset="0"/>
                        </a:rPr>
                        <a:t>10</a:t>
                      </a:r>
                      <a:r>
                        <a:rPr lang="bg-BG" sz="900" dirty="0">
                          <a:latin typeface="Arial" pitchFamily="34" charset="0"/>
                          <a:cs typeface="Arial" pitchFamily="34" charset="0"/>
                        </a:rPr>
                        <a:t> -</a:t>
                      </a:r>
                      <a:r>
                        <a:rPr lang="en-US" sz="900" dirty="0">
                          <a:latin typeface="Arial" pitchFamily="34" charset="0"/>
                          <a:cs typeface="Arial" pitchFamily="34" charset="0"/>
                        </a:rPr>
                        <a:t> 12 </a:t>
                      </a:r>
                      <a:r>
                        <a:rPr lang="bg-BG" sz="900" dirty="0">
                          <a:latin typeface="Arial" pitchFamily="34" charset="0"/>
                          <a:cs typeface="Arial" pitchFamily="34" charset="0"/>
                        </a:rPr>
                        <a:t>часа, но не повече от 18 часа.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28107"/>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Батерията е стара и не може повече да задържа заряд</a:t>
                      </a:r>
                      <a:r>
                        <a:rPr lang="en-GB" sz="900" dirty="0">
                          <a:latin typeface="Arial" pitchFamily="34" charset="0"/>
                          <a:cs typeface="Arial" pitchFamily="34" charset="0"/>
                        </a:rPr>
                        <a:t>.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latin typeface="Arial" pitchFamily="34" charset="0"/>
                          <a:cs typeface="Arial" pitchFamily="34" charset="0"/>
                        </a:rPr>
                        <a:t>Подменете с нова. Свържете се с търговския обект, от който сте закупили продукта. </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838181"/>
                  </a:ext>
                </a:extLst>
              </a:tr>
              <a:tr h="221113">
                <a:tc>
                  <a:txBody>
                    <a:bodyPr/>
                    <a:lstStyle/>
                    <a:p>
                      <a:pPr algn="ctr"/>
                      <a:r>
                        <a:rPr lang="bg-BG" sz="900" b="0" dirty="0">
                          <a:latin typeface="Arial" pitchFamily="34" charset="0"/>
                          <a:cs typeface="Arial" pitchFamily="34" charset="0"/>
                        </a:rPr>
                        <a:t>По време на</a:t>
                      </a:r>
                      <a:r>
                        <a:rPr lang="en-GB" sz="900" b="0" baseline="0" dirty="0">
                          <a:latin typeface="Arial" pitchFamily="34" charset="0"/>
                          <a:cs typeface="Arial" pitchFamily="34" charset="0"/>
                        </a:rPr>
                        <a:t> </a:t>
                      </a:r>
                      <a:r>
                        <a:rPr lang="bg-BG" sz="900" b="0" dirty="0">
                          <a:latin typeface="Arial" pitchFamily="34" charset="0"/>
                          <a:cs typeface="Arial" pitchFamily="34" charset="0"/>
                        </a:rPr>
                        <a:t>зареждането</a:t>
                      </a:r>
                      <a:r>
                        <a:rPr lang="en-GB" sz="900" b="0" baseline="0" dirty="0">
                          <a:latin typeface="Arial" pitchFamily="34" charset="0"/>
                          <a:cs typeface="Arial" pitchFamily="34" charset="0"/>
                        </a:rPr>
                        <a:t> </a:t>
                      </a:r>
                      <a:r>
                        <a:rPr lang="bg-BG" sz="900" b="0" dirty="0">
                          <a:latin typeface="Arial" pitchFamily="34" charset="0"/>
                          <a:cs typeface="Arial" pitchFamily="34" charset="0"/>
                        </a:rPr>
                        <a:t>зарядното се затопля и се издава лек шум от него.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Дължи се на химична реакция. </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Това не трябва да Ви притеснява, тъй като е нормален процес</a:t>
                      </a:r>
                      <a:r>
                        <a:rPr lang="en-GB" sz="900" dirty="0">
                          <a:solidFill>
                            <a:schemeClr val="tx1"/>
                          </a:solidFill>
                          <a:latin typeface="Arial" pitchFamily="34" charset="0"/>
                          <a:cs typeface="Arial" pitchFamily="34" charset="0"/>
                        </a:rPr>
                        <a:t>.</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733499"/>
                  </a:ext>
                </a:extLst>
              </a:tr>
              <a:tr h="221113">
                <a:tc rowSpan="4">
                  <a:txBody>
                    <a:bodyPr/>
                    <a:lstStyle/>
                    <a:p>
                      <a:pPr algn="ctr"/>
                      <a:r>
                        <a:rPr lang="bg-BG" sz="900" b="0" baseline="0" dirty="0">
                          <a:latin typeface="Arial" pitchFamily="34" charset="0"/>
                          <a:cs typeface="Arial" pitchFamily="34" charset="0"/>
                        </a:rPr>
                        <a:t>колата се движи с н</a:t>
                      </a:r>
                      <a:r>
                        <a:rPr lang="bg-BG" sz="900" b="0" dirty="0">
                          <a:latin typeface="Arial" pitchFamily="34" charset="0"/>
                          <a:cs typeface="Arial" pitchFamily="34" charset="0"/>
                        </a:rPr>
                        <a:t>иска скорост.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Батерията е стара и не може повече да задържа заряд</a:t>
                      </a:r>
                      <a:r>
                        <a:rPr lang="en-GB" sz="900" dirty="0">
                          <a:latin typeface="Arial" pitchFamily="34" charset="0"/>
                          <a:cs typeface="Arial" pitchFamily="34" charset="0"/>
                        </a:rPr>
                        <a:t>.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Подменете с нова. Свържете се с търговския обект, от който сте закупили продукта. </a:t>
                      </a:r>
                    </a:p>
                    <a:p>
                      <a:pPr marL="0" marR="0" indent="0" algn="just" defTabSz="914400" rtl="0" eaLnBrk="1" fontAlgn="auto" latinLnBrk="0" hangingPunct="1">
                        <a:lnSpc>
                          <a:spcPct val="100000"/>
                        </a:lnSpc>
                        <a:spcBef>
                          <a:spcPts val="0"/>
                        </a:spcBef>
                        <a:spcAft>
                          <a:spcPts val="0"/>
                        </a:spcAft>
                        <a:buClrTx/>
                        <a:buSzTx/>
                        <a:buFontTx/>
                        <a:buNone/>
                        <a:tabLst/>
                        <a:defRPr/>
                      </a:pP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174414"/>
                  </a:ext>
                </a:extLst>
              </a:tr>
              <a:tr h="221113">
                <a:tc vMerge="1">
                  <a:txBody>
                    <a:bodyPr/>
                    <a:lstStyle/>
                    <a:p>
                      <a:pPr algn="ct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Батерията е напълно изтощена.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Презаредете я</a:t>
                      </a:r>
                      <a:r>
                        <a:rPr lang="en-GB" sz="900" baseline="0" dirty="0">
                          <a:latin typeface="Arial" pitchFamily="34" charset="0"/>
                          <a:cs typeface="Arial" pitchFamily="34" charset="0"/>
                        </a:rPr>
                        <a:t> </a:t>
                      </a:r>
                      <a:r>
                        <a:rPr lang="bg-BG" sz="900" baseline="0" dirty="0">
                          <a:latin typeface="Arial" pitchFamily="34" charset="0"/>
                          <a:cs typeface="Arial" pitchFamily="34" charset="0"/>
                        </a:rPr>
                        <a:t>за </a:t>
                      </a:r>
                      <a:r>
                        <a:rPr lang="en-US" sz="900" baseline="0" dirty="0">
                          <a:latin typeface="Arial" pitchFamily="34" charset="0"/>
                          <a:cs typeface="Arial" pitchFamily="34" charset="0"/>
                        </a:rPr>
                        <a:t>10</a:t>
                      </a:r>
                      <a:r>
                        <a:rPr lang="bg-BG" sz="900" baseline="0" dirty="0">
                          <a:latin typeface="Arial" pitchFamily="34" charset="0"/>
                          <a:cs typeface="Arial" pitchFamily="34" charset="0"/>
                        </a:rPr>
                        <a:t> – </a:t>
                      </a:r>
                      <a:r>
                        <a:rPr lang="en-US" sz="900" baseline="0" dirty="0">
                          <a:latin typeface="Arial" pitchFamily="34" charset="0"/>
                          <a:cs typeface="Arial" pitchFamily="34" charset="0"/>
                        </a:rPr>
                        <a:t>12</a:t>
                      </a:r>
                      <a:r>
                        <a:rPr lang="bg-BG" sz="900" baseline="0" dirty="0">
                          <a:latin typeface="Arial" pitchFamily="34" charset="0"/>
                          <a:cs typeface="Arial" pitchFamily="34" charset="0"/>
                        </a:rPr>
                        <a:t> часа.</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431200"/>
                  </a:ext>
                </a:extLst>
              </a:tr>
              <a:tr h="0">
                <a:tc vMerge="1">
                  <a:txBody>
                    <a:bodyPr/>
                    <a:lstStyle/>
                    <a:p>
                      <a:pPr algn="ct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Претоварване.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Намалете натоварването до </a:t>
                      </a:r>
                      <a:r>
                        <a:rPr lang="en-GB" sz="900" dirty="0">
                          <a:latin typeface="Arial" pitchFamily="34" charset="0"/>
                          <a:cs typeface="Arial" pitchFamily="34" charset="0"/>
                        </a:rPr>
                        <a:t>30</a:t>
                      </a:r>
                      <a:r>
                        <a:rPr lang="bg-BG" sz="900" dirty="0">
                          <a:latin typeface="Arial" pitchFamily="34" charset="0"/>
                          <a:cs typeface="Arial" pitchFamily="34" charset="0"/>
                        </a:rPr>
                        <a:t>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36321"/>
                  </a:ext>
                </a:extLst>
              </a:tr>
              <a:tr h="221113">
                <a:tc vMerge="1">
                  <a:txBody>
                    <a:bodyPr/>
                    <a:lstStyle/>
                    <a:p>
                      <a:pPr algn="ct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Повърхността, по която се използва джипът</a:t>
                      </a:r>
                      <a:r>
                        <a:rPr lang="en-US" sz="900" dirty="0">
                          <a:latin typeface="Arial" pitchFamily="34" charset="0"/>
                          <a:cs typeface="Arial" pitchFamily="34" charset="0"/>
                        </a:rPr>
                        <a:t>,</a:t>
                      </a:r>
                      <a:r>
                        <a:rPr lang="bg-BG" sz="900" dirty="0">
                          <a:latin typeface="Arial" pitchFamily="34" charset="0"/>
                          <a:cs typeface="Arial" pitchFamily="34" charset="0"/>
                        </a:rPr>
                        <a:t> не е равна. </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Използвайте продукта само по равни повърхности.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161120"/>
                  </a:ext>
                </a:extLst>
              </a:tr>
            </a:tbl>
          </a:graphicData>
        </a:graphic>
      </p:graphicFrame>
      <p:sp>
        <p:nvSpPr>
          <p:cNvPr id="5" name="TextBox 18"/>
          <p:cNvSpPr txBox="1"/>
          <p:nvPr/>
        </p:nvSpPr>
        <p:spPr>
          <a:xfrm>
            <a:off x="189360" y="3707904"/>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ПОЧИСТВАНЕ И ПОДДРЪЖКА НА АКУМУЛАТОРНИЯ ДЖИП</a:t>
            </a:r>
          </a:p>
        </p:txBody>
      </p:sp>
      <p:sp>
        <p:nvSpPr>
          <p:cNvPr id="7" name="TextBox 8"/>
          <p:cNvSpPr txBox="1"/>
          <p:nvPr/>
        </p:nvSpPr>
        <p:spPr>
          <a:xfrm>
            <a:off x="189360" y="3923928"/>
            <a:ext cx="6480000" cy="4896000"/>
          </a:xfrm>
          <a:prstGeom prst="rect">
            <a:avLst/>
          </a:prstGeom>
          <a:noFill/>
        </p:spPr>
        <p:txBody>
          <a:bodyPr wrap="square" rtlCol="0">
            <a:noAutofit/>
          </a:bodyPr>
          <a:lstStyle/>
          <a:p>
            <a:pPr marL="171450" indent="-171450" algn="just">
              <a:buFont typeface="Wingdings" panose="05000000000000000000" pitchFamily="2" charset="2"/>
              <a:buChar char="v"/>
            </a:pPr>
            <a:r>
              <a:rPr lang="bg-BG" sz="900" b="1" u="sng" dirty="0">
                <a:latin typeface="Arial" pitchFamily="34" charset="0"/>
                <a:cs typeface="Arial" pitchFamily="34" charset="0"/>
              </a:rPr>
              <a:t>Почистване: </a:t>
            </a:r>
          </a:p>
          <a:p>
            <a:pPr algn="just">
              <a:buFontTx/>
              <a:buAutoNum type="arabicPeriod"/>
            </a:pPr>
            <a:r>
              <a:rPr lang="bg-BG" sz="900" dirty="0">
                <a:latin typeface="Arial" pitchFamily="34" charset="0"/>
                <a:cs typeface="Arial" pitchFamily="34" charset="0"/>
              </a:rPr>
              <a:t> Не почиствайте продукта с маркуч. Не го мийте с вода и сапун. Не използвайте джипа, когато вали дъжд или сняг. Водата може да повреди мотора, електрическата система и батерията.</a:t>
            </a:r>
          </a:p>
          <a:p>
            <a:pPr algn="just">
              <a:buFontTx/>
              <a:buAutoNum type="arabicPeriod"/>
            </a:pPr>
            <a:r>
              <a:rPr lang="bg-BG" sz="900" dirty="0">
                <a:latin typeface="Arial" pitchFamily="34" charset="0"/>
                <a:cs typeface="Arial" pitchFamily="34" charset="0"/>
              </a:rPr>
              <a:t> Почиствайте акумулаторния джип само със мека суха кърпа. За да възстановите блясъка на пластмасовите части, използвайте полиращ препарат за мебели, който </a:t>
            </a:r>
            <a:r>
              <a:rPr lang="bg-BG" sz="900" b="1" dirty="0">
                <a:latin typeface="Arial" pitchFamily="34" charset="0"/>
                <a:cs typeface="Arial" pitchFamily="34" charset="0"/>
              </a:rPr>
              <a:t>НЕ СЪДЪРЖА </a:t>
            </a:r>
            <a:r>
              <a:rPr lang="bg-BG" sz="900" dirty="0">
                <a:latin typeface="Arial" pitchFamily="34" charset="0"/>
                <a:cs typeface="Arial" pitchFamily="34" charset="0"/>
              </a:rPr>
              <a:t>восък. Не използвайте силни абразивни почистващи препарати.</a:t>
            </a:r>
          </a:p>
          <a:p>
            <a:pPr marL="171450" indent="-171450" algn="just">
              <a:buFont typeface="Wingdings" panose="05000000000000000000" pitchFamily="2" charset="2"/>
              <a:buChar char="v"/>
            </a:pPr>
            <a:r>
              <a:rPr lang="bg-BG" sz="900" b="1" u="sng" dirty="0">
                <a:latin typeface="Arial" pitchFamily="34" charset="0"/>
                <a:cs typeface="Arial" pitchFamily="34" charset="0"/>
              </a:rPr>
              <a:t>Поддръжка и съхранение:</a:t>
            </a:r>
            <a:endParaRPr lang="en-US" sz="900" b="1" u="sng" dirty="0">
              <a:latin typeface="Arial" pitchFamily="34" charset="0"/>
              <a:cs typeface="Arial" pitchFamily="34" charset="0"/>
            </a:endParaRPr>
          </a:p>
          <a:p>
            <a:pPr algn="just">
              <a:buFontTx/>
              <a:buAutoNum type="arabicPeriod"/>
            </a:pPr>
            <a:r>
              <a:rPr lang="bg-BG" sz="900" dirty="0">
                <a:latin typeface="Arial" pitchFamily="34" charset="0"/>
                <a:cs typeface="Arial" pitchFamily="34" charset="0"/>
              </a:rPr>
              <a:t> Отговорността е изцяло на родителите/ възрастен да провери главните части на играчката преди употреба. Редовно проверявайте за потенциален риск от повреда/ нараняване – батерията, зарядното, електрически кабели или жици, букси, винтове, корпус, задвижващи системи, колела, затягащи елементи – дали са в добро състояние или не, дали има някакви повреди, счупени или отчупени части. Ако откриете такива, преустановете употребата на продукта, докато се отстрани повредата. За консултация се свържете с търговския обект, от който сте закупили продукта или с вносителя.</a:t>
            </a:r>
          </a:p>
          <a:p>
            <a:pPr algn="just">
              <a:buFontTx/>
              <a:buAutoNum type="arabicPeriod"/>
            </a:pPr>
            <a:r>
              <a:rPr lang="bg-BG" sz="900" dirty="0">
                <a:latin typeface="Arial" pitchFamily="34" charset="0"/>
                <a:cs typeface="Arial" pitchFamily="34" charset="0"/>
              </a:rPr>
              <a:t> Уверете се, че пластмасовите части на играчката не са пукнати или счупени.</a:t>
            </a:r>
          </a:p>
          <a:p>
            <a:pPr algn="just">
              <a:buFontTx/>
              <a:buAutoNum type="arabicPeriod"/>
            </a:pPr>
            <a:r>
              <a:rPr lang="bg-BG" sz="900" dirty="0">
                <a:latin typeface="Arial" pitchFamily="34" charset="0"/>
                <a:cs typeface="Arial" pitchFamily="34" charset="0"/>
              </a:rPr>
              <a:t> От време на време използвайте смазочно масло, за да смажете движещите части като например колела и задвижващи връзки. Трябва да нанасяте много тънък слой от маслото и да внимавате при нанасянето му.</a:t>
            </a:r>
          </a:p>
          <a:p>
            <a:pPr algn="just">
              <a:buFontTx/>
              <a:buAutoNum type="arabicPeriod"/>
            </a:pPr>
            <a:r>
              <a:rPr lang="bg-BG" sz="900" dirty="0">
                <a:latin typeface="Arial" pitchFamily="34" charset="0"/>
                <a:cs typeface="Arial" pitchFamily="34" charset="0"/>
              </a:rPr>
              <a:t> Съхранявайте джипа само в изправено състояние, не го обръщайте наобратно и не го накланяйте. Паркирайте акумулаторния джип в затворено помещение или го покрийте с брезент, за да го предпазите от мокро време.</a:t>
            </a:r>
          </a:p>
          <a:p>
            <a:pPr algn="just">
              <a:buFontTx/>
              <a:buAutoNum type="arabicPeriod"/>
            </a:pPr>
            <a:r>
              <a:rPr lang="bg-BG" sz="900" dirty="0">
                <a:latin typeface="Arial" pitchFamily="34" charset="0"/>
                <a:cs typeface="Arial" pitchFamily="34" charset="0"/>
              </a:rPr>
              <a:t> Когато не използвате продукта, трябва да го съхранявате на сухо, хладно и проветриво място. Не съхранявайте продукта в близост до източници на топлина – открит огън, отоплителни уреди или готварски печки, а също и на влажни места.</a:t>
            </a:r>
          </a:p>
          <a:p>
            <a:pPr algn="just">
              <a:buFontTx/>
              <a:buAutoNum type="arabicPeriod"/>
            </a:pPr>
            <a:r>
              <a:rPr lang="bg-BG" sz="900" b="1" dirty="0">
                <a:latin typeface="Arial" pitchFamily="34" charset="0"/>
                <a:cs typeface="Arial" pitchFamily="34" charset="0"/>
              </a:rPr>
              <a:t> САМО ЗА ВЪЗРАСТНИ: </a:t>
            </a:r>
            <a:r>
              <a:rPr lang="bg-BG" sz="900" dirty="0">
                <a:latin typeface="Arial" pitchFamily="34" charset="0"/>
                <a:cs typeface="Arial" pitchFamily="34" charset="0"/>
              </a:rPr>
              <a:t>презареждайте батерията след всяка употреба. Презареждайте батерията поне веднъж месечно, когато не използвате акумулаторния джип.</a:t>
            </a:r>
            <a:endParaRPr lang="en-GB" sz="900" dirty="0">
              <a:latin typeface="Arial" pitchFamily="34" charset="0"/>
              <a:cs typeface="Arial" pitchFamily="34" charset="0"/>
            </a:endParaRPr>
          </a:p>
          <a:p>
            <a:pPr algn="just"/>
            <a:r>
              <a:rPr lang="bg-BG" sz="900" dirty="0">
                <a:latin typeface="Arial" pitchFamily="34" charset="0"/>
                <a:cs typeface="Arial" pitchFamily="34" charset="0"/>
              </a:rPr>
              <a:t>7. Когато не се използва акумулаторния джип, трябва всички електрически източници да са изключени. Всички превключватели трябва да са в нулево положение или в позиция “</a:t>
            </a:r>
            <a:r>
              <a:rPr lang="en-US" sz="900" dirty="0">
                <a:latin typeface="Arial" pitchFamily="34" charset="0"/>
                <a:cs typeface="Arial" pitchFamily="34" charset="0"/>
              </a:rPr>
              <a:t>stop”</a:t>
            </a:r>
            <a:r>
              <a:rPr lang="bg-BG" sz="900" dirty="0">
                <a:latin typeface="Arial" pitchFamily="34" charset="0"/>
                <a:cs typeface="Arial" pitchFamily="34" charset="0"/>
              </a:rPr>
              <a:t>. Разкачете и буксите на кабелите на батерията.</a:t>
            </a:r>
          </a:p>
          <a:p>
            <a:pPr algn="just"/>
            <a:r>
              <a:rPr lang="bg-BG" sz="900" dirty="0">
                <a:latin typeface="Arial" pitchFamily="34" charset="0"/>
                <a:cs typeface="Arial" pitchFamily="34" charset="0"/>
              </a:rPr>
              <a:t>8. Ако няма да се използва продукта за дълго време, трябва да заредите батерията напълно, преди да го приберете. А за да поддържате по-дълъг живот на батерията, трябва да я зареждате на всеки три месеца.</a:t>
            </a:r>
            <a:endParaRPr lang="en-GB" sz="900" dirty="0">
              <a:latin typeface="Arial" pitchFamily="34" charset="0"/>
              <a:cs typeface="Arial" pitchFamily="34" charset="0"/>
            </a:endParaRPr>
          </a:p>
          <a:p>
            <a:pPr algn="just"/>
            <a:r>
              <a:rPr lang="bg-BG" sz="900" dirty="0">
                <a:latin typeface="Arial" pitchFamily="34" charset="0"/>
                <a:cs typeface="Arial" pitchFamily="34" charset="0"/>
              </a:rPr>
              <a:t>9. Преди да приберете джипа за съхранение трябва да: поставите бутона за захранване в положение </a:t>
            </a:r>
            <a:r>
              <a:rPr lang="en-US" sz="900" dirty="0">
                <a:latin typeface="Arial" pitchFamily="34" charset="0"/>
                <a:cs typeface="Arial" pitchFamily="34" charset="0"/>
              </a:rPr>
              <a:t>OFF</a:t>
            </a:r>
            <a:r>
              <a:rPr lang="bg-BG" sz="900" dirty="0">
                <a:latin typeface="Arial" pitchFamily="34" charset="0"/>
                <a:cs typeface="Arial" pitchFamily="34" charset="0"/>
              </a:rPr>
              <a:t>, да извадите кабелите от всички букси и да извадите акумулаторната батерия от джипа. Съхранявайте я на подходящо място (сухо, хладно и проветриво помещение). Не позволявайте на деца да играят в близост до батерията.</a:t>
            </a:r>
          </a:p>
          <a:p>
            <a:pPr algn="just"/>
            <a:r>
              <a:rPr lang="bg-BG" sz="900" b="1" dirty="0">
                <a:latin typeface="Arial" pitchFamily="34" charset="0"/>
                <a:cs typeface="Arial" pitchFamily="34" charset="0"/>
              </a:rPr>
              <a:t>10. ВАЖНО! </a:t>
            </a:r>
            <a:r>
              <a:rPr lang="bg-BG" sz="900" dirty="0">
                <a:latin typeface="Arial" pitchFamily="34" charset="0"/>
                <a:cs typeface="Arial" pitchFamily="34" charset="0"/>
              </a:rPr>
              <a:t>НЕ ПРАВЕТЕ ПРОМЕНИ ПО КОРПУСА НА ДЖИПА И ОСНОВНИТЕ МУ ЧАСТИ, А СЪЩО И ПО ЕЛЕКТРИЧЕСКАТА ИНСТАЛАЦИЯ!  Това може да доведе до неизправности по джипа, неправилен начин на работа и до риск от нараняване на Вашето дете. Поддръжките на тези части трябва да се правят от вещо лице – оторизиран сервиз или вносител.</a:t>
            </a:r>
          </a:p>
        </p:txBody>
      </p:sp>
    </p:spTree>
    <p:extLst>
      <p:ext uri="{BB962C8B-B14F-4D97-AF65-F5344CB8AC3E}">
        <p14:creationId xmlns:p14="http://schemas.microsoft.com/office/powerpoint/2010/main" val="271254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1B50A-BB9B-4BE5-BEB3-0489A2AF51F9}"/>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11</a:t>
            </a:r>
          </a:p>
        </p:txBody>
      </p:sp>
      <p:sp>
        <p:nvSpPr>
          <p:cNvPr id="8" name="TextBox 8"/>
          <p:cNvSpPr txBox="1"/>
          <p:nvPr/>
        </p:nvSpPr>
        <p:spPr>
          <a:xfrm>
            <a:off x="189360" y="107504"/>
            <a:ext cx="6480000" cy="756000"/>
          </a:xfrm>
          <a:prstGeom prst="rect">
            <a:avLst/>
          </a:prstGeom>
          <a:noFill/>
        </p:spPr>
        <p:txBody>
          <a:bodyPr wrap="square" rtlCol="0">
            <a:noAutofit/>
          </a:bodyPr>
          <a:lstStyle/>
          <a:p>
            <a:pPr algn="just"/>
            <a:r>
              <a:rPr lang="bg-BG" sz="900" dirty="0">
                <a:latin typeface="Arial" pitchFamily="34" charset="0"/>
                <a:cs typeface="Arial" pitchFamily="34" charset="0"/>
              </a:rPr>
              <a:t>11. Не презареждайте непрезаредими батерии, не смесвайте стари с нови или различни видове батерии. Внимавайте за поляритета при поставяне на батериите.</a:t>
            </a:r>
          </a:p>
          <a:p>
            <a:pPr algn="just"/>
            <a:r>
              <a:rPr lang="bg-BG" sz="900" dirty="0">
                <a:latin typeface="Arial" pitchFamily="34" charset="0"/>
                <a:cs typeface="Arial" pitchFamily="34" charset="0"/>
              </a:rPr>
              <a:t>12. Не променяйте структурата на този продукт и електрическата му система. Всякакви промени трябва да се извършват само под ръководството на техник. При проблеми се свържете с търговското лице, от което сте закупили продукта или вносителя.</a:t>
            </a:r>
          </a:p>
        </p:txBody>
      </p:sp>
      <p:sp>
        <p:nvSpPr>
          <p:cNvPr id="2" name="TextBox 1">
            <a:extLst>
              <a:ext uri="{FF2B5EF4-FFF2-40B4-BE49-F238E27FC236}">
                <a16:creationId xmlns:a16="http://schemas.microsoft.com/office/drawing/2014/main" id="{E2CD0F1C-9D70-C1ED-F82F-68E7B4826218}"/>
              </a:ext>
            </a:extLst>
          </p:cNvPr>
          <p:cNvSpPr txBox="1"/>
          <p:nvPr/>
        </p:nvSpPr>
        <p:spPr>
          <a:xfrm>
            <a:off x="189000" y="899592"/>
            <a:ext cx="6480000" cy="180000"/>
          </a:xfrm>
          <a:prstGeom prst="roundRect">
            <a:avLst/>
          </a:prstGeom>
          <a:solidFill>
            <a:schemeClr val="bg1">
              <a:lumMod val="75000"/>
            </a:schemeClr>
          </a:solidFill>
        </p:spPr>
        <p:txBody>
          <a:bodyPr wrap="square" rtlCol="0" anchor="ctr">
            <a:spAutoFit/>
          </a:bodyPr>
          <a:lstStyle/>
          <a:p>
            <a:r>
              <a:rPr lang="bg-BG" sz="1000" b="1" dirty="0">
                <a:latin typeface="Arial" pitchFamily="34" charset="0"/>
                <a:cs typeface="Arial" pitchFamily="34" charset="0"/>
              </a:rPr>
              <a:t>ГАРАНЦИОННИ УСЛОВИЯ</a:t>
            </a:r>
            <a:endParaRPr lang="bg-BG" sz="1000" dirty="0">
              <a:latin typeface="Arial" pitchFamily="34" charset="0"/>
              <a:cs typeface="Arial" pitchFamily="34" charset="0"/>
            </a:endParaRPr>
          </a:p>
        </p:txBody>
      </p:sp>
      <p:sp>
        <p:nvSpPr>
          <p:cNvPr id="4" name="TextBox 9">
            <a:extLst>
              <a:ext uri="{FF2B5EF4-FFF2-40B4-BE49-F238E27FC236}">
                <a16:creationId xmlns:a16="http://schemas.microsoft.com/office/drawing/2014/main" id="{18020130-AF83-69C8-B0A8-91A66F19492F}"/>
              </a:ext>
            </a:extLst>
          </p:cNvPr>
          <p:cNvSpPr txBox="1"/>
          <p:nvPr/>
        </p:nvSpPr>
        <p:spPr>
          <a:xfrm>
            <a:off x="189000" y="1115736"/>
            <a:ext cx="6480000" cy="3384256"/>
          </a:xfrm>
          <a:prstGeom prst="rect">
            <a:avLst/>
          </a:prstGeom>
          <a:noFill/>
        </p:spPr>
        <p:txBody>
          <a:bodyPr wrap="square" rtlCol="0">
            <a:noAutofit/>
          </a:bodyPr>
          <a:lstStyle/>
          <a:p>
            <a:pPr lvl="0" algn="just"/>
            <a:r>
              <a:rPr lang="en-GB" sz="900" b="1" dirty="0">
                <a:latin typeface="Arial" pitchFamily="34" charset="0"/>
                <a:cs typeface="Arial" pitchFamily="34" charset="0"/>
              </a:rPr>
              <a:t>I. </a:t>
            </a:r>
            <a:r>
              <a:rPr lang="bg-BG" sz="900" b="1" dirty="0">
                <a:latin typeface="Arial" pitchFamily="34" charset="0"/>
                <a:cs typeface="Arial" pitchFamily="34" charset="0"/>
              </a:rPr>
              <a:t>ГАРАНЦИЯТА ОТПАДА И РЕКЛАМАЦИЯТА НЕ СЕ ОБСЛУЖВА БЕЗПЛАТНО КОГАТО:</a:t>
            </a:r>
            <a:endParaRPr lang="bg-BG" sz="900" dirty="0">
              <a:latin typeface="Arial" pitchFamily="34" charset="0"/>
              <a:cs typeface="Arial" pitchFamily="34" charset="0"/>
            </a:endParaRPr>
          </a:p>
          <a:p>
            <a:pPr lvl="0" algn="just">
              <a:buFont typeface="Arial" pitchFamily="34" charset="0"/>
              <a:buChar char="•"/>
            </a:pPr>
            <a:r>
              <a:rPr lang="bg-BG" sz="900" dirty="0">
                <a:latin typeface="Arial" pitchFamily="34" charset="0"/>
                <a:cs typeface="Arial" pitchFamily="34" charset="0"/>
              </a:rPr>
              <a:t>НЕ СТЕ ЗАПАЗИЛИ КАСОВАТА БЕЛЕЖКА И/ИЛИ ФАКТУРАТА.</a:t>
            </a:r>
          </a:p>
          <a:p>
            <a:pPr lvl="0" algn="just">
              <a:buFont typeface="Arial" pitchFamily="34" charset="0"/>
              <a:buChar char="•"/>
            </a:pPr>
            <a:r>
              <a:rPr lang="bg-BG" sz="900" b="1" dirty="0">
                <a:latin typeface="Arial" pitchFamily="34" charset="0"/>
                <a:cs typeface="Arial" pitchFamily="34" charset="0"/>
              </a:rPr>
              <a:t>НЕ СА СПАЗЕНИ УКАЗАНИЯТА ОТ ИНСТРУКЦИИТЕ ЗА СГЛОБЯВАНЕ, МОНТАЖ И ПРОФИЛАКТИКА.</a:t>
            </a:r>
            <a:endParaRPr lang="en-GB" sz="900" b="1" dirty="0">
              <a:latin typeface="Arial" pitchFamily="34" charset="0"/>
              <a:cs typeface="Arial" pitchFamily="34" charset="0"/>
            </a:endParaRPr>
          </a:p>
          <a:p>
            <a:pPr lvl="0" algn="just"/>
            <a:r>
              <a:rPr lang="bg-BG" sz="900" b="1" dirty="0">
                <a:latin typeface="Arial" pitchFamily="34" charset="0"/>
                <a:cs typeface="Arial" pitchFamily="34" charset="0"/>
              </a:rPr>
              <a:t>НЕ СА СПАЗЕНИ УКАЗАНИЯТА ОТ РЪКОВОДСТВОТО ОТНОСНО ПОДДРЪЖКАТА И ПРАВИЛНАТА УПОТРЕБА. ТАКИВА ПРИМЕРИ ЗА ИГРАЧКИ С АКУМУЛАТОРНА БАТЕРИЯ СА: </a:t>
            </a:r>
            <a:r>
              <a:rPr lang="bg-BG" sz="900" dirty="0">
                <a:latin typeface="Arial" pitchFamily="34" charset="0"/>
                <a:cs typeface="Arial" pitchFamily="34" charset="0"/>
              </a:rPr>
              <a:t>ЗАПУШВАНЕ НА ИЗВОДИТ</a:t>
            </a:r>
            <a:r>
              <a:rPr lang="en-GB" sz="900" dirty="0">
                <a:latin typeface="Arial" pitchFamily="34" charset="0"/>
                <a:cs typeface="Arial" pitchFamily="34" charset="0"/>
              </a:rPr>
              <a:t>E</a:t>
            </a:r>
            <a:r>
              <a:rPr lang="bg-BG" sz="900" dirty="0">
                <a:latin typeface="Arial" pitchFamily="34" charset="0"/>
                <a:cs typeface="Arial" pitchFamily="34" charset="0"/>
              </a:rPr>
              <a:t> ПО МУЗИКАЛНИЯ ПАНЕЛ С КИБРИТЕНИ КЛЕЧКИ, ХАРТИЯ ИЛИ ДРУГИ МАТЕРИАЛИ; КАРАНЕ В КАЛНИ УЧАСТЪЦИ, ЗАБЛАТЕНИ ЗОНИ, ПЯСЪК; ДИРЕКТНО ОБЛИВАНЕ НА ПРОДУКТА С ВОДА С ЦЕЛ ПОЧИСТВАНЕ; СТОКАТА Е НЕПРАВИЛНО ИЛИ ЧАСТИЧНО СГЛОБЕНА.</a:t>
            </a:r>
          </a:p>
          <a:p>
            <a:pPr lvl="0" algn="just">
              <a:buFont typeface="Arial" pitchFamily="34" charset="0"/>
              <a:buChar char="•"/>
            </a:pPr>
            <a:r>
              <a:rPr lang="bg-BG" sz="900" dirty="0">
                <a:latin typeface="Arial" pitchFamily="34" charset="0"/>
                <a:cs typeface="Arial" pitchFamily="34" charset="0"/>
              </a:rPr>
              <a:t>ИМА ПОВЪРХНОСТНИ НАРАНЯВАНИЯ, ПОЛУЧЕНИ ПО ВРЕМЕ НА ЕКСПЛОАТАЦИЯТА НА СТОКАТА, ПРИ ПРЕНАСЯНЕ, ТРАНСПОРТ ИЛИ СЪХРАНЕНИЕ.</a:t>
            </a:r>
          </a:p>
          <a:p>
            <a:pPr lvl="0" algn="just"/>
            <a:r>
              <a:rPr lang="bg-BG" sz="900" dirty="0">
                <a:latin typeface="Arial" pitchFamily="34" charset="0"/>
                <a:cs typeface="Arial" pitchFamily="34" charset="0"/>
              </a:rPr>
              <a:t>ПОВРЕДАТА Е ВЪЗНИКНАЛА ВСЛЕДСТВИЕ НА НЕБРЕЖНА ЕКСПЛОАТАЦИЯ, ПРЕТОВАРВАНЕ, СЪХРАНЕНИЕ В НЕПОДХОДЯЩА СРЕДА.</a:t>
            </a:r>
          </a:p>
          <a:p>
            <a:pPr lvl="0" algn="just">
              <a:buFont typeface="Arial" pitchFamily="34" charset="0"/>
              <a:buChar char="•"/>
            </a:pPr>
            <a:r>
              <a:rPr lang="bg-BG" sz="900" dirty="0">
                <a:latin typeface="Arial" pitchFamily="34" charset="0"/>
                <a:cs typeface="Arial" pitchFamily="34" charset="0"/>
              </a:rPr>
              <a:t>ПОВРЕДАТА Е ВЪЗНИКНАЛА ВСЛЕДСТВИЕ НА УПОТРЕБА НА СТОКАТА ЗА ЦЕЛИ, РАЗЛИЧНИ ОТ ПРЕДНАЗНАЧЕНИЕТО Й - НАПРИМЕР ЗА ТЕСТОВЕ, ДЕМОНСТРАЦИИ, ОТДАВАНЕ ПОД НАЕМ И ДР.</a:t>
            </a:r>
          </a:p>
          <a:p>
            <a:pPr lvl="0" algn="just">
              <a:buFont typeface="Arial" pitchFamily="34" charset="0"/>
              <a:buChar char="•"/>
            </a:pPr>
            <a:r>
              <a:rPr lang="bg-BG" sz="900" dirty="0">
                <a:latin typeface="Arial" pitchFamily="34" charset="0"/>
                <a:cs typeface="Arial" pitchFamily="34" charset="0"/>
              </a:rPr>
              <a:t>СТОКАТА Е РЕМОНТИРАНА В НЕОПРАВОМОЩЕН ОТ ПРОИЗВОДИТЕЛЯ СЕРВИЗ ИЛИ ОТ ДРУГИ ЛИЦА.</a:t>
            </a:r>
          </a:p>
          <a:p>
            <a:pPr lvl="0" algn="just">
              <a:buFont typeface="Arial" pitchFamily="34" charset="0"/>
              <a:buChar char="•"/>
            </a:pPr>
            <a:r>
              <a:rPr lang="bg-BG" sz="900" dirty="0">
                <a:latin typeface="Arial" pitchFamily="34" charset="0"/>
                <a:cs typeface="Arial" pitchFamily="34" charset="0"/>
              </a:rPr>
              <a:t>ИМА ИЗВЪРШЕНА ПРОМЯНА ИЛИ МОДИФИКАЦИЯ НА КОНСТРУКЦИЯТА.</a:t>
            </a:r>
          </a:p>
          <a:p>
            <a:pPr algn="just">
              <a:buFont typeface="Arial" pitchFamily="34" charset="0"/>
              <a:buChar char="•"/>
            </a:pPr>
            <a:r>
              <a:rPr lang="bg-BG" sz="900" dirty="0">
                <a:latin typeface="Arial" pitchFamily="34" charset="0"/>
                <a:cs typeface="Arial" pitchFamily="34" charset="0"/>
              </a:rPr>
              <a:t>ПОВРЕДАТА Е ПОЛУЧЕНА ВСЛЕДСТВИЕ НА МОНТИРАНИ ОТ ПОТРЕБИТЕЛЯ ЧАСТИ И АКСЕСОАРИ, РАЗЛИЧНИ ОТ СПЕЦИФИКАЦИЯТА НА СТОКАТА ПРИ ПРОДАЖБАТА.</a:t>
            </a:r>
            <a:endParaRPr lang="en-GB" sz="900" dirty="0">
              <a:latin typeface="Arial" panose="020B0604020202020204" pitchFamily="34" charset="0"/>
              <a:cs typeface="Arial" pitchFamily="34" charset="0"/>
            </a:endParaRPr>
          </a:p>
          <a:p>
            <a:pPr lvl="0" algn="just">
              <a:buFont typeface="Arial" pitchFamily="34" charset="0"/>
              <a:buChar char="•"/>
            </a:pPr>
            <a:r>
              <a:rPr lang="bg-BG" sz="900" dirty="0">
                <a:latin typeface="Arial" panose="020B0604020202020204" pitchFamily="34" charset="0"/>
                <a:cs typeface="Arial" pitchFamily="34" charset="0"/>
              </a:rPr>
              <a:t>ДЕФЕКТИТЕ СА ПОЛУЧЕНИ В РЕЗУЛТАТ НА ВЪЗДЕЙСТВИЕ НА ВЪНШНИ СИЛИ – ПРИРОДНИ БЕДСТВИЯ, СЧУПВАНИЯ СЛЕД УДАР С ТВЪРД ПРЕДМЕТ ИЛИ КАТАСТРОФА, ПРОМИШЛЕНИ ИЗПАРЕНИЯ, АГРЕСИВНИ МИЕЩИ ПРЕПАРАТИ И ДР. ПОДОБНИ. </a:t>
            </a:r>
          </a:p>
          <a:p>
            <a:pPr algn="just"/>
            <a:r>
              <a:rPr lang="en-GB" sz="900" b="1" dirty="0">
                <a:latin typeface="Arial" panose="020B0604020202020204" pitchFamily="34" charset="0"/>
                <a:cs typeface="Arial" pitchFamily="34" charset="0"/>
              </a:rPr>
              <a:t>II. </a:t>
            </a:r>
            <a:r>
              <a:rPr lang="bg-BG" sz="900" b="1" dirty="0">
                <a:latin typeface="Arial" pitchFamily="34" charset="0"/>
                <a:cs typeface="Arial" pitchFamily="34" charset="0"/>
              </a:rPr>
              <a:t>СЛЕДНИТЕ ЧАСТИ ПОДЛЕЖАТ НА АМОРТИЗАЦИЯ ПРИ НОРМАЛНАТА ЕКСПЛОАТАЦИЯ НА СТОКАТА И НЕ ПОДЛЕЖАТ НА ГАРАНЦИЯ </a:t>
            </a:r>
            <a:r>
              <a:rPr lang="bg-BG" sz="900" dirty="0">
                <a:latin typeface="Arial" pitchFamily="34" charset="0"/>
                <a:cs typeface="Arial" pitchFamily="34" charset="0"/>
              </a:rPr>
              <a:t> – БУТОНИ, АКУМУЛАТОРНА БАТЕРИЯ, ГУМИ, ДИСТАНЦИОННО УПРАВЛЕНИЕ, ПЛАСТМАСОВИ ЧАСТИ, ПОВРЕДЕНИ ЧАСТИ В СЛЕДСТВИЕ НА ПРЕТОВАРВАНЕ</a:t>
            </a:r>
            <a:r>
              <a:rPr lang="en-US" sz="900" dirty="0">
                <a:latin typeface="Arial" panose="020B0604020202020204" pitchFamily="34" charset="0"/>
                <a:cs typeface="Arial" pitchFamily="34" charset="0"/>
              </a:rPr>
              <a:t>.</a:t>
            </a:r>
            <a:endParaRPr lang="bg-BG" sz="900" dirty="0">
              <a:latin typeface="Arial" panose="020B0604020202020204" pitchFamily="34" charset="0"/>
              <a:cs typeface="Arial" pitchFamily="34" charset="0"/>
            </a:endParaRPr>
          </a:p>
        </p:txBody>
      </p:sp>
      <p:sp>
        <p:nvSpPr>
          <p:cNvPr id="7" name="TextBox 2">
            <a:extLst>
              <a:ext uri="{FF2B5EF4-FFF2-40B4-BE49-F238E27FC236}">
                <a16:creationId xmlns:a16="http://schemas.microsoft.com/office/drawing/2014/main" id="{EBF15303-373B-A660-B932-DF1DEC9BD38A}"/>
              </a:ext>
            </a:extLst>
          </p:cNvPr>
          <p:cNvSpPr txBox="1"/>
          <p:nvPr/>
        </p:nvSpPr>
        <p:spPr>
          <a:xfrm>
            <a:off x="189000" y="7732801"/>
            <a:ext cx="6480000" cy="707886"/>
          </a:xfrm>
          <a:prstGeom prst="rect">
            <a:avLst/>
          </a:prstGeom>
          <a:noFill/>
        </p:spPr>
        <p:txBody>
          <a:bodyPr wrap="square" rtlCol="0">
            <a:spAutoFit/>
          </a:bodyPr>
          <a:lstStyle/>
          <a:p>
            <a:pPr algn="ctr"/>
            <a:r>
              <a:rPr lang="bg-BG" sz="1000" b="1" dirty="0">
                <a:latin typeface="Arial" pitchFamily="34" charset="0"/>
                <a:cs typeface="Arial" pitchFamily="34" charset="0"/>
              </a:rPr>
              <a:t>Акумулаторна джип </a:t>
            </a:r>
            <a:r>
              <a:rPr lang="en-US" sz="1000" b="1" dirty="0">
                <a:latin typeface="Arial" pitchFamily="34" charset="0"/>
                <a:cs typeface="Arial" pitchFamily="34" charset="0"/>
              </a:rPr>
              <a:t>TYPHOON</a:t>
            </a:r>
            <a:r>
              <a:rPr lang="bg-BG" sz="1000" b="1" dirty="0">
                <a:latin typeface="Arial" pitchFamily="34" charset="0"/>
                <a:cs typeface="Arial" pitchFamily="34" charset="0"/>
              </a:rPr>
              <a:t>  е произведена за МОНИ</a:t>
            </a:r>
          </a:p>
          <a:p>
            <a:pPr algn="ctr"/>
            <a:r>
              <a:rPr lang="bg-BG" sz="1000" b="1" dirty="0">
                <a:latin typeface="Arial" pitchFamily="34" charset="0"/>
                <a:cs typeface="Arial" pitchFamily="34" charset="0"/>
              </a:rPr>
              <a:t>Вносител: </a:t>
            </a:r>
            <a:r>
              <a:rPr lang="bg-BG" sz="1000" dirty="0">
                <a:latin typeface="Arial" pitchFamily="34" charset="0"/>
                <a:cs typeface="Arial" pitchFamily="34" charset="0"/>
              </a:rPr>
              <a:t>Мони Трейд ООД</a:t>
            </a:r>
          </a:p>
          <a:p>
            <a:pPr algn="ctr"/>
            <a:r>
              <a:rPr lang="bg-BG" sz="1000" b="1" dirty="0">
                <a:latin typeface="Arial" pitchFamily="34" charset="0"/>
                <a:cs typeface="Arial" pitchFamily="34" charset="0"/>
              </a:rPr>
              <a:t>Адрес: </a:t>
            </a:r>
            <a:r>
              <a:rPr lang="bg-BG" sz="1000" dirty="0">
                <a:latin typeface="Arial" pitchFamily="34" charset="0"/>
                <a:cs typeface="Arial" pitchFamily="34" charset="0"/>
              </a:rPr>
              <a:t>България, гр. София, кв. Требич, ул. Доло 1</a:t>
            </a:r>
          </a:p>
          <a:p>
            <a:pPr algn="ctr"/>
            <a:r>
              <a:rPr lang="bg-BG" sz="1000" b="1" dirty="0">
                <a:latin typeface="Arial" pitchFamily="34" charset="0"/>
                <a:cs typeface="Arial" pitchFamily="34" charset="0"/>
              </a:rPr>
              <a:t>Тел.: </a:t>
            </a:r>
            <a:r>
              <a:rPr lang="bg-BG" sz="1000" dirty="0">
                <a:latin typeface="Arial" pitchFamily="34" charset="0"/>
                <a:cs typeface="Arial" pitchFamily="34" charset="0"/>
              </a:rPr>
              <a:t>02/ 936 07 90</a:t>
            </a:r>
            <a:r>
              <a:rPr lang="en-GB" sz="1000" dirty="0">
                <a:latin typeface="Arial" pitchFamily="34" charset="0"/>
                <a:cs typeface="Arial" pitchFamily="34" charset="0"/>
              </a:rPr>
              <a:t>; </a:t>
            </a:r>
            <a:r>
              <a:rPr lang="en-US" sz="1000" b="1" dirty="0">
                <a:latin typeface="Arial" pitchFamily="34" charset="0"/>
                <a:cs typeface="Arial" pitchFamily="34" charset="0"/>
              </a:rPr>
              <a:t>Web: </a:t>
            </a:r>
            <a:r>
              <a:rPr lang="en-US" sz="1000" dirty="0">
                <a:latin typeface="Arial" pitchFamily="34" charset="0"/>
                <a:cs typeface="Arial" pitchFamily="34" charset="0"/>
              </a:rPr>
              <a:t>www.moni.bg</a:t>
            </a:r>
            <a:endParaRPr lang="bg-BG" sz="1000" dirty="0">
              <a:latin typeface="Arial" pitchFamily="34" charset="0"/>
              <a:cs typeface="Arial" pitchFamily="34" charset="0"/>
            </a:endParaRPr>
          </a:p>
        </p:txBody>
      </p:sp>
    </p:spTree>
    <p:extLst>
      <p:ext uri="{BB962C8B-B14F-4D97-AF65-F5344CB8AC3E}">
        <p14:creationId xmlns:p14="http://schemas.microsoft.com/office/powerpoint/2010/main" val="310798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3DD892-6026-43D4-819F-094CB74E7629}"/>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12</a:t>
            </a:r>
          </a:p>
        </p:txBody>
      </p:sp>
      <p:sp>
        <p:nvSpPr>
          <p:cNvPr id="2" name="TextBox 1">
            <a:extLst>
              <a:ext uri="{FF2B5EF4-FFF2-40B4-BE49-F238E27FC236}">
                <a16:creationId xmlns:a16="http://schemas.microsoft.com/office/drawing/2014/main" id="{84CC1675-4DF7-6A71-6550-2FFF87472149}"/>
              </a:ext>
            </a:extLst>
          </p:cNvPr>
          <p:cNvSpPr txBox="1"/>
          <p:nvPr/>
        </p:nvSpPr>
        <p:spPr>
          <a:xfrm>
            <a:off x="189000" y="143528"/>
            <a:ext cx="648000" cy="180000"/>
          </a:xfrm>
          <a:prstGeom prst="roundRect">
            <a:avLst/>
          </a:prstGeom>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1200" b="1" dirty="0">
                <a:latin typeface="Arial" pitchFamily="34" charset="0"/>
                <a:cs typeface="Arial" pitchFamily="34" charset="0"/>
              </a:rPr>
              <a:t>EN</a:t>
            </a:r>
            <a:endParaRPr lang="bg-BG" sz="1200" b="1" dirty="0">
              <a:latin typeface="Arial" pitchFamily="34" charset="0"/>
              <a:cs typeface="Arial" pitchFamily="34" charset="0"/>
            </a:endParaRPr>
          </a:p>
        </p:txBody>
      </p:sp>
      <p:sp>
        <p:nvSpPr>
          <p:cNvPr id="4" name="TextBox 3">
            <a:extLst>
              <a:ext uri="{FF2B5EF4-FFF2-40B4-BE49-F238E27FC236}">
                <a16:creationId xmlns:a16="http://schemas.microsoft.com/office/drawing/2014/main" id="{D915ECE1-8074-6B94-3B84-8816155ABDC3}"/>
              </a:ext>
            </a:extLst>
          </p:cNvPr>
          <p:cNvSpPr txBox="1"/>
          <p:nvPr/>
        </p:nvSpPr>
        <p:spPr>
          <a:xfrm>
            <a:off x="909000" y="143528"/>
            <a:ext cx="576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DESCRIPTION OF THE PRODUCT</a:t>
            </a:r>
            <a:endParaRPr lang="bg-BG" sz="1000" dirty="0">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id="{7AC0390F-D8DA-5424-4FAA-670D6DCC1176}"/>
              </a:ext>
            </a:extLst>
          </p:cNvPr>
          <p:cNvGraphicFramePr>
            <a:graphicFrameLocks noGrp="1"/>
          </p:cNvGraphicFramePr>
          <p:nvPr>
            <p:extLst>
              <p:ext uri="{D42A27DB-BD31-4B8C-83A1-F6EECF244321}">
                <p14:modId xmlns:p14="http://schemas.microsoft.com/office/powerpoint/2010/main" val="3647303314"/>
              </p:ext>
            </p:extLst>
          </p:nvPr>
        </p:nvGraphicFramePr>
        <p:xfrm>
          <a:off x="189000" y="395536"/>
          <a:ext cx="6480000" cy="2098364"/>
        </p:xfrm>
        <a:graphic>
          <a:graphicData uri="http://schemas.openxmlformats.org/drawingml/2006/table">
            <a:tbl>
              <a:tblPr firstRow="1" bandRow="1">
                <a:tableStyleId>{5940675A-B579-460E-94D1-54222C63F5DA}</a:tableStyleId>
              </a:tblPr>
              <a:tblGrid>
                <a:gridCol w="1563600">
                  <a:extLst>
                    <a:ext uri="{9D8B030D-6E8A-4147-A177-3AD203B41FA5}">
                      <a16:colId xmlns:a16="http://schemas.microsoft.com/office/drawing/2014/main" val="20000"/>
                    </a:ext>
                  </a:extLst>
                </a:gridCol>
                <a:gridCol w="2036440">
                  <a:extLst>
                    <a:ext uri="{9D8B030D-6E8A-4147-A177-3AD203B41FA5}">
                      <a16:colId xmlns:a16="http://schemas.microsoft.com/office/drawing/2014/main" val="20001"/>
                    </a:ext>
                  </a:extLst>
                </a:gridCol>
                <a:gridCol w="1544960">
                  <a:extLst>
                    <a:ext uri="{9D8B030D-6E8A-4147-A177-3AD203B41FA5}">
                      <a16:colId xmlns:a16="http://schemas.microsoft.com/office/drawing/2014/main" val="20002"/>
                    </a:ext>
                  </a:extLst>
                </a:gridCol>
                <a:gridCol w="1335000">
                  <a:extLst>
                    <a:ext uri="{9D8B030D-6E8A-4147-A177-3AD203B41FA5}">
                      <a16:colId xmlns:a16="http://schemas.microsoft.com/office/drawing/2014/main" val="20003"/>
                    </a:ext>
                  </a:extLst>
                </a:gridCol>
              </a:tblGrid>
              <a:tr h="338126">
                <a:tc>
                  <a:txBody>
                    <a:bodyPr/>
                    <a:lstStyle/>
                    <a:p>
                      <a:pPr algn="ctr"/>
                      <a:r>
                        <a:rPr lang="en-US" sz="1000" dirty="0">
                          <a:solidFill>
                            <a:schemeClr val="tx1"/>
                          </a:solidFill>
                          <a:latin typeface="Arial" pitchFamily="34" charset="0"/>
                          <a:cs typeface="Arial" pitchFamily="34" charset="0"/>
                        </a:rPr>
                        <a:t>Appropriate age</a:t>
                      </a:r>
                      <a:endParaRPr lang="bg-BG" sz="1000" dirty="0">
                        <a:solidFill>
                          <a:schemeClr val="tx1"/>
                        </a:solidFill>
                        <a:latin typeface="Arial" pitchFamily="34" charset="0"/>
                        <a:cs typeface="Arial" pitchFamily="34" charset="0"/>
                      </a:endParaRPr>
                    </a:p>
                  </a:txBody>
                  <a:tcPr anchor="ctr"/>
                </a:tc>
                <a:tc>
                  <a:txBody>
                    <a:bodyPr/>
                    <a:lstStyle/>
                    <a:p>
                      <a:pPr algn="ctr"/>
                      <a:r>
                        <a:rPr lang="bg-BG" sz="1000" dirty="0">
                          <a:solidFill>
                            <a:schemeClr val="tx1"/>
                          </a:solidFill>
                          <a:latin typeface="Arial" pitchFamily="34" charset="0"/>
                          <a:cs typeface="Arial" pitchFamily="34" charset="0"/>
                        </a:rPr>
                        <a:t>3 – 7 </a:t>
                      </a:r>
                      <a:r>
                        <a:rPr lang="en-GB" sz="1000" dirty="0">
                          <a:solidFill>
                            <a:schemeClr val="tx1"/>
                          </a:solidFill>
                          <a:latin typeface="Arial" pitchFamily="34" charset="0"/>
                          <a:cs typeface="Arial" pitchFamily="34" charset="0"/>
                        </a:rPr>
                        <a:t>years</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latin typeface="Arial" pitchFamily="34" charset="0"/>
                          <a:cs typeface="Arial" pitchFamily="34" charset="0"/>
                        </a:rPr>
                        <a:t>Maximum weight</a:t>
                      </a:r>
                      <a:r>
                        <a:rPr lang="en-US" sz="1000" baseline="0" dirty="0">
                          <a:latin typeface="Arial" pitchFamily="34" charset="0"/>
                          <a:cs typeface="Arial" pitchFamily="34" charset="0"/>
                        </a:rPr>
                        <a:t> capacity</a:t>
                      </a:r>
                      <a:endParaRPr lang="bg-BG" sz="1000" dirty="0">
                        <a:latin typeface="Arial" pitchFamily="34" charset="0"/>
                        <a:cs typeface="Arial" pitchFamily="34" charset="0"/>
                      </a:endParaRPr>
                    </a:p>
                  </a:txBody>
                  <a:tcPr anchor="ctr"/>
                </a:tc>
                <a:tc>
                  <a:txBody>
                    <a:bodyPr/>
                    <a:lstStyle/>
                    <a:p>
                      <a:pPr algn="ctr"/>
                      <a:r>
                        <a:rPr lang="bg-BG" sz="1000" dirty="0">
                          <a:latin typeface="Arial" pitchFamily="34" charset="0"/>
                          <a:cs typeface="Arial" pitchFamily="34" charset="0"/>
                        </a:rPr>
                        <a:t>&lt; </a:t>
                      </a:r>
                      <a:r>
                        <a:rPr lang="en-US" sz="1000" dirty="0">
                          <a:latin typeface="Arial" pitchFamily="34" charset="0"/>
                          <a:cs typeface="Arial" pitchFamily="34" charset="0"/>
                        </a:rPr>
                        <a:t>30</a:t>
                      </a:r>
                      <a:r>
                        <a:rPr lang="bg-BG" sz="1000" dirty="0">
                          <a:latin typeface="Arial" pitchFamily="34" charset="0"/>
                          <a:cs typeface="Arial" pitchFamily="34" charset="0"/>
                        </a:rPr>
                        <a:t> </a:t>
                      </a:r>
                      <a:r>
                        <a:rPr lang="en-US" sz="1000" dirty="0">
                          <a:latin typeface="Arial" pitchFamily="34" charset="0"/>
                          <a:cs typeface="Arial" pitchFamily="34" charset="0"/>
                        </a:rPr>
                        <a:t>kg</a:t>
                      </a:r>
                      <a:endParaRPr lang="bg-BG" sz="10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269564">
                <a:tc>
                  <a:txBody>
                    <a:bodyPr/>
                    <a:lstStyle/>
                    <a:p>
                      <a:pPr algn="ctr"/>
                      <a:r>
                        <a:rPr lang="en-US" sz="1000" dirty="0">
                          <a:solidFill>
                            <a:schemeClr val="tx1"/>
                          </a:solidFill>
                          <a:latin typeface="Arial" pitchFamily="34" charset="0"/>
                          <a:cs typeface="Arial" pitchFamily="34" charset="0"/>
                        </a:rPr>
                        <a:t>Speed</a:t>
                      </a:r>
                      <a:endParaRPr lang="bg-BG" sz="1000" dirty="0">
                        <a:solidFill>
                          <a:schemeClr val="tx1"/>
                        </a:solidFill>
                        <a:latin typeface="Arial" pitchFamily="34" charset="0"/>
                        <a:cs typeface="Arial" pitchFamily="34" charset="0"/>
                      </a:endParaRPr>
                    </a:p>
                  </a:txBody>
                  <a:tcPr anchor="ctr"/>
                </a:tc>
                <a:tc>
                  <a:txBody>
                    <a:bodyPr/>
                    <a:lstStyle/>
                    <a:p>
                      <a:pPr algn="ctr"/>
                      <a:r>
                        <a:rPr lang="en-GB" sz="1000" baseline="0" dirty="0">
                          <a:solidFill>
                            <a:schemeClr val="tx1"/>
                          </a:solidFill>
                          <a:latin typeface="Arial" pitchFamily="34" charset="0"/>
                          <a:cs typeface="Arial" pitchFamily="34" charset="0"/>
                        </a:rPr>
                        <a:t>3</a:t>
                      </a:r>
                      <a:r>
                        <a:rPr lang="bg-BG" sz="1000" baseline="0" dirty="0">
                          <a:solidFill>
                            <a:schemeClr val="tx1"/>
                          </a:solidFill>
                          <a:latin typeface="Arial" pitchFamily="34" charset="0"/>
                          <a:cs typeface="Arial" pitchFamily="34" charset="0"/>
                        </a:rPr>
                        <a:t> - </a:t>
                      </a:r>
                      <a:r>
                        <a:rPr lang="en-GB" sz="1000" baseline="0" dirty="0">
                          <a:solidFill>
                            <a:schemeClr val="tx1"/>
                          </a:solidFill>
                          <a:latin typeface="Arial" pitchFamily="34" charset="0"/>
                          <a:cs typeface="Arial" pitchFamily="34" charset="0"/>
                        </a:rPr>
                        <a:t>5</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km/ h</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Size of the product</a:t>
                      </a:r>
                      <a:endParaRPr lang="bg-BG" sz="1000" dirty="0">
                        <a:solidFill>
                          <a:schemeClr val="tx1"/>
                        </a:solidFill>
                        <a:latin typeface="Arial" pitchFamily="34" charset="0"/>
                        <a:cs typeface="Arial" pitchFamily="34" charset="0"/>
                      </a:endParaRPr>
                    </a:p>
                  </a:txBody>
                  <a:tcPr anchor="ctr"/>
                </a:tc>
                <a:tc>
                  <a:txBody>
                    <a:bodyPr/>
                    <a:lstStyle/>
                    <a:p>
                      <a:pPr algn="ctr" fontAlgn="ctr"/>
                      <a:r>
                        <a:rPr lang="en-US" sz="1100" b="1" i="0" u="none" strike="noStrike" dirty="0">
                          <a:effectLst/>
                          <a:latin typeface="Arial" panose="020B0604020202020204" pitchFamily="34" charset="0"/>
                          <a:ea typeface="宋体" panose="02010600030101010101" pitchFamily="2" charset="-122"/>
                        </a:rPr>
                        <a:t>132*81*43 cm</a:t>
                      </a:r>
                    </a:p>
                  </a:txBody>
                  <a:tcPr marL="7620" marR="7620" marT="7620" marB="0" anchor="ctr"/>
                </a:tc>
                <a:extLst>
                  <a:ext uri="{0D108BD9-81ED-4DB2-BD59-A6C34878D82A}">
                    <a16:rowId xmlns:a16="http://schemas.microsoft.com/office/drawing/2014/main" val="10001"/>
                  </a:ext>
                </a:extLst>
              </a:tr>
              <a:tr h="342308">
                <a:tc>
                  <a:txBody>
                    <a:bodyPr/>
                    <a:lstStyle/>
                    <a:p>
                      <a:pPr algn="ctr"/>
                      <a:r>
                        <a:rPr lang="en-US" sz="1000" dirty="0">
                          <a:solidFill>
                            <a:schemeClr val="tx1"/>
                          </a:solidFill>
                          <a:latin typeface="Arial" pitchFamily="34" charset="0"/>
                          <a:cs typeface="Arial" pitchFamily="34" charset="0"/>
                        </a:rPr>
                        <a:t>Charger</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Input current</a:t>
                      </a:r>
                      <a:r>
                        <a:rPr lang="bg-BG" sz="1000" baseline="0" dirty="0">
                          <a:solidFill>
                            <a:schemeClr val="tx1"/>
                          </a:solidFill>
                          <a:latin typeface="Arial" pitchFamily="34" charset="0"/>
                          <a:cs typeface="Arial" pitchFamily="34" charset="0"/>
                        </a:rPr>
                        <a:t>: 100-24</a:t>
                      </a:r>
                      <a:r>
                        <a:rPr lang="en-GB" sz="1000" baseline="0" dirty="0">
                          <a:solidFill>
                            <a:schemeClr val="tx1"/>
                          </a:solidFill>
                          <a:latin typeface="Arial" pitchFamily="34" charset="0"/>
                          <a:cs typeface="Arial" pitchFamily="34" charset="0"/>
                        </a:rPr>
                        <a:t>0V </a:t>
                      </a:r>
                      <a:r>
                        <a:rPr lang="en-US" sz="1000" baseline="0" dirty="0">
                          <a:solidFill>
                            <a:schemeClr val="tx1"/>
                          </a:solidFill>
                          <a:latin typeface="Arial" pitchFamily="34" charset="0"/>
                          <a:cs typeface="Arial" pitchFamily="34" charset="0"/>
                        </a:rPr>
                        <a:t>Output current</a:t>
                      </a:r>
                      <a:r>
                        <a:rPr lang="bg-BG" sz="1000" baseline="0" dirty="0">
                          <a:solidFill>
                            <a:schemeClr val="tx1"/>
                          </a:solidFill>
                          <a:latin typeface="Arial" pitchFamily="34" charset="0"/>
                          <a:cs typeface="Arial" pitchFamily="34" charset="0"/>
                        </a:rPr>
                        <a:t>: </a:t>
                      </a:r>
                      <a:r>
                        <a:rPr lang="en-US" sz="1000" baseline="0" dirty="0">
                          <a:solidFill>
                            <a:schemeClr val="tx1"/>
                          </a:solidFill>
                          <a:latin typeface="Arial" pitchFamily="34" charset="0"/>
                          <a:cs typeface="Arial" pitchFamily="34" charset="0"/>
                        </a:rPr>
                        <a:t>DC24V 1.0A</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Battery</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1*24V</a:t>
                      </a:r>
                      <a:r>
                        <a:rPr lang="bg-BG" sz="1000" dirty="0">
                          <a:solidFill>
                            <a:schemeClr val="tx1"/>
                          </a:solidFill>
                          <a:latin typeface="Arial" pitchFamily="34" charset="0"/>
                          <a:cs typeface="Arial" pitchFamily="34" charset="0"/>
                        </a:rPr>
                        <a:t>7</a:t>
                      </a:r>
                      <a:r>
                        <a:rPr lang="en-US" sz="1000" dirty="0">
                          <a:solidFill>
                            <a:schemeClr val="tx1"/>
                          </a:solidFill>
                          <a:latin typeface="Arial" pitchFamily="34" charset="0"/>
                          <a:cs typeface="Arial" pitchFamily="34" charset="0"/>
                        </a:rPr>
                        <a:t>AH</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216024">
                <a:tc>
                  <a:txBody>
                    <a:bodyPr/>
                    <a:lstStyle/>
                    <a:p>
                      <a:pPr algn="ctr"/>
                      <a:r>
                        <a:rPr lang="en-US" sz="1000" dirty="0">
                          <a:solidFill>
                            <a:schemeClr val="tx1"/>
                          </a:solidFill>
                          <a:latin typeface="Arial" pitchFamily="34" charset="0"/>
                          <a:cs typeface="Arial" pitchFamily="34" charset="0"/>
                        </a:rPr>
                        <a:t>Manner of charging</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Rechargeable</a:t>
                      </a:r>
                      <a:r>
                        <a:rPr lang="en-US" sz="1000" baseline="0" dirty="0">
                          <a:solidFill>
                            <a:schemeClr val="tx1"/>
                          </a:solidFill>
                          <a:latin typeface="Arial" pitchFamily="34" charset="0"/>
                          <a:cs typeface="Arial" pitchFamily="34" charset="0"/>
                        </a:rPr>
                        <a:t> battery</a:t>
                      </a:r>
                      <a:endParaRPr lang="bg-BG" sz="1000" dirty="0">
                        <a:solidFill>
                          <a:schemeClr val="tx1"/>
                        </a:solidFill>
                        <a:latin typeface="Arial" pitchFamily="34" charset="0"/>
                        <a:cs typeface="Arial" pitchFamily="34" charset="0"/>
                      </a:endParaRPr>
                    </a:p>
                  </a:txBody>
                  <a:tcPr anchor="ctr"/>
                </a:tc>
                <a:tc>
                  <a:txBody>
                    <a:bodyPr/>
                    <a:lstStyle/>
                    <a:p>
                      <a:pPr algn="ctr"/>
                      <a:r>
                        <a:rPr lang="en-US" sz="1000" dirty="0">
                          <a:solidFill>
                            <a:schemeClr val="tx1"/>
                          </a:solidFill>
                          <a:latin typeface="Arial" pitchFamily="34" charset="0"/>
                          <a:cs typeface="Arial" pitchFamily="34" charset="0"/>
                        </a:rPr>
                        <a:t>Charging time</a:t>
                      </a:r>
                      <a:endParaRPr lang="bg-BG" sz="1000" dirty="0">
                        <a:solidFill>
                          <a:schemeClr val="tx1"/>
                        </a:solidFill>
                        <a:latin typeface="Arial" pitchFamily="34" charset="0"/>
                        <a:cs typeface="Arial" pitchFamily="34" charset="0"/>
                      </a:endParaRPr>
                    </a:p>
                  </a:txBody>
                  <a:tcPr/>
                </a:tc>
                <a:tc>
                  <a:txBody>
                    <a:bodyPr/>
                    <a:lstStyle/>
                    <a:p>
                      <a:pPr algn="ctr"/>
                      <a:r>
                        <a:rPr lang="en-GB" sz="1000" dirty="0">
                          <a:solidFill>
                            <a:schemeClr val="tx1"/>
                          </a:solidFill>
                          <a:latin typeface="Arial" pitchFamily="34" charset="0"/>
                          <a:cs typeface="Arial" pitchFamily="34" charset="0"/>
                        </a:rPr>
                        <a:t>10</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a:t>
                      </a:r>
                      <a:r>
                        <a:rPr lang="en-US" sz="1000" baseline="0" dirty="0">
                          <a:solidFill>
                            <a:schemeClr val="tx1"/>
                          </a:solidFill>
                          <a:latin typeface="Arial" pitchFamily="34" charset="0"/>
                          <a:cs typeface="Arial" pitchFamily="34" charset="0"/>
                        </a:rPr>
                        <a:t> </a:t>
                      </a:r>
                      <a:r>
                        <a:rPr lang="en-GB" sz="1000" baseline="0" dirty="0">
                          <a:solidFill>
                            <a:schemeClr val="tx1"/>
                          </a:solidFill>
                          <a:latin typeface="Arial" pitchFamily="34" charset="0"/>
                          <a:cs typeface="Arial" pitchFamily="34" charset="0"/>
                        </a:rPr>
                        <a:t>1</a:t>
                      </a:r>
                      <a:r>
                        <a:rPr lang="en-US" sz="1000" baseline="0" dirty="0">
                          <a:solidFill>
                            <a:schemeClr val="tx1"/>
                          </a:solidFill>
                          <a:latin typeface="Arial" pitchFamily="34" charset="0"/>
                          <a:cs typeface="Arial" pitchFamily="34" charset="0"/>
                        </a:rPr>
                        <a:t>2</a:t>
                      </a:r>
                      <a:r>
                        <a:rPr lang="en-GB" sz="1000" baseline="0" dirty="0">
                          <a:solidFill>
                            <a:schemeClr val="tx1"/>
                          </a:solidFill>
                          <a:latin typeface="Arial" pitchFamily="34" charset="0"/>
                          <a:cs typeface="Arial" pitchFamily="34" charset="0"/>
                        </a:rPr>
                        <a:t> </a:t>
                      </a:r>
                      <a:r>
                        <a:rPr lang="en-US" sz="1000" baseline="0" dirty="0">
                          <a:solidFill>
                            <a:schemeClr val="tx1"/>
                          </a:solidFill>
                          <a:latin typeface="Arial" pitchFamily="34" charset="0"/>
                          <a:cs typeface="Arial" pitchFamily="34" charset="0"/>
                        </a:rPr>
                        <a:t>hours</a:t>
                      </a:r>
                      <a:endParaRPr lang="bg-BG" sz="10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r h="289560">
                <a:tc>
                  <a:txBody>
                    <a:bodyPr/>
                    <a:lstStyle/>
                    <a:p>
                      <a:pPr algn="ctr"/>
                      <a:r>
                        <a:rPr lang="en-US" sz="1000" dirty="0">
                          <a:latin typeface="Arial" panose="020B0604020202020204" pitchFamily="34" charset="0"/>
                          <a:cs typeface="Arial" panose="020B0604020202020204" pitchFamily="34" charset="0"/>
                        </a:rPr>
                        <a:t>Duration of use</a:t>
                      </a:r>
                      <a:endParaRPr lang="bg-BG" sz="1000" dirty="0">
                        <a:latin typeface="Arial" panose="020B0604020202020204" pitchFamily="34" charset="0"/>
                        <a:cs typeface="Arial" panose="020B0604020202020204" pitchFamily="34" charset="0"/>
                      </a:endParaRPr>
                    </a:p>
                  </a:txBody>
                  <a:tcPr anchor="ctr"/>
                </a:tc>
                <a:tc>
                  <a:txBody>
                    <a:bodyPr/>
                    <a:lstStyle/>
                    <a:p>
                      <a:pPr algn="ctr"/>
                      <a:r>
                        <a:rPr lang="en-US" sz="1000" dirty="0">
                          <a:latin typeface="Arial" panose="020B0604020202020204" pitchFamily="34" charset="0"/>
                          <a:cs typeface="Arial" panose="020B0604020202020204" pitchFamily="34" charset="0"/>
                        </a:rPr>
                        <a:t>Around 45 </a:t>
                      </a:r>
                      <a:r>
                        <a:rPr lang="bg-BG" sz="1000" dirty="0">
                          <a:latin typeface="Arial" panose="020B0604020202020204" pitchFamily="34" charset="0"/>
                          <a:cs typeface="Arial" panose="020B0604020202020204" pitchFamily="34" charset="0"/>
                        </a:rPr>
                        <a:t>– 60 </a:t>
                      </a:r>
                      <a:r>
                        <a:rPr lang="en-US" sz="1000" dirty="0">
                          <a:latin typeface="Arial" panose="020B0604020202020204" pitchFamily="34" charset="0"/>
                          <a:cs typeface="Arial" panose="020B0604020202020204" pitchFamily="34" charset="0"/>
                        </a:rPr>
                        <a:t>minutes after full</a:t>
                      </a:r>
                      <a:r>
                        <a:rPr lang="en-US" sz="1000" baseline="0" dirty="0">
                          <a:latin typeface="Arial" panose="020B0604020202020204" pitchFamily="34" charset="0"/>
                          <a:cs typeface="Arial" panose="020B0604020202020204" pitchFamily="34" charset="0"/>
                        </a:rPr>
                        <a:t> charge</a:t>
                      </a:r>
                      <a:endParaRPr lang="bg-BG" sz="1000" dirty="0">
                        <a:latin typeface="Arial" panose="020B0604020202020204" pitchFamily="34" charset="0"/>
                        <a:cs typeface="Arial" panose="020B0604020202020204" pitchFamily="34" charset="0"/>
                      </a:endParaRPr>
                    </a:p>
                  </a:txBody>
                  <a:tcPr anchor="ctr"/>
                </a:tc>
                <a:tc>
                  <a:txBody>
                    <a:bodyPr/>
                    <a:lstStyle/>
                    <a:p>
                      <a:pPr algn="ctr">
                        <a:lnSpc>
                          <a:spcPct val="115000"/>
                        </a:lnSpc>
                        <a:spcAft>
                          <a:spcPts val="0"/>
                        </a:spcAft>
                      </a:pPr>
                      <a:r>
                        <a:rPr lang="en-US" sz="1000" b="0" dirty="0">
                          <a:latin typeface="Arial" panose="020B0604020202020204" pitchFamily="34" charset="0"/>
                          <a:ea typeface="Calibri"/>
                          <a:cs typeface="Arial" panose="020B0604020202020204" pitchFamily="34" charset="0"/>
                        </a:rPr>
                        <a:t>Expected</a:t>
                      </a:r>
                      <a:r>
                        <a:rPr lang="en-US" sz="1000" b="0" baseline="0" dirty="0">
                          <a:latin typeface="Arial" panose="020B0604020202020204" pitchFamily="34" charset="0"/>
                          <a:ea typeface="Calibri"/>
                          <a:cs typeface="Arial" panose="020B0604020202020204" pitchFamily="34" charset="0"/>
                        </a:rPr>
                        <a:t> l</a:t>
                      </a:r>
                      <a:r>
                        <a:rPr lang="en-US" sz="1000" b="0" dirty="0">
                          <a:latin typeface="Arial" panose="020B0604020202020204" pitchFamily="34" charset="0"/>
                          <a:ea typeface="Calibri"/>
                          <a:cs typeface="Arial" panose="020B0604020202020204" pitchFamily="34" charset="0"/>
                        </a:rPr>
                        <a:t>ife of the battery</a:t>
                      </a:r>
                      <a:r>
                        <a:rPr lang="bg-BG" sz="1000" b="0" dirty="0">
                          <a:latin typeface="Arial" panose="020B0604020202020204" pitchFamily="34" charset="0"/>
                          <a:ea typeface="Calibri"/>
                          <a:cs typeface="Arial" panose="020B0604020202020204" pitchFamily="34" charset="0"/>
                        </a:rPr>
                        <a:t>:</a:t>
                      </a:r>
                    </a:p>
                  </a:txBody>
                  <a:tcPr marL="53312" marR="53312" marT="0" marB="0" anchor="ctr"/>
                </a:tc>
                <a:tc>
                  <a:txBody>
                    <a:bodyPr/>
                    <a:lstStyle/>
                    <a:p>
                      <a:pPr algn="ctr">
                        <a:lnSpc>
                          <a:spcPct val="115000"/>
                        </a:lnSpc>
                        <a:spcAft>
                          <a:spcPts val="0"/>
                        </a:spcAft>
                      </a:pPr>
                      <a:r>
                        <a:rPr lang="en-US" sz="1000" b="0" dirty="0">
                          <a:latin typeface="Arial" panose="020B0604020202020204" pitchFamily="34" charset="0"/>
                          <a:ea typeface="Calibri"/>
                          <a:cs typeface="Arial" panose="020B0604020202020204" pitchFamily="34" charset="0"/>
                        </a:rPr>
                        <a:t>Around </a:t>
                      </a:r>
                      <a:r>
                        <a:rPr lang="bg-BG" sz="1000" b="0" dirty="0">
                          <a:latin typeface="Arial" panose="020B0604020202020204" pitchFamily="34" charset="0"/>
                          <a:ea typeface="Calibri"/>
                          <a:cs typeface="Arial" panose="020B0604020202020204" pitchFamily="34" charset="0"/>
                        </a:rPr>
                        <a:t>300 </a:t>
                      </a:r>
                      <a:r>
                        <a:rPr lang="en-US" sz="1000" b="0" dirty="0">
                          <a:latin typeface="Arial" panose="020B0604020202020204" pitchFamily="34" charset="0"/>
                          <a:ea typeface="Calibri"/>
                          <a:cs typeface="Arial" panose="020B0604020202020204" pitchFamily="34" charset="0"/>
                        </a:rPr>
                        <a:t>charges</a:t>
                      </a:r>
                      <a:endParaRPr lang="bg-BG" sz="1000" b="0" dirty="0">
                        <a:latin typeface="Arial" panose="020B0604020202020204" pitchFamily="34" charset="0"/>
                        <a:ea typeface="Calibri"/>
                        <a:cs typeface="Arial" panose="020B0604020202020204" pitchFamily="34" charset="0"/>
                      </a:endParaRPr>
                    </a:p>
                  </a:txBody>
                  <a:tcPr marL="53312" marR="53312" marT="0" marB="0" anchor="ctr"/>
                </a:tc>
                <a:extLst>
                  <a:ext uri="{0D108BD9-81ED-4DB2-BD59-A6C34878D82A}">
                    <a16:rowId xmlns:a16="http://schemas.microsoft.com/office/drawing/2014/main" val="10004"/>
                  </a:ext>
                </a:extLst>
              </a:tr>
              <a:tr h="289560">
                <a:tc>
                  <a:txBody>
                    <a:bodyPr/>
                    <a:lstStyle/>
                    <a:p>
                      <a:pPr algn="ctr"/>
                      <a:r>
                        <a:rPr lang="en-US" sz="1000" b="0" dirty="0">
                          <a:solidFill>
                            <a:schemeClr val="tx1"/>
                          </a:solidFill>
                          <a:latin typeface="Arial" pitchFamily="34" charset="0"/>
                          <a:cs typeface="Arial" pitchFamily="34" charset="0"/>
                        </a:rPr>
                        <a:t>Working</a:t>
                      </a:r>
                      <a:r>
                        <a:rPr lang="en-US" sz="1000" b="0" baseline="0" dirty="0">
                          <a:solidFill>
                            <a:schemeClr val="tx1"/>
                          </a:solidFill>
                          <a:latin typeface="Arial" pitchFamily="34" charset="0"/>
                          <a:cs typeface="Arial" pitchFamily="34" charset="0"/>
                        </a:rPr>
                        <a:t> frequency of the remote control</a:t>
                      </a:r>
                      <a:endParaRPr lang="bg-BG" sz="1000" b="0" dirty="0">
                        <a:solidFill>
                          <a:schemeClr val="tx1"/>
                        </a:solidFill>
                        <a:latin typeface="Arial" pitchFamily="34" charset="0"/>
                        <a:cs typeface="Arial" pitchFamily="34" charset="0"/>
                      </a:endParaRPr>
                    </a:p>
                  </a:txBody>
                  <a:tcPr anchor="ctr"/>
                </a:tc>
                <a:tc>
                  <a:txBody>
                    <a:bodyPr/>
                    <a:lstStyle/>
                    <a:p>
                      <a:pPr algn="ctr"/>
                      <a:r>
                        <a:rPr lang="bg-BG" sz="1000" b="0" dirty="0">
                          <a:solidFill>
                            <a:schemeClr val="tx1"/>
                          </a:solidFill>
                          <a:latin typeface="Arial" pitchFamily="34" charset="0"/>
                          <a:cs typeface="Arial" pitchFamily="34" charset="0"/>
                        </a:rPr>
                        <a:t>2.4</a:t>
                      </a:r>
                      <a:r>
                        <a:rPr lang="en-US" sz="1000" b="0" dirty="0">
                          <a:solidFill>
                            <a:schemeClr val="tx1"/>
                          </a:solidFill>
                          <a:latin typeface="Arial" pitchFamily="34" charset="0"/>
                          <a:cs typeface="Arial" pitchFamily="34" charset="0"/>
                        </a:rPr>
                        <a:t>GHz</a:t>
                      </a:r>
                      <a:endParaRPr lang="bg-BG" sz="1000" b="0" dirty="0">
                        <a:solidFill>
                          <a:schemeClr val="tx1"/>
                        </a:solidFill>
                        <a:latin typeface="Arial" pitchFamily="34" charset="0"/>
                        <a:cs typeface="Arial" pitchFamily="34" charset="0"/>
                      </a:endParaRPr>
                    </a:p>
                  </a:txBody>
                  <a:tcPr anchor="ctr"/>
                </a:tc>
                <a:tc>
                  <a:txBody>
                    <a:bodyPr/>
                    <a:lstStyle/>
                    <a:p>
                      <a:pPr algn="ctr"/>
                      <a:r>
                        <a:rPr lang="en-US" sz="1000" b="0" dirty="0">
                          <a:solidFill>
                            <a:schemeClr val="tx1"/>
                          </a:solidFill>
                          <a:latin typeface="Arial" pitchFamily="34" charset="0"/>
                          <a:cs typeface="Arial" pitchFamily="34" charset="0"/>
                        </a:rPr>
                        <a:t>Range of the remote control</a:t>
                      </a:r>
                      <a:endParaRPr lang="bg-BG" sz="1000" b="0" dirty="0">
                        <a:solidFill>
                          <a:schemeClr val="tx1"/>
                        </a:solidFill>
                        <a:latin typeface="Arial" pitchFamily="34" charset="0"/>
                        <a:cs typeface="Arial" pitchFamily="34" charset="0"/>
                      </a:endParaRPr>
                    </a:p>
                  </a:txBody>
                  <a:tcPr anchor="ctr"/>
                </a:tc>
                <a:tc>
                  <a:txBody>
                    <a:bodyPr/>
                    <a:lstStyle/>
                    <a:p>
                      <a:pPr algn="ctr"/>
                      <a:r>
                        <a:rPr lang="en-GB" sz="1000" b="0" dirty="0">
                          <a:solidFill>
                            <a:schemeClr val="tx1"/>
                          </a:solidFill>
                          <a:latin typeface="Arial" pitchFamily="34" charset="0"/>
                          <a:cs typeface="Arial" pitchFamily="34" charset="0"/>
                        </a:rPr>
                        <a:t>Maximum</a:t>
                      </a:r>
                      <a:r>
                        <a:rPr lang="en-GB" sz="1000" b="0" baseline="0" dirty="0">
                          <a:solidFill>
                            <a:schemeClr val="tx1"/>
                          </a:solidFill>
                          <a:latin typeface="Arial" pitchFamily="34" charset="0"/>
                          <a:cs typeface="Arial" pitchFamily="34" charset="0"/>
                        </a:rPr>
                        <a:t> up to</a:t>
                      </a:r>
                      <a:r>
                        <a:rPr lang="bg-BG" sz="1000" b="0" dirty="0">
                          <a:solidFill>
                            <a:schemeClr val="tx1"/>
                          </a:solidFill>
                          <a:latin typeface="Arial" pitchFamily="34" charset="0"/>
                          <a:cs typeface="Arial" pitchFamily="34" charset="0"/>
                        </a:rPr>
                        <a:t>10</a:t>
                      </a:r>
                      <a:r>
                        <a:rPr lang="bg-BG" sz="1000" b="0" baseline="0" dirty="0">
                          <a:solidFill>
                            <a:schemeClr val="tx1"/>
                          </a:solidFill>
                          <a:latin typeface="Arial" pitchFamily="34" charset="0"/>
                          <a:cs typeface="Arial" pitchFamily="34" charset="0"/>
                        </a:rPr>
                        <a:t> </a:t>
                      </a:r>
                      <a:r>
                        <a:rPr lang="en-US" sz="1000" b="0" dirty="0">
                          <a:solidFill>
                            <a:schemeClr val="tx1"/>
                          </a:solidFill>
                          <a:latin typeface="Arial" pitchFamily="34" charset="0"/>
                          <a:cs typeface="Arial" pitchFamily="34" charset="0"/>
                        </a:rPr>
                        <a:t>meters</a:t>
                      </a:r>
                      <a:endParaRPr lang="bg-BG" sz="1000" b="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65054BE4-86CC-6CC9-CA19-FCF52D645099}"/>
              </a:ext>
            </a:extLst>
          </p:cNvPr>
          <p:cNvSpPr txBox="1"/>
          <p:nvPr/>
        </p:nvSpPr>
        <p:spPr>
          <a:xfrm>
            <a:off x="189000" y="5364088"/>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WARNINGS AND RECOMMENDATIONS FOR SAFE USE</a:t>
            </a:r>
            <a:endParaRPr lang="bg-BG" sz="1000" dirty="0">
              <a:latin typeface="Arial" pitchFamily="34" charset="0"/>
              <a:cs typeface="Arial" pitchFamily="34" charset="0"/>
            </a:endParaRPr>
          </a:p>
        </p:txBody>
      </p:sp>
      <p:sp>
        <p:nvSpPr>
          <p:cNvPr id="9" name="TextBox 8">
            <a:extLst>
              <a:ext uri="{FF2B5EF4-FFF2-40B4-BE49-F238E27FC236}">
                <a16:creationId xmlns:a16="http://schemas.microsoft.com/office/drawing/2014/main" id="{1CDD2262-66F3-D129-6665-D236623A35CC}"/>
              </a:ext>
            </a:extLst>
          </p:cNvPr>
          <p:cNvSpPr txBox="1"/>
          <p:nvPr/>
        </p:nvSpPr>
        <p:spPr>
          <a:xfrm>
            <a:off x="189000" y="5580112"/>
            <a:ext cx="6480000" cy="3323987"/>
          </a:xfrm>
          <a:prstGeom prst="rect">
            <a:avLst/>
          </a:prstGeom>
          <a:noFill/>
        </p:spPr>
        <p:txBody>
          <a:bodyPr wrap="square" rtlCol="0">
            <a:spAutoFit/>
          </a:bodyPr>
          <a:lstStyle/>
          <a:p>
            <a:pPr algn="just">
              <a:buFont typeface="Arial" panose="020B0604020202020204" pitchFamily="34" charset="0"/>
              <a:buChar char="•"/>
            </a:pPr>
            <a:r>
              <a:rPr lang="en-US" sz="1000" b="1" dirty="0">
                <a:latin typeface="Arial" pitchFamily="34" charset="0"/>
                <a:cs typeface="Arial" pitchFamily="34" charset="0"/>
              </a:rPr>
              <a:t>Warning! </a:t>
            </a:r>
            <a:r>
              <a:rPr lang="en-US" sz="1000" dirty="0">
                <a:latin typeface="Arial" pitchFamily="34" charset="0"/>
                <a:cs typeface="Arial" pitchFamily="34" charset="0"/>
              </a:rPr>
              <a:t>To be used under the direct supervision of an adult.</a:t>
            </a:r>
            <a:endParaRPr lang="bg-BG" sz="1000" dirty="0">
              <a:latin typeface="Arial" pitchFamily="34" charset="0"/>
              <a:cs typeface="Arial" pitchFamily="34" charset="0"/>
            </a:endParaRPr>
          </a:p>
          <a:p>
            <a:pPr algn="just">
              <a:buFont typeface="Arial" pitchFamily="34" charset="0"/>
              <a:buChar char="•"/>
              <a:defRPr/>
            </a:pPr>
            <a:r>
              <a:rPr lang="en-US" sz="1000" b="1" dirty="0">
                <a:latin typeface="Arial" pitchFamily="34" charset="0"/>
                <a:cs typeface="Arial" pitchFamily="34" charset="0"/>
              </a:rPr>
              <a:t>NEVER LEAVE THE CHILD WITHOUT ADULT SUPERVISION</a:t>
            </a:r>
            <a:r>
              <a:rPr lang="bg-BG" sz="1000" b="1" dirty="0">
                <a:latin typeface="Arial" pitchFamily="34" charset="0"/>
                <a:cs typeface="Arial" pitchFamily="34" charset="0"/>
              </a:rPr>
              <a:t>. </a:t>
            </a:r>
            <a:r>
              <a:rPr lang="en-US" sz="1000" dirty="0">
                <a:latin typeface="Arial" pitchFamily="34" charset="0"/>
                <a:cs typeface="Arial" pitchFamily="34" charset="0"/>
              </a:rPr>
              <a:t>Always monitor the child while it is using the battery-operated car</a:t>
            </a:r>
            <a:r>
              <a:rPr lang="bg-BG" sz="1000" dirty="0">
                <a:latin typeface="Arial" pitchFamily="34" charset="0"/>
                <a:cs typeface="Arial" pitchFamily="34" charset="0"/>
              </a:rPr>
              <a:t>.</a:t>
            </a:r>
            <a:endParaRPr lang="en-US" sz="1000" dirty="0">
              <a:latin typeface="Arial" pitchFamily="34" charset="0"/>
              <a:cs typeface="Arial" pitchFamily="34" charset="0"/>
            </a:endParaRPr>
          </a:p>
          <a:p>
            <a:pPr algn="just">
              <a:buFont typeface="Arial" pitchFamily="34" charset="0"/>
              <a:buChar char="•"/>
              <a:defRPr/>
            </a:pPr>
            <a:r>
              <a:rPr lang="en-US" sz="1000" b="1" dirty="0">
                <a:latin typeface="Arial" pitchFamily="34" charset="0"/>
                <a:cs typeface="Arial" pitchFamily="34" charset="0"/>
              </a:rPr>
              <a:t>Warning! </a:t>
            </a:r>
            <a:r>
              <a:rPr lang="en-US" sz="1000" dirty="0">
                <a:latin typeface="Arial" pitchFamily="34" charset="0"/>
                <a:cs typeface="Arial" pitchFamily="34" charset="0"/>
              </a:rPr>
              <a:t>This toy is unsuitable for children under 3 years due to its maximum speed.</a:t>
            </a:r>
          </a:p>
          <a:p>
            <a:pPr algn="just">
              <a:buFont typeface="Arial" pitchFamily="34" charset="0"/>
              <a:buChar char="•"/>
              <a:defRPr/>
            </a:pPr>
            <a:r>
              <a:rPr lang="en-US" sz="1000" dirty="0">
                <a:latin typeface="Arial" pitchFamily="34" charset="0"/>
                <a:cs typeface="Arial" pitchFamily="34" charset="0"/>
              </a:rPr>
              <a:t>This toy has no breaks</a:t>
            </a:r>
            <a:r>
              <a:rPr lang="bg-BG" sz="1000" dirty="0">
                <a:latin typeface="Arial" pitchFamily="34" charset="0"/>
                <a:cs typeface="Arial" pitchFamily="34" charset="0"/>
              </a:rPr>
              <a:t>.</a:t>
            </a:r>
            <a:endParaRPr lang="en-US"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Intended for children from 3 to</a:t>
            </a:r>
            <a:r>
              <a:rPr lang="bg-BG" sz="1000" dirty="0">
                <a:latin typeface="Arial" pitchFamily="34" charset="0"/>
                <a:cs typeface="Arial" pitchFamily="34" charset="0"/>
              </a:rPr>
              <a:t> 7 </a:t>
            </a:r>
            <a:r>
              <a:rPr lang="en-US" sz="1000" dirty="0">
                <a:latin typeface="Arial" pitchFamily="34" charset="0"/>
                <a:cs typeface="Arial" pitchFamily="34" charset="0"/>
              </a:rPr>
              <a:t> </a:t>
            </a:r>
            <a:r>
              <a:rPr lang="en-GB" sz="1000" dirty="0">
                <a:latin typeface="Arial" pitchFamily="34" charset="0"/>
                <a:cs typeface="Arial" pitchFamily="34" charset="0"/>
              </a:rPr>
              <a:t>year</a:t>
            </a:r>
            <a:r>
              <a:rPr lang="en-US" sz="1000" dirty="0">
                <a:latin typeface="Arial" pitchFamily="34" charset="0"/>
                <a:cs typeface="Arial" pitchFamily="34" charset="0"/>
              </a:rPr>
              <a:t>s of age with maximum weight up to 30 kg.</a:t>
            </a:r>
            <a:endParaRPr lang="bg-BG"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Use only as intended. The battery-operated car is a toy – it is not intended to transport people on long distances or luggage and etc.</a:t>
            </a:r>
          </a:p>
          <a:p>
            <a:pPr algn="just">
              <a:buFont typeface="Arial" pitchFamily="34" charset="0"/>
              <a:buChar char="•"/>
              <a:defRPr/>
            </a:pPr>
            <a:r>
              <a:rPr lang="en-US" sz="1000" dirty="0">
                <a:latin typeface="Arial" pitchFamily="34" charset="0"/>
                <a:cs typeface="Arial" pitchFamily="34" charset="0"/>
              </a:rPr>
              <a:t>Adult assembly required.</a:t>
            </a:r>
          </a:p>
          <a:p>
            <a:pPr algn="just">
              <a:buFont typeface="Arial" pitchFamily="34" charset="0"/>
              <a:buChar char="•"/>
              <a:defRPr/>
            </a:pPr>
            <a:r>
              <a:rPr lang="en-US" sz="1000" dirty="0">
                <a:latin typeface="Arial" pitchFamily="34" charset="0"/>
                <a:cs typeface="Arial" pitchFamily="34" charset="0"/>
              </a:rPr>
              <a:t>Children under 3 years of age are not to be present during assembly of the car. Small parts. Risk of choking.</a:t>
            </a:r>
          </a:p>
          <a:p>
            <a:pPr algn="just">
              <a:buFont typeface="Arial" pitchFamily="34" charset="0"/>
              <a:buChar char="•"/>
              <a:defRPr/>
            </a:pPr>
            <a:r>
              <a:rPr lang="en-US" sz="1000" dirty="0">
                <a:latin typeface="Arial" pitchFamily="34" charset="0"/>
                <a:cs typeface="Arial" pitchFamily="34" charset="0"/>
              </a:rPr>
              <a:t>Keep the packing away from children during the unpacking and afterwards. </a:t>
            </a:r>
          </a:p>
          <a:p>
            <a:pPr algn="just">
              <a:buFont typeface="Arial" pitchFamily="34" charset="0"/>
              <a:buChar char="•"/>
              <a:defRPr/>
            </a:pPr>
            <a:r>
              <a:rPr lang="en-US" sz="1000" dirty="0">
                <a:latin typeface="Arial" pitchFamily="34" charset="0"/>
                <a:cs typeface="Arial" pitchFamily="34" charset="0"/>
              </a:rPr>
              <a:t>The assembly and charging of the batteries must be made by an adult.</a:t>
            </a:r>
          </a:p>
          <a:p>
            <a:pPr algn="just">
              <a:buFont typeface="Arial" pitchFamily="34" charset="0"/>
              <a:buChar char="•"/>
              <a:defRPr/>
            </a:pPr>
            <a:r>
              <a:rPr lang="en-US" sz="1000" dirty="0">
                <a:latin typeface="Arial" pitchFamily="34" charset="0"/>
                <a:cs typeface="Arial" pitchFamily="34" charset="0"/>
              </a:rPr>
              <a:t>Use with caution. Skill is required to avoid falls or collisions causing injury to the user or third parties.</a:t>
            </a:r>
          </a:p>
          <a:p>
            <a:pPr algn="just">
              <a:buFont typeface="Arial" pitchFamily="34" charset="0"/>
              <a:buChar char="•"/>
              <a:defRPr/>
            </a:pPr>
            <a:r>
              <a:rPr lang="en-US" sz="1000" b="1" dirty="0">
                <a:latin typeface="Arial" pitchFamily="34" charset="0"/>
                <a:cs typeface="Arial" pitchFamily="34" charset="0"/>
              </a:rPr>
              <a:t>Warning</a:t>
            </a:r>
            <a:r>
              <a:rPr lang="en-US" sz="1000" dirty="0">
                <a:latin typeface="Arial" pitchFamily="34" charset="0"/>
                <a:cs typeface="Arial" pitchFamily="34" charset="0"/>
              </a:rPr>
              <a:t>! Protective equipment should be worn. Not to be used in traffic.</a:t>
            </a:r>
          </a:p>
          <a:p>
            <a:pPr algn="just">
              <a:buFont typeface="Arial" pitchFamily="34" charset="0"/>
              <a:buChar char="•"/>
              <a:defRPr/>
            </a:pPr>
            <a:r>
              <a:rPr lang="en-US" sz="1000" dirty="0">
                <a:latin typeface="Arial" pitchFamily="34" charset="0"/>
                <a:cs typeface="Arial" pitchFamily="34" charset="0"/>
              </a:rPr>
              <a:t>The product is intended for use only by one child at a session. </a:t>
            </a:r>
            <a:endParaRPr lang="bg-BG"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Never use on roads, close to cars, on or close to steep hills or stairs, pools, or other water bodies</a:t>
            </a:r>
            <a:r>
              <a:rPr lang="en-GB" sz="1000" dirty="0">
                <a:latin typeface="Arial" pitchFamily="34" charset="0"/>
                <a:cs typeface="Arial" pitchFamily="34" charset="0"/>
              </a:rPr>
              <a:t>, muddy terrains or swampy areas.</a:t>
            </a:r>
            <a:endParaRPr lang="en-US"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Check regularly the condition of each part, since there is a risk of injuring your child in case of damage.</a:t>
            </a:r>
          </a:p>
          <a:p>
            <a:pPr algn="just">
              <a:buFont typeface="Arial" pitchFamily="34" charset="0"/>
              <a:buChar char="•"/>
              <a:defRPr/>
            </a:pPr>
            <a:r>
              <a:rPr lang="en-US" sz="1000" dirty="0">
                <a:latin typeface="Arial" pitchFamily="34" charset="0"/>
                <a:cs typeface="Arial" pitchFamily="34" charset="0"/>
              </a:rPr>
              <a:t>Do not use the SUV if you find loosen, worn-out or damaged parts. The wheels must be moving freely.</a:t>
            </a:r>
            <a:endParaRPr lang="bg-BG" sz="1000" dirty="0">
              <a:latin typeface="Arial"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One must always use shoes during use. The child must not be barefoot during use of the toy or with shoes with slippery soles</a:t>
            </a:r>
            <a:r>
              <a:rPr lang="bg-BG" sz="1000" dirty="0">
                <a:latin typeface="Arial" pitchFamily="34" charset="0"/>
                <a:cs typeface="Arial" pitchFamily="34" charset="0"/>
              </a:rPr>
              <a:t>.</a:t>
            </a:r>
          </a:p>
        </p:txBody>
      </p:sp>
      <p:graphicFrame>
        <p:nvGraphicFramePr>
          <p:cNvPr id="10" name="Table 9">
            <a:extLst>
              <a:ext uri="{FF2B5EF4-FFF2-40B4-BE49-F238E27FC236}">
                <a16:creationId xmlns:a16="http://schemas.microsoft.com/office/drawing/2014/main" id="{83D757AC-82D0-C7C1-7EE5-3B4FA834349F}"/>
              </a:ext>
            </a:extLst>
          </p:cNvPr>
          <p:cNvGraphicFramePr>
            <a:graphicFrameLocks noGrp="1"/>
          </p:cNvGraphicFramePr>
          <p:nvPr>
            <p:extLst>
              <p:ext uri="{D42A27DB-BD31-4B8C-83A1-F6EECF244321}">
                <p14:modId xmlns:p14="http://schemas.microsoft.com/office/powerpoint/2010/main" val="440670049"/>
              </p:ext>
            </p:extLst>
          </p:nvPr>
        </p:nvGraphicFramePr>
        <p:xfrm>
          <a:off x="189000" y="4067944"/>
          <a:ext cx="6480000" cy="118872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36641">
                <a:tc>
                  <a:txBody>
                    <a:bodyPr/>
                    <a:lstStyle/>
                    <a:p>
                      <a:pPr algn="ctr"/>
                      <a:r>
                        <a:rPr lang="en-US" sz="1200" dirty="0">
                          <a:solidFill>
                            <a:schemeClr val="bg1">
                              <a:lumMod val="95000"/>
                            </a:schemeClr>
                          </a:solidFill>
                          <a:latin typeface="Arial" pitchFamily="34" charset="0"/>
                          <a:cs typeface="Arial" pitchFamily="34" charset="0"/>
                        </a:rPr>
                        <a:t>WARNING</a:t>
                      </a:r>
                      <a:r>
                        <a:rPr lang="bg-BG" sz="1200" dirty="0">
                          <a:solidFill>
                            <a:schemeClr val="bg1">
                              <a:lumMod val="95000"/>
                            </a:schemeClr>
                          </a:solidFill>
                          <a:latin typeface="Arial" pitchFamily="34" charset="0"/>
                          <a:cs typeface="Arial" pitchFamily="34" charset="0"/>
                        </a:rPr>
                        <a:t>!</a:t>
                      </a:r>
                    </a:p>
                  </a:txBody>
                  <a:tcPr anchor="ctr"/>
                </a:tc>
                <a:extLst>
                  <a:ext uri="{0D108BD9-81ED-4DB2-BD59-A6C34878D82A}">
                    <a16:rowId xmlns:a16="http://schemas.microsoft.com/office/drawing/2014/main" val="10000"/>
                  </a:ext>
                </a:extLst>
              </a:tr>
              <a:tr h="830159">
                <a:tc>
                  <a:txBody>
                    <a:bodyPr/>
                    <a:lstStyle/>
                    <a:p>
                      <a:pPr marL="0" indent="0" algn="ctr">
                        <a:buFont typeface="Arial" pitchFamily="34" charset="0"/>
                        <a:buChar char="•"/>
                      </a:pPr>
                      <a:r>
                        <a:rPr lang="en-US" sz="1200" b="1" baseline="0" dirty="0">
                          <a:latin typeface="Arial" pitchFamily="34" charset="0"/>
                          <a:cs typeface="Arial" pitchFamily="34" charset="0"/>
                        </a:rPr>
                        <a:t>DO NOT USE IN MUDDY TERRAINS!!!!!</a:t>
                      </a:r>
                    </a:p>
                    <a:p>
                      <a:pPr marL="0" indent="0" algn="ctr">
                        <a:buFont typeface="Arial" pitchFamily="34" charset="0"/>
                        <a:buChar char="•"/>
                      </a:pPr>
                      <a:r>
                        <a:rPr lang="en-US" sz="900" baseline="0" dirty="0">
                          <a:latin typeface="Arial" pitchFamily="34" charset="0"/>
                          <a:cs typeface="Arial" pitchFamily="34" charset="0"/>
                        </a:rPr>
                        <a:t> </a:t>
                      </a:r>
                      <a:r>
                        <a:rPr lang="en-US" sz="1050" b="1" baseline="0" dirty="0">
                          <a:latin typeface="Arial" pitchFamily="34" charset="0"/>
                          <a:cs typeface="Arial" pitchFamily="34" charset="0"/>
                        </a:rPr>
                        <a:t>ADULT ASSEMBLY REQUIRED. </a:t>
                      </a:r>
                      <a:r>
                        <a:rPr lang="en-US" sz="1050" baseline="0" dirty="0">
                          <a:latin typeface="Arial" pitchFamily="34" charset="0"/>
                          <a:cs typeface="Arial" pitchFamily="34" charset="0"/>
                        </a:rPr>
                        <a:t>The product contains small parts, which are for adult assembly only. Keep children away when assembling.</a:t>
                      </a:r>
                    </a:p>
                    <a:p>
                      <a:pPr marL="0" indent="0" algn="ctr">
                        <a:buFont typeface="Arial" pitchFamily="34" charset="0"/>
                        <a:buChar char="•"/>
                      </a:pPr>
                      <a:r>
                        <a:rPr lang="en-US" sz="1050" baseline="0" dirty="0">
                          <a:latin typeface="Arial" pitchFamily="34" charset="0"/>
                          <a:cs typeface="Arial" pitchFamily="34" charset="0"/>
                        </a:rPr>
                        <a:t> Always remove protective material and poly bags and dispose before assembly.</a:t>
                      </a:r>
                      <a:endParaRPr lang="bg-BG" sz="1050" baseline="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1" dirty="0">
                          <a:latin typeface="Arial" pitchFamily="34" charset="0"/>
                          <a:cs typeface="Arial" pitchFamily="34" charset="0"/>
                        </a:rPr>
                        <a:t>CHOKING</a:t>
                      </a:r>
                      <a:r>
                        <a:rPr lang="en-US" sz="1050" b="1" baseline="0" dirty="0">
                          <a:latin typeface="Arial" pitchFamily="34" charset="0"/>
                          <a:cs typeface="Arial" pitchFamily="34" charset="0"/>
                        </a:rPr>
                        <a:t> HAZARD </a:t>
                      </a:r>
                      <a:r>
                        <a:rPr lang="bg-BG" sz="1050" b="1" baseline="0" dirty="0">
                          <a:latin typeface="Arial" pitchFamily="34" charset="0"/>
                          <a:cs typeface="Arial" pitchFamily="34" charset="0"/>
                        </a:rPr>
                        <a:t>– </a:t>
                      </a:r>
                      <a:r>
                        <a:rPr lang="en-US" sz="1050" b="0" baseline="0" dirty="0">
                          <a:latin typeface="Arial" pitchFamily="34" charset="0"/>
                          <a:cs typeface="Arial" pitchFamily="34" charset="0"/>
                        </a:rPr>
                        <a:t>Small parts. </a:t>
                      </a:r>
                      <a:r>
                        <a:rPr lang="en-US" sz="1050" baseline="0" dirty="0">
                          <a:latin typeface="Arial" pitchFamily="34" charset="0"/>
                          <a:cs typeface="Arial" pitchFamily="34" charset="0"/>
                        </a:rPr>
                        <a:t>Not suitable for children under 3</a:t>
                      </a:r>
                      <a:r>
                        <a:rPr lang="bg-BG" sz="1050" baseline="0" dirty="0">
                          <a:latin typeface="Arial" pitchFamily="34" charset="0"/>
                          <a:cs typeface="Arial" pitchFamily="34" charset="0"/>
                        </a:rPr>
                        <a:t>6</a:t>
                      </a:r>
                      <a:r>
                        <a:rPr lang="en-US" sz="1050" baseline="0" dirty="0">
                          <a:latin typeface="Arial" pitchFamily="34" charset="0"/>
                          <a:cs typeface="Arial" pitchFamily="34" charset="0"/>
                        </a:rPr>
                        <a:t> months.</a:t>
                      </a:r>
                      <a:endParaRPr lang="bg-BG" sz="105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pic>
        <p:nvPicPr>
          <p:cNvPr id="11" name="Picture 10">
            <a:extLst>
              <a:ext uri="{FF2B5EF4-FFF2-40B4-BE49-F238E27FC236}">
                <a16:creationId xmlns:a16="http://schemas.microsoft.com/office/drawing/2014/main" id="{61A922D6-5DBE-108C-1938-DE4C77625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0" y="2582812"/>
            <a:ext cx="6480000" cy="14131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45AD65-B17D-4547-870F-7C93CA995D9E}"/>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US" sz="1000" b="1" dirty="0">
                <a:latin typeface="Arial" pitchFamily="34" charset="0"/>
                <a:cs typeface="Arial" pitchFamily="34" charset="0"/>
              </a:rPr>
              <a:t>3</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97F3073A-B28A-51D0-56B8-D89D89D36493}"/>
              </a:ext>
            </a:extLst>
          </p:cNvPr>
          <p:cNvSpPr txBox="1"/>
          <p:nvPr/>
        </p:nvSpPr>
        <p:spPr>
          <a:xfrm>
            <a:off x="189000" y="2015736"/>
            <a:ext cx="6480000" cy="180000"/>
          </a:xfrm>
          <a:prstGeom prst="rect">
            <a:avLst/>
          </a:prstGeom>
          <a:solidFill>
            <a:schemeClr val="bg1">
              <a:lumMod val="65000"/>
            </a:schemeClr>
          </a:solidFill>
        </p:spPr>
        <p:txBody>
          <a:bodyPr wrap="square" rtlCol="0" anchor="ctr">
            <a:noAutofit/>
          </a:bodyPr>
          <a:lstStyle/>
          <a:p>
            <a:r>
              <a:rPr lang="en-US" sz="1100" b="1" dirty="0">
                <a:ln w="3175">
                  <a:noFill/>
                </a:ln>
                <a:latin typeface="Arial" pitchFamily="34" charset="0"/>
                <a:cs typeface="Arial" pitchFamily="34" charset="0"/>
              </a:rPr>
              <a:t>Rules for safe driving</a:t>
            </a:r>
            <a:endParaRPr lang="bg-BG" sz="1100" b="1" dirty="0">
              <a:ln w="3175">
                <a:noFill/>
              </a:ln>
              <a:latin typeface="Arial" pitchFamily="34" charset="0"/>
              <a:cs typeface="Arial" pitchFamily="34" charset="0"/>
            </a:endParaRPr>
          </a:p>
        </p:txBody>
      </p:sp>
      <p:sp>
        <p:nvSpPr>
          <p:cNvPr id="5" name="TextBox 4">
            <a:extLst>
              <a:ext uri="{FF2B5EF4-FFF2-40B4-BE49-F238E27FC236}">
                <a16:creationId xmlns:a16="http://schemas.microsoft.com/office/drawing/2014/main" id="{85362E42-A09F-0559-F544-55B76213B19B}"/>
              </a:ext>
            </a:extLst>
          </p:cNvPr>
          <p:cNvSpPr txBox="1"/>
          <p:nvPr/>
        </p:nvSpPr>
        <p:spPr>
          <a:xfrm>
            <a:off x="189000" y="2213212"/>
            <a:ext cx="6480000" cy="4385816"/>
          </a:xfrm>
          <a:prstGeom prst="rect">
            <a:avLst/>
          </a:prstGeom>
          <a:noFill/>
        </p:spPr>
        <p:txBody>
          <a:bodyPr wrap="square" rtlCol="0">
            <a:spAutoFit/>
          </a:bodyPr>
          <a:lstStyle/>
          <a:p>
            <a:pPr algn="just">
              <a:buFont typeface="Wingdings" panose="05000000000000000000" pitchFamily="2" charset="2"/>
              <a:buChar char="v"/>
            </a:pPr>
            <a:r>
              <a:rPr lang="en-US" sz="900" b="1" dirty="0">
                <a:latin typeface="Arial" pitchFamily="34" charset="0"/>
                <a:cs typeface="Arial" pitchFamily="34" charset="0"/>
              </a:rPr>
              <a:t>The children must be in Safe Zones for driving</a:t>
            </a:r>
            <a:r>
              <a:rPr lang="bg-BG" sz="900" b="1"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Not to be used on slopes or steep areas or stairs, near swimming pools or other water bodies.</a:t>
            </a:r>
            <a:endParaRPr lang="bg-BG"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Use the toy on even ground and in safe areas only</a:t>
            </a:r>
            <a:r>
              <a:rPr lang="bg-BG" sz="900" dirty="0">
                <a:latin typeface="Arial" pitchFamily="34" charset="0"/>
                <a:cs typeface="Arial" pitchFamily="34" charset="0"/>
              </a:rPr>
              <a:t>.  </a:t>
            </a:r>
            <a:r>
              <a:rPr lang="en-US" sz="900" dirty="0">
                <a:latin typeface="Arial" pitchFamily="34" charset="0"/>
                <a:cs typeface="Arial" pitchFamily="34" charset="0"/>
              </a:rPr>
              <a:t>Such as </a:t>
            </a:r>
            <a:r>
              <a:rPr lang="bg-BG" sz="900" dirty="0">
                <a:latin typeface="Arial" pitchFamily="34" charset="0"/>
                <a:cs typeface="Arial" pitchFamily="34" charset="0"/>
              </a:rPr>
              <a:t>– </a:t>
            </a:r>
            <a:r>
              <a:rPr lang="en-US" sz="900" dirty="0">
                <a:latin typeface="Arial" pitchFamily="34" charset="0"/>
                <a:cs typeface="Arial" pitchFamily="34" charset="0"/>
              </a:rPr>
              <a:t>in your home</a:t>
            </a:r>
            <a:r>
              <a:rPr lang="bg-BG" sz="900" dirty="0">
                <a:latin typeface="Arial" pitchFamily="34" charset="0"/>
                <a:cs typeface="Arial" pitchFamily="34" charset="0"/>
              </a:rPr>
              <a:t>, </a:t>
            </a:r>
            <a:r>
              <a:rPr lang="en-US" sz="900" dirty="0">
                <a:latin typeface="Arial" pitchFamily="34" charset="0"/>
                <a:cs typeface="Arial" pitchFamily="34" charset="0"/>
              </a:rPr>
              <a:t>park or playground</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Using the product behind vehicles, near or on high traffic, streets, rivers, slopes, escalators or other dangerous places is strictly forbidden.</a:t>
            </a:r>
          </a:p>
          <a:p>
            <a:pPr algn="just">
              <a:buFont typeface="Arial" pitchFamily="34" charset="0"/>
              <a:buChar char="•"/>
            </a:pPr>
            <a:r>
              <a:rPr lang="en-US" sz="900" b="1" dirty="0">
                <a:latin typeface="Arial" pitchFamily="34" charset="0"/>
                <a:cs typeface="Arial" pitchFamily="34" charset="0"/>
              </a:rPr>
              <a:t>Never use on </a:t>
            </a:r>
            <a:r>
              <a:rPr lang="en-US" sz="900" dirty="0">
                <a:latin typeface="Arial" pitchFamily="34" charset="0"/>
                <a:cs typeface="Arial" pitchFamily="34" charset="0"/>
              </a:rPr>
              <a:t>lawns or other grass areas, on or near steep slopes.</a:t>
            </a:r>
          </a:p>
          <a:p>
            <a:pPr algn="just">
              <a:buFont typeface="Arial" pitchFamily="34" charset="0"/>
              <a:buChar char="•"/>
            </a:pPr>
            <a:r>
              <a:rPr lang="en-US" sz="900" dirty="0">
                <a:latin typeface="Arial" pitchFamily="34" charset="0"/>
                <a:cs typeface="Arial" pitchFamily="34" charset="0"/>
              </a:rPr>
              <a:t>Avoid sandy or other hard and rough surfaces</a:t>
            </a:r>
            <a:r>
              <a:rPr lang="bg-BG" sz="900" dirty="0">
                <a:latin typeface="Arial" pitchFamily="34" charset="0"/>
                <a:cs typeface="Arial" pitchFamily="34" charset="0"/>
              </a:rPr>
              <a:t>. </a:t>
            </a:r>
            <a:r>
              <a:rPr lang="en-US" sz="900" dirty="0">
                <a:latin typeface="Arial" pitchFamily="34" charset="0"/>
                <a:cs typeface="Arial" pitchFamily="34" charset="0"/>
              </a:rPr>
              <a:t>Do not use in poor weather </a:t>
            </a:r>
            <a:r>
              <a:rPr lang="bg-BG" sz="900" dirty="0">
                <a:latin typeface="Arial" pitchFamily="34" charset="0"/>
                <a:cs typeface="Arial" pitchFamily="34" charset="0"/>
              </a:rPr>
              <a:t>(</a:t>
            </a:r>
            <a:r>
              <a:rPr lang="en-US" sz="900" dirty="0">
                <a:latin typeface="Arial" pitchFamily="34" charset="0"/>
                <a:cs typeface="Arial" pitchFamily="34" charset="0"/>
              </a:rPr>
              <a:t>snow</a:t>
            </a:r>
            <a:r>
              <a:rPr lang="bg-BG" sz="900" dirty="0">
                <a:latin typeface="Arial" pitchFamily="34" charset="0"/>
                <a:cs typeface="Arial" pitchFamily="34" charset="0"/>
              </a:rPr>
              <a:t>, </a:t>
            </a:r>
            <a:r>
              <a:rPr lang="en-US" sz="900" dirty="0">
                <a:latin typeface="Arial" pitchFamily="34" charset="0"/>
                <a:cs typeface="Arial" pitchFamily="34" charset="0"/>
              </a:rPr>
              <a:t>rain</a:t>
            </a:r>
            <a:r>
              <a:rPr lang="bg-BG" sz="900" dirty="0">
                <a:latin typeface="Arial" pitchFamily="34" charset="0"/>
                <a:cs typeface="Arial" pitchFamily="34" charset="0"/>
              </a:rPr>
              <a:t>, </a:t>
            </a:r>
            <a:r>
              <a:rPr lang="en-US" sz="900" dirty="0">
                <a:latin typeface="Arial" pitchFamily="34" charset="0"/>
                <a:cs typeface="Arial" pitchFamily="34" charset="0"/>
              </a:rPr>
              <a:t>strong wind</a:t>
            </a:r>
            <a:r>
              <a:rPr lang="bg-BG" sz="900" dirty="0">
                <a:latin typeface="Arial" pitchFamily="34" charset="0"/>
                <a:cs typeface="Arial" pitchFamily="34" charset="0"/>
              </a:rPr>
              <a:t>), </a:t>
            </a:r>
            <a:r>
              <a:rPr lang="en-US" sz="900" dirty="0">
                <a:latin typeface="Arial" pitchFamily="34" charset="0"/>
                <a:cs typeface="Arial" pitchFamily="34" charset="0"/>
              </a:rPr>
              <a:t>or at places that are poorly lit</a:t>
            </a:r>
            <a:r>
              <a:rPr lang="bg-BG" sz="900" dirty="0">
                <a:latin typeface="Arial" pitchFamily="34" charset="0"/>
                <a:cs typeface="Arial" pitchFamily="34" charset="0"/>
              </a:rPr>
              <a:t>, </a:t>
            </a:r>
            <a:r>
              <a:rPr lang="en-US" sz="900" dirty="0">
                <a:latin typeface="Arial" pitchFamily="34" charset="0"/>
                <a:cs typeface="Arial" pitchFamily="34" charset="0"/>
              </a:rPr>
              <a:t>or places with poor visibility or with obstacles</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Never use in the dark</a:t>
            </a:r>
            <a:r>
              <a:rPr lang="bg-BG" sz="900" dirty="0">
                <a:latin typeface="Arial" pitchFamily="34" charset="0"/>
                <a:cs typeface="Arial" pitchFamily="34" charset="0"/>
              </a:rPr>
              <a:t>.</a:t>
            </a:r>
            <a:r>
              <a:rPr lang="en-US" sz="900" dirty="0">
                <a:latin typeface="Arial" pitchFamily="34" charset="0"/>
                <a:cs typeface="Arial" pitchFamily="34" charset="0"/>
              </a:rPr>
              <a:t>Your child may encounter unexpected obstacles resulting in an accident</a:t>
            </a:r>
            <a:r>
              <a:rPr lang="bg-BG" sz="900" dirty="0">
                <a:latin typeface="Arial" pitchFamily="34" charset="0"/>
                <a:cs typeface="Arial" pitchFamily="34" charset="0"/>
              </a:rPr>
              <a:t>. </a:t>
            </a:r>
            <a:r>
              <a:rPr lang="en-US" sz="900" dirty="0">
                <a:latin typeface="Arial" pitchFamily="34" charset="0"/>
                <a:cs typeface="Arial" pitchFamily="34" charset="0"/>
              </a:rPr>
              <a:t>Use only during the day or at places that are well lit</a:t>
            </a:r>
            <a:r>
              <a:rPr lang="bg-BG" sz="900" dirty="0">
                <a:latin typeface="Arial" pitchFamily="34" charset="0"/>
                <a:cs typeface="Arial" pitchFamily="34" charset="0"/>
              </a:rPr>
              <a:t>. </a:t>
            </a:r>
          </a:p>
          <a:p>
            <a:pPr algn="just">
              <a:buFont typeface="Wingdings" panose="05000000000000000000" pitchFamily="2" charset="2"/>
              <a:buChar char="v"/>
            </a:pPr>
            <a:r>
              <a:rPr lang="en-US" sz="900" dirty="0">
                <a:latin typeface="Arial" pitchFamily="34" charset="0"/>
                <a:cs typeface="Arial" pitchFamily="34" charset="0"/>
              </a:rPr>
              <a:t>It is forbidden to shorten the terminals of the electric cables or to add other electric parts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Periodically check the wires, bushings and connectors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Do not allow children to touch the wheels or be close to them, when the battery-operated  car is in motion</a:t>
            </a:r>
            <a:r>
              <a:rPr lang="bg-BG" sz="900" dirty="0">
                <a:latin typeface="Arial" pitchFamily="34" charset="0"/>
                <a:cs typeface="Arial" pitchFamily="34" charset="0"/>
              </a:rPr>
              <a:t>. </a:t>
            </a:r>
          </a:p>
          <a:p>
            <a:pPr algn="just">
              <a:buFont typeface="Wingdings" panose="05000000000000000000" pitchFamily="2" charset="2"/>
              <a:buChar char="v"/>
            </a:pPr>
            <a:r>
              <a:rPr lang="en-US" sz="900" dirty="0">
                <a:latin typeface="Arial" pitchFamily="34" charset="0"/>
                <a:cs typeface="Arial" pitchFamily="34" charset="0"/>
              </a:rPr>
              <a:t>The product has adjustable safety belts</a:t>
            </a:r>
            <a:r>
              <a:rPr lang="bg-BG" sz="900" dirty="0">
                <a:latin typeface="Arial" pitchFamily="34" charset="0"/>
                <a:cs typeface="Arial" pitchFamily="34" charset="0"/>
              </a:rPr>
              <a:t>. </a:t>
            </a:r>
            <a:r>
              <a:rPr lang="en-US" sz="900" dirty="0">
                <a:latin typeface="Arial" pitchFamily="34" charset="0"/>
                <a:cs typeface="Arial" pitchFamily="34" charset="0"/>
              </a:rPr>
              <a:t>Instruct the children to fasten their seat belts before use in order to guarantee their safety</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Some accessories of the car may get damaged during improper driving</a:t>
            </a:r>
            <a:r>
              <a:rPr lang="bg-BG" sz="900" dirty="0">
                <a:latin typeface="Arial" pitchFamily="34" charset="0"/>
                <a:cs typeface="Arial" pitchFamily="34" charset="0"/>
              </a:rPr>
              <a:t>, </a:t>
            </a:r>
            <a:r>
              <a:rPr lang="en-US" sz="900" dirty="0">
                <a:latin typeface="Arial" pitchFamily="34" charset="0"/>
                <a:cs typeface="Arial" pitchFamily="34" charset="0"/>
              </a:rPr>
              <a:t>be careful</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DO not use suddenly the forwards/backwards switch</a:t>
            </a:r>
            <a:r>
              <a:rPr lang="bg-BG" sz="900" dirty="0">
                <a:latin typeface="Arial" pitchFamily="34" charset="0"/>
                <a:cs typeface="Arial" pitchFamily="34" charset="0"/>
              </a:rPr>
              <a:t>, </a:t>
            </a:r>
            <a:r>
              <a:rPr lang="en-US" sz="900" dirty="0">
                <a:latin typeface="Arial" pitchFamily="34" charset="0"/>
                <a:cs typeface="Arial" pitchFamily="34" charset="0"/>
              </a:rPr>
              <a:t>while the car is in motion</a:t>
            </a:r>
            <a:r>
              <a:rPr lang="bg-BG" sz="900" dirty="0">
                <a:latin typeface="Arial" pitchFamily="34" charset="0"/>
                <a:cs typeface="Arial" pitchFamily="34" charset="0"/>
              </a:rPr>
              <a:t>. </a:t>
            </a:r>
            <a:r>
              <a:rPr lang="en-US" sz="900" dirty="0">
                <a:latin typeface="Arial" pitchFamily="34" charset="0"/>
                <a:cs typeface="Arial" pitchFamily="34" charset="0"/>
              </a:rPr>
              <a:t>It can be used only while the toy is stopped in place</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When restarting the motor there may be some sparks</a:t>
            </a:r>
            <a:r>
              <a:rPr lang="bg-BG" sz="900" dirty="0">
                <a:latin typeface="Arial" pitchFamily="34" charset="0"/>
                <a:cs typeface="Arial" pitchFamily="34" charset="0"/>
              </a:rPr>
              <a:t>. </a:t>
            </a:r>
            <a:r>
              <a:rPr lang="en-US" sz="900" dirty="0">
                <a:latin typeface="Arial" pitchFamily="34" charset="0"/>
                <a:cs typeface="Arial" pitchFamily="34" charset="0"/>
              </a:rPr>
              <a:t>It is forbidden to start the car in highly flammable and explosive environments such as petrol stations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An adult must read this instruction carefully and give correct guidelines to children before playing with this product</a:t>
            </a:r>
            <a:r>
              <a:rPr lang="bg-BG" sz="900" dirty="0">
                <a:latin typeface="Arial" pitchFamily="34" charset="0"/>
                <a:cs typeface="Arial" pitchFamily="34" charset="0"/>
              </a:rPr>
              <a:t>. </a:t>
            </a:r>
            <a:r>
              <a:rPr lang="en-US" sz="900" dirty="0">
                <a:latin typeface="Arial" pitchFamily="34" charset="0"/>
                <a:cs typeface="Arial" pitchFamily="34" charset="0"/>
              </a:rPr>
              <a:t>Show them how to start and release the pedal</a:t>
            </a:r>
            <a:r>
              <a:rPr lang="bg-BG" sz="900" dirty="0">
                <a:latin typeface="Arial" pitchFamily="34" charset="0"/>
                <a:cs typeface="Arial" pitchFamily="34" charset="0"/>
              </a:rPr>
              <a:t>, </a:t>
            </a:r>
            <a:r>
              <a:rPr lang="en-US" sz="900" dirty="0">
                <a:latin typeface="Arial" pitchFamily="34" charset="0"/>
                <a:cs typeface="Arial" pitchFamily="34" charset="0"/>
              </a:rPr>
              <a:t>how to stop the car and how to act in case of malfunctions</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When you stop using the toy, turn off the power</a:t>
            </a:r>
            <a:r>
              <a:rPr lang="bg-BG" sz="900" dirty="0">
                <a:latin typeface="Arial" pitchFamily="34" charset="0"/>
                <a:cs typeface="Arial" pitchFamily="34" charset="0"/>
              </a:rPr>
              <a:t>.</a:t>
            </a:r>
          </a:p>
          <a:p>
            <a:pPr algn="just">
              <a:buFont typeface="Wingdings" panose="05000000000000000000" pitchFamily="2" charset="2"/>
              <a:buChar char="v"/>
            </a:pPr>
            <a:r>
              <a:rPr lang="en-US" sz="900" dirty="0">
                <a:latin typeface="Arial" pitchFamily="34" charset="0"/>
                <a:cs typeface="Arial" pitchFamily="34" charset="0"/>
              </a:rPr>
              <a:t>Do not change anything in the body and parts of the product</a:t>
            </a:r>
            <a:r>
              <a:rPr lang="bg-BG" sz="900" dirty="0">
                <a:latin typeface="Arial" pitchFamily="34" charset="0"/>
                <a:cs typeface="Arial" pitchFamily="34" charset="0"/>
              </a:rPr>
              <a:t>. </a:t>
            </a:r>
            <a:r>
              <a:rPr lang="en-US" sz="900" dirty="0">
                <a:latin typeface="Arial" pitchFamily="34" charset="0"/>
                <a:cs typeface="Arial" pitchFamily="34" charset="0"/>
              </a:rPr>
              <a:t>This may lead to destabilization of the toy and injury to your child</a:t>
            </a:r>
            <a:r>
              <a:rPr lang="bg-BG" sz="900" dirty="0">
                <a:latin typeface="Arial" pitchFamily="34" charset="0"/>
                <a:cs typeface="Arial" pitchFamily="34" charset="0"/>
              </a:rPr>
              <a:t>.</a:t>
            </a:r>
          </a:p>
          <a:p>
            <a:pPr algn="just">
              <a:buFont typeface="Wingdings" panose="05000000000000000000" pitchFamily="2" charset="2"/>
              <a:buChar char="v"/>
            </a:pPr>
            <a:r>
              <a:rPr lang="en-US" sz="900" b="1" dirty="0">
                <a:latin typeface="Arial" pitchFamily="34" charset="0"/>
                <a:cs typeface="Arial" pitchFamily="34" charset="0"/>
              </a:rPr>
              <a:t>The following must be confirmed before using the product</a:t>
            </a:r>
            <a:r>
              <a:rPr lang="bg-BG" sz="900" b="1" dirty="0">
                <a:latin typeface="Arial" pitchFamily="34" charset="0"/>
                <a:cs typeface="Arial" pitchFamily="34" charset="0"/>
              </a:rPr>
              <a:t>:</a:t>
            </a:r>
          </a:p>
          <a:p>
            <a:pPr algn="just">
              <a:buFont typeface="Arial" pitchFamily="34" charset="0"/>
              <a:buChar char="•"/>
            </a:pPr>
            <a:r>
              <a:rPr lang="en-US" sz="900" b="1" dirty="0">
                <a:latin typeface="Arial" pitchFamily="34" charset="0"/>
                <a:cs typeface="Arial" pitchFamily="34" charset="0"/>
              </a:rPr>
              <a:t>Important</a:t>
            </a:r>
            <a:r>
              <a:rPr lang="bg-BG" sz="900" b="1" dirty="0">
                <a:latin typeface="Arial" pitchFamily="34" charset="0"/>
                <a:cs typeface="Arial" pitchFamily="34" charset="0"/>
              </a:rPr>
              <a:t>! </a:t>
            </a:r>
            <a:r>
              <a:rPr lang="en-US" sz="900" dirty="0">
                <a:latin typeface="Arial" pitchFamily="34" charset="0"/>
                <a:cs typeface="Arial" pitchFamily="34" charset="0"/>
              </a:rPr>
              <a:t>Before use of the product for the first time</a:t>
            </a:r>
            <a:r>
              <a:rPr lang="bg-BG" sz="900" dirty="0">
                <a:latin typeface="Arial" pitchFamily="34" charset="0"/>
                <a:cs typeface="Arial" pitchFamily="34" charset="0"/>
              </a:rPr>
              <a:t>, </a:t>
            </a:r>
            <a:r>
              <a:rPr lang="en-US" sz="900" dirty="0">
                <a:latin typeface="Arial" pitchFamily="34" charset="0"/>
                <a:cs typeface="Arial" pitchFamily="34" charset="0"/>
              </a:rPr>
              <a:t>the battery must be charged </a:t>
            </a:r>
            <a:r>
              <a:rPr lang="en-GB" sz="900" dirty="0">
                <a:latin typeface="Arial" pitchFamily="34" charset="0"/>
                <a:cs typeface="Arial" pitchFamily="34" charset="0"/>
              </a:rPr>
              <a:t>around </a:t>
            </a:r>
            <a:r>
              <a:rPr lang="en-US" sz="900" dirty="0">
                <a:latin typeface="Arial" pitchFamily="34" charset="0"/>
                <a:cs typeface="Arial" pitchFamily="34" charset="0"/>
              </a:rPr>
              <a:t>10</a:t>
            </a:r>
            <a:r>
              <a:rPr lang="bg-BG" sz="900" dirty="0">
                <a:latin typeface="Arial" pitchFamily="34" charset="0"/>
                <a:cs typeface="Arial" pitchFamily="34" charset="0"/>
              </a:rPr>
              <a:t> - 1</a:t>
            </a:r>
            <a:r>
              <a:rPr lang="en-US" sz="900" dirty="0">
                <a:latin typeface="Arial" pitchFamily="34" charset="0"/>
                <a:cs typeface="Arial" pitchFamily="34" charset="0"/>
              </a:rPr>
              <a:t>2</a:t>
            </a:r>
            <a:r>
              <a:rPr lang="bg-BG" sz="900" dirty="0">
                <a:latin typeface="Arial" pitchFamily="34" charset="0"/>
                <a:cs typeface="Arial" pitchFamily="34" charset="0"/>
              </a:rPr>
              <a:t>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but no more than </a:t>
            </a:r>
            <a:r>
              <a:rPr lang="en-GB" sz="900" dirty="0">
                <a:latin typeface="Arial" pitchFamily="34" charset="0"/>
                <a:cs typeface="Arial" pitchFamily="34" charset="0"/>
              </a:rPr>
              <a:t>that</a:t>
            </a:r>
            <a:r>
              <a:rPr lang="bg-BG" sz="900" dirty="0">
                <a:latin typeface="Arial" pitchFamily="34" charset="0"/>
                <a:cs typeface="Arial" pitchFamily="34" charset="0"/>
              </a:rPr>
              <a:t>.</a:t>
            </a:r>
            <a:r>
              <a:rPr lang="en-US" sz="900" dirty="0">
                <a:latin typeface="Arial" pitchFamily="34" charset="0"/>
                <a:cs typeface="Arial" pitchFamily="34" charset="0"/>
              </a:rPr>
              <a:t> Only an adult can charge and recharge the battery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Check regularly all screws, nuts and safety coverings and tighten them if necessary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Before each use check the seat</a:t>
            </a:r>
            <a:r>
              <a:rPr lang="bg-BG" sz="900" dirty="0">
                <a:latin typeface="Arial" pitchFamily="34" charset="0"/>
                <a:cs typeface="Arial" pitchFamily="34" charset="0"/>
              </a:rPr>
              <a:t>. </a:t>
            </a:r>
            <a:r>
              <a:rPr lang="en-US" sz="900" dirty="0">
                <a:latin typeface="Arial" pitchFamily="34" charset="0"/>
                <a:cs typeface="Arial" pitchFamily="34" charset="0"/>
              </a:rPr>
              <a:t>Whether it is correctly placed and mounted </a:t>
            </a:r>
            <a:r>
              <a:rPr lang="bg-BG" sz="900" dirty="0">
                <a:latin typeface="Arial" pitchFamily="34" charset="0"/>
                <a:cs typeface="Arial" pitchFamily="34" charset="0"/>
              </a:rPr>
              <a:t>(</a:t>
            </a:r>
            <a:r>
              <a:rPr lang="en-US" sz="900" dirty="0">
                <a:latin typeface="Arial" pitchFamily="34" charset="0"/>
                <a:cs typeface="Arial" pitchFamily="34" charset="0"/>
              </a:rPr>
              <a:t>installed</a:t>
            </a:r>
            <a:r>
              <a:rPr lang="bg-BG" sz="900" dirty="0">
                <a:latin typeface="Arial" pitchFamily="34" charset="0"/>
                <a:cs typeface="Arial" pitchFamily="34" charset="0"/>
              </a:rPr>
              <a:t>) </a:t>
            </a:r>
            <a:r>
              <a:rPr lang="en-US" sz="900" dirty="0">
                <a:latin typeface="Arial" pitchFamily="34" charset="0"/>
                <a:cs typeface="Arial" pitchFamily="34" charset="0"/>
              </a:rPr>
              <a:t>with the help of a screw</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In order to avoid incidents</a:t>
            </a:r>
            <a:r>
              <a:rPr lang="bg-BG" sz="900" dirty="0">
                <a:latin typeface="Arial" pitchFamily="34" charset="0"/>
                <a:cs typeface="Arial" pitchFamily="34" charset="0"/>
              </a:rPr>
              <a:t>, </a:t>
            </a:r>
            <a:r>
              <a:rPr lang="en-US" sz="900" dirty="0">
                <a:latin typeface="Arial" pitchFamily="34" charset="0"/>
                <a:cs typeface="Arial" pitchFamily="34" charset="0"/>
              </a:rPr>
              <a:t>make sure that the battery-operated car is entirely safe before use</a:t>
            </a:r>
            <a:r>
              <a:rPr lang="bg-BG" sz="900" dirty="0">
                <a:latin typeface="Arial" pitchFamily="34" charset="0"/>
                <a:cs typeface="Arial" pitchFamily="34" charset="0"/>
              </a:rPr>
              <a:t>.</a:t>
            </a:r>
          </a:p>
        </p:txBody>
      </p:sp>
      <p:sp>
        <p:nvSpPr>
          <p:cNvPr id="6" name="TextBox 5">
            <a:extLst>
              <a:ext uri="{FF2B5EF4-FFF2-40B4-BE49-F238E27FC236}">
                <a16:creationId xmlns:a16="http://schemas.microsoft.com/office/drawing/2014/main" id="{F7C7C000-301D-CF92-F3ED-5910552A96C8}"/>
              </a:ext>
            </a:extLst>
          </p:cNvPr>
          <p:cNvSpPr txBox="1"/>
          <p:nvPr/>
        </p:nvSpPr>
        <p:spPr>
          <a:xfrm>
            <a:off x="189000" y="6552240"/>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IMPORTANT SAFETY INSTRUCTIONS</a:t>
            </a:r>
            <a:endParaRPr lang="bg-BG" sz="1000" dirty="0">
              <a:latin typeface="Arial" pitchFamily="34" charset="0"/>
              <a:cs typeface="Arial" pitchFamily="34" charset="0"/>
            </a:endParaRPr>
          </a:p>
        </p:txBody>
      </p:sp>
      <p:sp>
        <p:nvSpPr>
          <p:cNvPr id="7" name="TextBox 6">
            <a:extLst>
              <a:ext uri="{FF2B5EF4-FFF2-40B4-BE49-F238E27FC236}">
                <a16:creationId xmlns:a16="http://schemas.microsoft.com/office/drawing/2014/main" id="{A5B00335-7388-1C36-0724-84C5972B6D4E}"/>
              </a:ext>
            </a:extLst>
          </p:cNvPr>
          <p:cNvSpPr txBox="1"/>
          <p:nvPr/>
        </p:nvSpPr>
        <p:spPr>
          <a:xfrm>
            <a:off x="189000" y="6748863"/>
            <a:ext cx="6480000" cy="2092881"/>
          </a:xfrm>
          <a:prstGeom prst="rect">
            <a:avLst/>
          </a:prstGeom>
          <a:noFill/>
        </p:spPr>
        <p:txBody>
          <a:bodyPr wrap="square" rtlCol="0">
            <a:spAutoFit/>
          </a:bodyPr>
          <a:lstStyle/>
          <a:p>
            <a:pPr algn="ctr"/>
            <a:r>
              <a:rPr lang="en-US" sz="1000" b="1" dirty="0">
                <a:latin typeface="Arial" pitchFamily="34" charset="0"/>
                <a:cs typeface="Arial" pitchFamily="34" charset="0"/>
              </a:rPr>
              <a:t>Battery</a:t>
            </a:r>
            <a:r>
              <a:rPr lang="bg-BG" sz="1000" b="1" dirty="0">
                <a:latin typeface="Arial" pitchFamily="34" charset="0"/>
                <a:cs typeface="Arial" pitchFamily="34" charset="0"/>
              </a:rPr>
              <a:t>/ </a:t>
            </a:r>
            <a:r>
              <a:rPr lang="en-US" sz="1000" b="1" dirty="0">
                <a:latin typeface="Arial" pitchFamily="34" charset="0"/>
                <a:cs typeface="Arial" pitchFamily="34" charset="0"/>
              </a:rPr>
              <a:t>Charger</a:t>
            </a:r>
            <a:r>
              <a:rPr lang="bg-BG" sz="1000" b="1" dirty="0">
                <a:latin typeface="Arial" pitchFamily="34" charset="0"/>
                <a:cs typeface="Arial" pitchFamily="34" charset="0"/>
              </a:rPr>
              <a:t>/ </a:t>
            </a:r>
            <a:r>
              <a:rPr lang="en-US" sz="1000" b="1" dirty="0">
                <a:latin typeface="Arial" pitchFamily="34" charset="0"/>
                <a:cs typeface="Arial" pitchFamily="34" charset="0"/>
              </a:rPr>
              <a:t>Alkaline batteries</a:t>
            </a:r>
            <a:endParaRPr lang="bg-BG" sz="1000" dirty="0">
              <a:latin typeface="Arial" pitchFamily="34" charset="0"/>
              <a:cs typeface="Arial" pitchFamily="34" charset="0"/>
            </a:endParaRPr>
          </a:p>
          <a:p>
            <a:pPr lvl="0" algn="just"/>
            <a:r>
              <a:rPr lang="bg-BG" sz="1000" dirty="0">
                <a:latin typeface="Arial" pitchFamily="34" charset="0"/>
                <a:cs typeface="Arial" pitchFamily="34" charset="0"/>
              </a:rPr>
              <a:t>1. </a:t>
            </a:r>
            <a:r>
              <a:rPr lang="en-US" sz="1000" dirty="0">
                <a:latin typeface="Arial" pitchFamily="34" charset="0"/>
                <a:cs typeface="Arial" pitchFamily="34" charset="0"/>
              </a:rPr>
              <a:t>The battery</a:t>
            </a:r>
            <a:r>
              <a:rPr lang="bg-BG" sz="1000" dirty="0">
                <a:latin typeface="Arial" pitchFamily="34" charset="0"/>
                <a:cs typeface="Arial" pitchFamily="34" charset="0"/>
              </a:rPr>
              <a:t>/ </a:t>
            </a:r>
            <a:r>
              <a:rPr lang="en-US" sz="1000" dirty="0">
                <a:latin typeface="Arial" pitchFamily="34" charset="0"/>
                <a:cs typeface="Arial" pitchFamily="34" charset="0"/>
              </a:rPr>
              <a:t>charger</a:t>
            </a:r>
            <a:r>
              <a:rPr lang="bg-BG" sz="1000" dirty="0">
                <a:latin typeface="Arial" pitchFamily="34" charset="0"/>
                <a:cs typeface="Arial" pitchFamily="34" charset="0"/>
              </a:rPr>
              <a:t>/ </a:t>
            </a:r>
            <a:r>
              <a:rPr lang="en-US" sz="1000" dirty="0">
                <a:latin typeface="Arial" pitchFamily="34" charset="0"/>
                <a:cs typeface="Arial" pitchFamily="34" charset="0"/>
              </a:rPr>
              <a:t>alkaline batteries are not toys and it is strictly forbidden for children to play with them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2. </a:t>
            </a:r>
            <a:r>
              <a:rPr lang="en-US" sz="1000" dirty="0">
                <a:latin typeface="Arial" pitchFamily="34" charset="0"/>
                <a:cs typeface="Arial" pitchFamily="34" charset="0"/>
              </a:rPr>
              <a:t>Non-rechargeable batteries must not be recharged</a:t>
            </a:r>
            <a:r>
              <a:rPr lang="bg-BG" sz="1000" dirty="0">
                <a:latin typeface="Arial" pitchFamily="34" charset="0"/>
                <a:cs typeface="Arial" pitchFamily="34" charset="0"/>
              </a:rPr>
              <a:t>, </a:t>
            </a:r>
            <a:r>
              <a:rPr lang="en-US" sz="1000" dirty="0">
                <a:latin typeface="Arial" pitchFamily="34" charset="0"/>
                <a:cs typeface="Arial" pitchFamily="34" charset="0"/>
              </a:rPr>
              <a:t>do not recharge them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3. </a:t>
            </a:r>
            <a:r>
              <a:rPr lang="en-US" sz="1000" dirty="0">
                <a:latin typeface="Arial" pitchFamily="34" charset="0"/>
                <a:cs typeface="Arial" pitchFamily="34" charset="0"/>
              </a:rPr>
              <a:t>Do not mix old and new batteries or batteries of different types</a:t>
            </a:r>
            <a:r>
              <a:rPr lang="bg-BG" sz="1000" dirty="0">
                <a:latin typeface="Arial" pitchFamily="34" charset="0"/>
                <a:cs typeface="Arial" pitchFamily="34" charset="0"/>
              </a:rPr>
              <a:t>: </a:t>
            </a:r>
            <a:r>
              <a:rPr lang="en-US" sz="1000" dirty="0">
                <a:latin typeface="Arial" pitchFamily="34" charset="0"/>
                <a:cs typeface="Arial" pitchFamily="34" charset="0"/>
              </a:rPr>
              <a:t>alkaline</a:t>
            </a:r>
            <a:r>
              <a:rPr lang="bg-BG" sz="1000" dirty="0">
                <a:latin typeface="Arial" pitchFamily="34" charset="0"/>
                <a:cs typeface="Arial" pitchFamily="34" charset="0"/>
              </a:rPr>
              <a:t>, </a:t>
            </a:r>
            <a:r>
              <a:rPr lang="en-US" sz="1000" dirty="0">
                <a:latin typeface="Arial" pitchFamily="34" charset="0"/>
                <a:cs typeface="Arial" pitchFamily="34" charset="0"/>
              </a:rPr>
              <a:t>standard </a:t>
            </a:r>
            <a:r>
              <a:rPr lang="bg-BG" sz="1000" dirty="0">
                <a:latin typeface="Arial" pitchFamily="34" charset="0"/>
                <a:cs typeface="Arial" pitchFamily="34" charset="0"/>
              </a:rPr>
              <a:t>(</a:t>
            </a:r>
            <a:r>
              <a:rPr lang="en-US" sz="1000" dirty="0">
                <a:latin typeface="Arial" pitchFamily="34" charset="0"/>
                <a:cs typeface="Arial" pitchFamily="34" charset="0"/>
              </a:rPr>
              <a:t>carbon</a:t>
            </a:r>
            <a:r>
              <a:rPr lang="bg-BG" sz="1000" dirty="0">
                <a:latin typeface="Arial" pitchFamily="34" charset="0"/>
                <a:cs typeface="Arial" pitchFamily="34" charset="0"/>
              </a:rPr>
              <a:t>-</a:t>
            </a:r>
            <a:r>
              <a:rPr lang="en-US" sz="1000" dirty="0">
                <a:latin typeface="Arial" pitchFamily="34" charset="0"/>
                <a:cs typeface="Arial" pitchFamily="34" charset="0"/>
              </a:rPr>
              <a:t>zinc</a:t>
            </a:r>
            <a:r>
              <a:rPr lang="bg-BG" sz="1000" dirty="0">
                <a:latin typeface="Arial" pitchFamily="34" charset="0"/>
                <a:cs typeface="Arial" pitchFamily="34" charset="0"/>
              </a:rPr>
              <a:t>) </a:t>
            </a:r>
            <a:r>
              <a:rPr lang="en-US" sz="1000" dirty="0">
                <a:latin typeface="Arial" pitchFamily="34" charset="0"/>
                <a:cs typeface="Arial" pitchFamily="34" charset="0"/>
              </a:rPr>
              <a:t>or rechargeable </a:t>
            </a:r>
            <a:r>
              <a:rPr lang="bg-BG" sz="1000" dirty="0">
                <a:latin typeface="Arial" pitchFamily="34" charset="0"/>
                <a:cs typeface="Arial" pitchFamily="34" charset="0"/>
              </a:rPr>
              <a:t>(</a:t>
            </a:r>
            <a:r>
              <a:rPr lang="en-US" sz="1000" dirty="0">
                <a:latin typeface="Arial" pitchFamily="34" charset="0"/>
                <a:cs typeface="Arial" pitchFamily="34" charset="0"/>
              </a:rPr>
              <a:t>nickel-cadmium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4. </a:t>
            </a:r>
            <a:r>
              <a:rPr lang="en-US" sz="1000" dirty="0">
                <a:latin typeface="Arial" pitchFamily="34" charset="0"/>
                <a:cs typeface="Arial" pitchFamily="34" charset="0"/>
              </a:rPr>
              <a:t>Only an adult must charge the batteries</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5. </a:t>
            </a:r>
            <a:r>
              <a:rPr lang="en-US" sz="1000" dirty="0">
                <a:latin typeface="Arial" pitchFamily="34" charset="0"/>
                <a:cs typeface="Arial" pitchFamily="34" charset="0"/>
              </a:rPr>
              <a:t>Remove the rechargeable batteries from the product before you start charging them</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6. </a:t>
            </a:r>
            <a:r>
              <a:rPr lang="en-US" sz="1000" dirty="0">
                <a:latin typeface="Arial" pitchFamily="34" charset="0"/>
                <a:cs typeface="Arial" pitchFamily="34" charset="0"/>
              </a:rPr>
              <a:t>Observe the correct polarity </a:t>
            </a:r>
            <a:r>
              <a:rPr lang="bg-BG" sz="1000" dirty="0">
                <a:latin typeface="Arial" pitchFamily="34" charset="0"/>
                <a:cs typeface="Arial" pitchFamily="34" charset="0"/>
              </a:rPr>
              <a:t>± </a:t>
            </a:r>
            <a:r>
              <a:rPr lang="en-US" sz="1000" dirty="0">
                <a:latin typeface="Arial" pitchFamily="34" charset="0"/>
                <a:cs typeface="Arial" pitchFamily="34" charset="0"/>
              </a:rPr>
              <a:t>indicated at the battery compartment</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7. </a:t>
            </a:r>
            <a:r>
              <a:rPr lang="en-US" sz="1000" dirty="0">
                <a:latin typeface="Arial" pitchFamily="34" charset="0"/>
                <a:cs typeface="Arial" pitchFamily="34" charset="0"/>
              </a:rPr>
              <a:t>The discharged batteries must immediately be removed from the product</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8. </a:t>
            </a:r>
            <a:r>
              <a:rPr lang="en-US" sz="1000" dirty="0">
                <a:latin typeface="Arial" pitchFamily="34" charset="0"/>
                <a:cs typeface="Arial" pitchFamily="34" charset="0"/>
              </a:rPr>
              <a:t>Remove the batteries if you are not going to use the product for a long time</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9. </a:t>
            </a:r>
            <a:r>
              <a:rPr lang="en-US" sz="1000" dirty="0">
                <a:latin typeface="Arial" pitchFamily="34" charset="0"/>
                <a:cs typeface="Arial" pitchFamily="34" charset="0"/>
              </a:rPr>
              <a:t>Do not shorten the battery terminals.</a:t>
            </a:r>
            <a:endParaRPr lang="bg-BG" sz="1000" dirty="0">
              <a:latin typeface="Arial" pitchFamily="34" charset="0"/>
              <a:cs typeface="Arial" pitchFamily="34" charset="0"/>
            </a:endParaRPr>
          </a:p>
          <a:p>
            <a:pPr lvl="0" algn="just"/>
            <a:r>
              <a:rPr lang="bg-BG" sz="1000" dirty="0">
                <a:latin typeface="Arial" pitchFamily="34" charset="0"/>
                <a:cs typeface="Arial" pitchFamily="34" charset="0"/>
              </a:rPr>
              <a:t>10. </a:t>
            </a:r>
            <a:r>
              <a:rPr lang="en-US" sz="1000" dirty="0">
                <a:latin typeface="Arial" pitchFamily="34" charset="0"/>
                <a:cs typeface="Arial" pitchFamily="34" charset="0"/>
              </a:rPr>
              <a:t>Use only the rechargeable battery and charged provided by the manufacturer</a:t>
            </a:r>
            <a:r>
              <a:rPr lang="bg-BG" sz="1000" dirty="0">
                <a:latin typeface="Arial" pitchFamily="34" charset="0"/>
                <a:cs typeface="Arial" pitchFamily="34" charset="0"/>
              </a:rPr>
              <a:t>. </a:t>
            </a:r>
          </a:p>
          <a:p>
            <a:pPr lvl="0" algn="just"/>
            <a:r>
              <a:rPr lang="bg-BG" sz="1000" dirty="0">
                <a:latin typeface="Arial" pitchFamily="34" charset="0"/>
                <a:cs typeface="Arial" pitchFamily="34" charset="0"/>
              </a:rPr>
              <a:t>11. </a:t>
            </a:r>
            <a:r>
              <a:rPr lang="en-US" sz="1000" dirty="0">
                <a:latin typeface="Arial" pitchFamily="34" charset="0"/>
                <a:cs typeface="Arial" pitchFamily="34" charset="0"/>
              </a:rPr>
              <a:t>Do not use the battery or charger for other product</a:t>
            </a:r>
            <a:r>
              <a:rPr lang="bg-BG" sz="1000" dirty="0">
                <a:latin typeface="Arial" pitchFamily="34" charset="0"/>
                <a:cs typeface="Arial" pitchFamily="34" charset="0"/>
              </a:rPr>
              <a:t>, </a:t>
            </a:r>
            <a:r>
              <a:rPr lang="en-US" sz="1000" dirty="0">
                <a:latin typeface="Arial" pitchFamily="34" charset="0"/>
                <a:cs typeface="Arial" pitchFamily="34" charset="0"/>
              </a:rPr>
              <a:t>because this may lead to overheating, fire or explosion</a:t>
            </a:r>
            <a:r>
              <a:rPr lang="bg-BG" sz="1000" dirty="0">
                <a:latin typeface="Arial" pitchFamily="34" charset="0"/>
                <a:cs typeface="Arial" pitchFamily="34" charset="0"/>
              </a:rPr>
              <a:t>.</a:t>
            </a:r>
          </a:p>
        </p:txBody>
      </p:sp>
      <p:sp>
        <p:nvSpPr>
          <p:cNvPr id="8" name="TextBox 7">
            <a:extLst>
              <a:ext uri="{FF2B5EF4-FFF2-40B4-BE49-F238E27FC236}">
                <a16:creationId xmlns:a16="http://schemas.microsoft.com/office/drawing/2014/main" id="{86CB1871-94FD-28BE-B0AF-CF566A594331}"/>
              </a:ext>
            </a:extLst>
          </p:cNvPr>
          <p:cNvSpPr txBox="1"/>
          <p:nvPr/>
        </p:nvSpPr>
        <p:spPr>
          <a:xfrm>
            <a:off x="189000" y="112728"/>
            <a:ext cx="6480000" cy="1938992"/>
          </a:xfrm>
          <a:prstGeom prst="rect">
            <a:avLst/>
          </a:prstGeom>
          <a:noFill/>
        </p:spPr>
        <p:txBody>
          <a:bodyPr wrap="square" rtlCol="0">
            <a:spAutoFit/>
          </a:bodyPr>
          <a:lstStyle/>
          <a:p>
            <a:pPr algn="just">
              <a:buFont typeface="Arial" pitchFamily="34" charset="0"/>
              <a:buChar char="•"/>
              <a:defRPr/>
            </a:pPr>
            <a:r>
              <a:rPr lang="en-US" sz="1000" dirty="0">
                <a:latin typeface="Arial" pitchFamily="34" charset="0"/>
                <a:cs typeface="Arial" pitchFamily="34" charset="0"/>
              </a:rPr>
              <a:t>One must always sit on the seat</a:t>
            </a:r>
            <a:r>
              <a:rPr lang="bg-BG" sz="1000" dirty="0">
                <a:latin typeface="Arial" pitchFamily="34" charset="0"/>
                <a:cs typeface="Arial" pitchFamily="34" charset="0"/>
              </a:rPr>
              <a:t>. </a:t>
            </a:r>
            <a:r>
              <a:rPr lang="en-US" sz="1000" dirty="0">
                <a:latin typeface="Arial" pitchFamily="34" charset="0"/>
                <a:cs typeface="Arial" pitchFamily="34" charset="0"/>
              </a:rPr>
              <a:t>Do not allow the child to step on the seat or to use the battery-operated car</a:t>
            </a:r>
            <a:r>
              <a:rPr lang="bg-BG" sz="1000" dirty="0">
                <a:latin typeface="Arial" pitchFamily="34" charset="0"/>
                <a:cs typeface="Arial" pitchFamily="34" charset="0"/>
              </a:rPr>
              <a:t>, </a:t>
            </a:r>
            <a:r>
              <a:rPr lang="en-US" sz="1000" dirty="0">
                <a:latin typeface="Arial" pitchFamily="34" charset="0"/>
                <a:cs typeface="Arial" pitchFamily="34" charset="0"/>
              </a:rPr>
              <a:t>while standing up</a:t>
            </a:r>
            <a:r>
              <a:rPr lang="bg-BG" sz="1000" dirty="0">
                <a:latin typeface="Arial" pitchFamily="34" charset="0"/>
                <a:cs typeface="Arial" pitchFamily="34" charset="0"/>
              </a:rPr>
              <a:t>.</a:t>
            </a:r>
          </a:p>
          <a:p>
            <a:pPr algn="just">
              <a:buFont typeface="Arial" pitchFamily="34" charset="0"/>
              <a:buChar char="•"/>
              <a:defRPr/>
            </a:pPr>
            <a:r>
              <a:rPr lang="en-US" sz="1000" dirty="0">
                <a:latin typeface="Arial" pitchFamily="34" charset="0"/>
                <a:cs typeface="Arial" pitchFamily="34" charset="0"/>
              </a:rPr>
              <a:t>Your child must not jump with the car from curbs or other higher parts or bump into them.</a:t>
            </a:r>
          </a:p>
          <a:p>
            <a:pPr algn="just">
              <a:buFont typeface="Arial" pitchFamily="34" charset="0"/>
              <a:buChar char="•"/>
              <a:defRPr/>
            </a:pPr>
            <a:r>
              <a:rPr lang="en-US" sz="1000" dirty="0">
                <a:latin typeface="Arial" pitchFamily="34" charset="0"/>
                <a:cs typeface="Arial" pitchFamily="34" charset="0"/>
              </a:rPr>
              <a:t>You must teach your child and the other children, which are near the car, not to touch its wheels with hands or other objects, while the car is moving.</a:t>
            </a:r>
          </a:p>
          <a:p>
            <a:pPr algn="just">
              <a:buFont typeface="Arial" pitchFamily="34" charset="0"/>
              <a:buChar char="•"/>
              <a:defRPr/>
            </a:pPr>
            <a:r>
              <a:rPr lang="en-US" sz="1000" dirty="0">
                <a:latin typeface="Arial" pitchFamily="34" charset="0"/>
                <a:cs typeface="Arial" pitchFamily="34" charset="0"/>
              </a:rPr>
              <a:t>Do not tie or attach objects or accessories to the toy. This may lead to hanging, twining and disturbance of the balance causing injuring your child. </a:t>
            </a:r>
          </a:p>
          <a:p>
            <a:pPr algn="just">
              <a:buFont typeface="Arial" pitchFamily="34" charset="0"/>
              <a:buChar char="•"/>
              <a:defRPr/>
            </a:pPr>
            <a:r>
              <a:rPr lang="en-US" sz="1000" dirty="0">
                <a:latin typeface="Arial" pitchFamily="34" charset="0"/>
                <a:cs typeface="Arial" pitchFamily="34" charset="0"/>
              </a:rPr>
              <a:t>Do not modify any of the parts of the product!</a:t>
            </a:r>
          </a:p>
          <a:p>
            <a:pPr algn="just">
              <a:buFont typeface="Arial" pitchFamily="34" charset="0"/>
              <a:buChar char="•"/>
              <a:defRPr/>
            </a:pPr>
            <a:r>
              <a:rPr lang="en-US" sz="1000" dirty="0">
                <a:latin typeface="Arial" pitchFamily="34" charset="0"/>
                <a:cs typeface="Arial" pitchFamily="34" charset="0"/>
              </a:rPr>
              <a:t>Keep away from direct heat sources – heathers, open fires or others.</a:t>
            </a:r>
          </a:p>
          <a:p>
            <a:pPr algn="just">
              <a:buFont typeface="Arial" pitchFamily="34" charset="0"/>
              <a:buChar char="•"/>
              <a:defRPr/>
            </a:pPr>
            <a:r>
              <a:rPr lang="en-US" sz="1000" dirty="0">
                <a:latin typeface="Arial" pitchFamily="34" charset="0"/>
                <a:cs typeface="Arial" pitchFamily="34" charset="0"/>
              </a:rPr>
              <a:t>Do not use the car in rainy days, do not get it wet with water or other liquids during play or during cleaning. This will prevent the risk of damage of the toy due to rust on the metal parts or disturbing the stability of the connections.</a:t>
            </a:r>
            <a:endParaRPr lang="bg-BG" sz="10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50D5A1-4112-4AC5-919E-528F3EF5FBB3}"/>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US" sz="1000" b="1" dirty="0">
                <a:latin typeface="Arial" pitchFamily="34" charset="0"/>
                <a:cs typeface="Arial" pitchFamily="34" charset="0"/>
              </a:rPr>
              <a:t>4</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E365CB91-47CA-3467-9CE2-65B8C672CA25}"/>
              </a:ext>
            </a:extLst>
          </p:cNvPr>
          <p:cNvSpPr txBox="1"/>
          <p:nvPr/>
        </p:nvSpPr>
        <p:spPr>
          <a:xfrm>
            <a:off x="189000" y="107504"/>
            <a:ext cx="6480000" cy="2664000"/>
          </a:xfrm>
          <a:prstGeom prst="rect">
            <a:avLst/>
          </a:prstGeom>
          <a:noFill/>
        </p:spPr>
        <p:txBody>
          <a:bodyPr wrap="square" rtlCol="0" anchor="ctr">
            <a:noAutofit/>
          </a:bodyPr>
          <a:lstStyle/>
          <a:p>
            <a:pPr lvl="0" algn="just"/>
            <a:r>
              <a:rPr lang="bg-BG" sz="1000" dirty="0">
                <a:latin typeface="Arial" pitchFamily="34" charset="0"/>
                <a:cs typeface="Arial" pitchFamily="34" charset="0"/>
              </a:rPr>
              <a:t>12. </a:t>
            </a:r>
            <a:r>
              <a:rPr lang="en-US" sz="1000" b="1" dirty="0">
                <a:latin typeface="Arial" pitchFamily="34" charset="0"/>
                <a:cs typeface="Arial" pitchFamily="34" charset="0"/>
              </a:rPr>
              <a:t>DO NOT OPEN </a:t>
            </a:r>
            <a:r>
              <a:rPr lang="en-US" sz="1000" dirty="0">
                <a:latin typeface="Arial" pitchFamily="34" charset="0"/>
                <a:cs typeface="Arial" pitchFamily="34" charset="0"/>
              </a:rPr>
              <a:t>the battery or charger</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13. </a:t>
            </a:r>
            <a:r>
              <a:rPr lang="en-US" sz="1000" b="1" dirty="0">
                <a:latin typeface="Arial" pitchFamily="34" charset="0"/>
                <a:cs typeface="Arial" pitchFamily="34" charset="0"/>
              </a:rPr>
              <a:t>DO NOT CHARGE </a:t>
            </a:r>
            <a:r>
              <a:rPr lang="en-US" sz="1000" dirty="0">
                <a:latin typeface="Arial" pitchFamily="34" charset="0"/>
                <a:cs typeface="Arial" pitchFamily="34" charset="0"/>
              </a:rPr>
              <a:t>the battery backwards</a:t>
            </a:r>
            <a:r>
              <a:rPr lang="bg-BG" sz="1000" dirty="0">
                <a:latin typeface="Arial" pitchFamily="34" charset="0"/>
                <a:cs typeface="Arial" pitchFamily="34" charset="0"/>
              </a:rPr>
              <a:t>.</a:t>
            </a:r>
          </a:p>
          <a:p>
            <a:pPr lvl="0" algn="just"/>
            <a:r>
              <a:rPr lang="en-US" sz="1000" dirty="0">
                <a:latin typeface="Arial" pitchFamily="34" charset="0"/>
                <a:cs typeface="Arial" pitchFamily="34" charset="0"/>
              </a:rPr>
              <a:t>Always keep the battery dry</a:t>
            </a:r>
            <a:r>
              <a:rPr lang="bg-BG" sz="1000" dirty="0">
                <a:latin typeface="Arial" pitchFamily="34" charset="0"/>
                <a:cs typeface="Arial" pitchFamily="34" charset="0"/>
              </a:rPr>
              <a:t>. </a:t>
            </a:r>
            <a:r>
              <a:rPr lang="en-US" sz="1000" dirty="0">
                <a:latin typeface="Arial" pitchFamily="34" charset="0"/>
                <a:cs typeface="Arial" pitchFamily="34" charset="0"/>
              </a:rPr>
              <a:t>The battery must not get in contact with fresh or salt water</a:t>
            </a:r>
            <a:r>
              <a:rPr lang="bg-BG" sz="1000" dirty="0">
                <a:latin typeface="Arial" pitchFamily="34" charset="0"/>
                <a:cs typeface="Arial" pitchFamily="34" charset="0"/>
              </a:rPr>
              <a:t>.</a:t>
            </a:r>
          </a:p>
          <a:p>
            <a:pPr algn="ctr"/>
            <a:r>
              <a:rPr lang="en-US" sz="1000" b="1" dirty="0">
                <a:latin typeface="Arial" pitchFamily="34" charset="0"/>
                <a:cs typeface="Arial" pitchFamily="34" charset="0"/>
              </a:rPr>
              <a:t>Charging of the rechargeable battery</a:t>
            </a:r>
            <a:endParaRPr lang="bg-BG" sz="1000" dirty="0">
              <a:latin typeface="Arial" pitchFamily="34" charset="0"/>
              <a:cs typeface="Arial" pitchFamily="34" charset="0"/>
            </a:endParaRPr>
          </a:p>
          <a:p>
            <a:pPr lvl="0" algn="just"/>
            <a:r>
              <a:rPr lang="bg-BG" sz="1000" dirty="0">
                <a:latin typeface="Arial" pitchFamily="34" charset="0"/>
                <a:cs typeface="Arial" pitchFamily="34" charset="0"/>
              </a:rPr>
              <a:t>1. </a:t>
            </a:r>
            <a:r>
              <a:rPr lang="en-US" sz="1000" dirty="0">
                <a:latin typeface="Arial" pitchFamily="34" charset="0"/>
                <a:cs typeface="Arial" pitchFamily="34" charset="0"/>
              </a:rPr>
              <a:t>Before use for the first time you must charge the rechargeable battery for 10</a:t>
            </a:r>
            <a:r>
              <a:rPr lang="bg-BG" sz="1000" dirty="0">
                <a:latin typeface="Arial" pitchFamily="34" charset="0"/>
                <a:cs typeface="Arial" pitchFamily="34" charset="0"/>
              </a:rPr>
              <a:t> - </a:t>
            </a:r>
            <a:r>
              <a:rPr lang="en-US" sz="1000" dirty="0">
                <a:latin typeface="Arial" pitchFamily="34" charset="0"/>
                <a:cs typeface="Arial" pitchFamily="34" charset="0"/>
              </a:rPr>
              <a:t>12 hours</a:t>
            </a:r>
            <a:r>
              <a:rPr lang="bg-BG" sz="1000" dirty="0">
                <a:latin typeface="Arial" pitchFamily="34" charset="0"/>
                <a:cs typeface="Arial" pitchFamily="34" charset="0"/>
              </a:rPr>
              <a:t>, </a:t>
            </a:r>
            <a:r>
              <a:rPr lang="en-US" sz="1000" dirty="0">
                <a:latin typeface="Arial" pitchFamily="34" charset="0"/>
                <a:cs typeface="Arial" pitchFamily="34" charset="0"/>
              </a:rPr>
              <a:t>but no more than </a:t>
            </a:r>
            <a:r>
              <a:rPr lang="en-GB" sz="1000" dirty="0">
                <a:latin typeface="Arial" pitchFamily="34" charset="0"/>
                <a:cs typeface="Arial" pitchFamily="34" charset="0"/>
              </a:rPr>
              <a:t>that</a:t>
            </a:r>
            <a:r>
              <a:rPr lang="bg-BG" sz="1000" dirty="0">
                <a:latin typeface="Arial" pitchFamily="34" charset="0"/>
                <a:cs typeface="Arial" pitchFamily="34" charset="0"/>
              </a:rPr>
              <a:t>. </a:t>
            </a:r>
            <a:r>
              <a:rPr lang="en-US" sz="1000" dirty="0">
                <a:latin typeface="Arial" pitchFamily="34" charset="0"/>
                <a:cs typeface="Arial" pitchFamily="34" charset="0"/>
              </a:rPr>
              <a:t>The battery must be charged by an adult only</a:t>
            </a:r>
            <a:r>
              <a:rPr lang="bg-BG" sz="1000" dirty="0">
                <a:latin typeface="Arial" pitchFamily="34" charset="0"/>
                <a:cs typeface="Arial" pitchFamily="34" charset="0"/>
              </a:rPr>
              <a:t>. </a:t>
            </a:r>
            <a:r>
              <a:rPr lang="en-US" sz="1000" dirty="0">
                <a:latin typeface="Arial" pitchFamily="34" charset="0"/>
                <a:cs typeface="Arial" pitchFamily="34" charset="0"/>
              </a:rPr>
              <a:t>Never allow a child to charge the battery</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2. </a:t>
            </a:r>
            <a:r>
              <a:rPr lang="en-US" sz="1000" dirty="0">
                <a:latin typeface="Arial" pitchFamily="34" charset="0"/>
                <a:cs typeface="Arial" pitchFamily="34" charset="0"/>
              </a:rPr>
              <a:t>Before plugging the adaptor for charging of the battery</a:t>
            </a:r>
            <a:r>
              <a:rPr lang="bg-BG" sz="1000" dirty="0">
                <a:latin typeface="Arial" pitchFamily="34" charset="0"/>
                <a:cs typeface="Arial" pitchFamily="34" charset="0"/>
              </a:rPr>
              <a:t>, </a:t>
            </a:r>
            <a:r>
              <a:rPr lang="en-US" sz="1000" dirty="0">
                <a:latin typeface="Arial" pitchFamily="34" charset="0"/>
                <a:cs typeface="Arial" pitchFamily="34" charset="0"/>
              </a:rPr>
              <a:t>you must turn off the power button</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3. </a:t>
            </a:r>
            <a:r>
              <a:rPr lang="en-US" sz="1000" dirty="0">
                <a:latin typeface="Arial" pitchFamily="34" charset="0"/>
                <a:cs typeface="Arial" pitchFamily="34" charset="0"/>
              </a:rPr>
              <a:t>When the normal speed of the car starts to significantly decline or after each use of the product</a:t>
            </a:r>
            <a:r>
              <a:rPr lang="bg-BG" sz="1000" dirty="0">
                <a:latin typeface="Arial" pitchFamily="34" charset="0"/>
                <a:cs typeface="Arial" pitchFamily="34" charset="0"/>
              </a:rPr>
              <a:t>, </a:t>
            </a:r>
            <a:r>
              <a:rPr lang="en-US" sz="1000" dirty="0">
                <a:latin typeface="Arial" pitchFamily="34" charset="0"/>
                <a:cs typeface="Arial" pitchFamily="34" charset="0"/>
              </a:rPr>
              <a:t>charge the battery for 10– </a:t>
            </a:r>
            <a:r>
              <a:rPr lang="bg-BG" sz="1000" dirty="0">
                <a:latin typeface="Arial" pitchFamily="34" charset="0"/>
                <a:cs typeface="Arial" pitchFamily="34" charset="0"/>
              </a:rPr>
              <a:t>1</a:t>
            </a:r>
            <a:r>
              <a:rPr lang="en-US" sz="1000" dirty="0">
                <a:latin typeface="Arial" pitchFamily="34" charset="0"/>
                <a:cs typeface="Arial" pitchFamily="34" charset="0"/>
              </a:rPr>
              <a:t>2</a:t>
            </a:r>
            <a:r>
              <a:rPr lang="en-GB" sz="1000" dirty="0">
                <a:latin typeface="Arial" pitchFamily="34" charset="0"/>
                <a:cs typeface="Arial" pitchFamily="34" charset="0"/>
              </a:rPr>
              <a:t> </a:t>
            </a:r>
            <a:r>
              <a:rPr lang="en-US" sz="1000" dirty="0">
                <a:latin typeface="Arial" pitchFamily="34" charset="0"/>
                <a:cs typeface="Arial" pitchFamily="34" charset="0"/>
              </a:rPr>
              <a:t>hours</a:t>
            </a:r>
            <a:r>
              <a:rPr lang="bg-BG" sz="1000" dirty="0">
                <a:latin typeface="Arial" pitchFamily="34" charset="0"/>
                <a:cs typeface="Arial" pitchFamily="34" charset="0"/>
              </a:rPr>
              <a:t>, </a:t>
            </a:r>
            <a:r>
              <a:rPr lang="en-US" sz="1000" dirty="0">
                <a:latin typeface="Arial" pitchFamily="34" charset="0"/>
                <a:cs typeface="Arial" pitchFamily="34" charset="0"/>
              </a:rPr>
              <a:t>but never more than 18 hours</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4. </a:t>
            </a:r>
            <a:r>
              <a:rPr lang="en-US" sz="1000" dirty="0">
                <a:latin typeface="Arial" pitchFamily="34" charset="0"/>
                <a:cs typeface="Arial" pitchFamily="34" charset="0"/>
              </a:rPr>
              <a:t>Check the battery, charger and their connectors and cables for extensive wearing or damage every time </a:t>
            </a:r>
            <a:r>
              <a:rPr lang="bg-BG" sz="1000" dirty="0">
                <a:latin typeface="Arial" pitchFamily="34" charset="0"/>
                <a:cs typeface="Arial" pitchFamily="34" charset="0"/>
              </a:rPr>
              <a:t> </a:t>
            </a:r>
            <a:r>
              <a:rPr lang="en-US" sz="1000" dirty="0">
                <a:latin typeface="Arial" pitchFamily="34" charset="0"/>
                <a:cs typeface="Arial" pitchFamily="34" charset="0"/>
              </a:rPr>
              <a:t>before you start charging the battery</a:t>
            </a:r>
            <a:r>
              <a:rPr lang="bg-BG" sz="1000" dirty="0">
                <a:latin typeface="Arial" pitchFamily="34" charset="0"/>
                <a:cs typeface="Arial" pitchFamily="34" charset="0"/>
              </a:rPr>
              <a:t>. </a:t>
            </a:r>
            <a:r>
              <a:rPr lang="en-US" sz="1000" dirty="0">
                <a:latin typeface="Arial" pitchFamily="34" charset="0"/>
                <a:cs typeface="Arial" pitchFamily="34" charset="0"/>
              </a:rPr>
              <a:t>If you find any wearing or damage, do not use the charger or battery until the  worn or damaged part is replaced</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5. </a:t>
            </a:r>
            <a:r>
              <a:rPr lang="en-US" sz="1000" dirty="0">
                <a:latin typeface="Arial" pitchFamily="34" charset="0"/>
                <a:cs typeface="Arial" pitchFamily="34" charset="0"/>
              </a:rPr>
              <a:t>The battery must be charged in dry areas only</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6. </a:t>
            </a:r>
            <a:r>
              <a:rPr lang="en-US" sz="1000" dirty="0">
                <a:latin typeface="Arial" pitchFamily="34" charset="0"/>
                <a:cs typeface="Arial" pitchFamily="34" charset="0"/>
              </a:rPr>
              <a:t>It is normal for the battery and charger to become warm during charging</a:t>
            </a:r>
            <a:r>
              <a:rPr lang="bg-BG" sz="1000" dirty="0">
                <a:latin typeface="Arial" pitchFamily="34" charset="0"/>
                <a:cs typeface="Arial" pitchFamily="34" charset="0"/>
              </a:rPr>
              <a:t>.</a:t>
            </a:r>
          </a:p>
          <a:p>
            <a:pPr lvl="0" algn="just"/>
            <a:r>
              <a:rPr lang="bg-BG" sz="1000" dirty="0">
                <a:latin typeface="Arial" pitchFamily="34" charset="0"/>
                <a:cs typeface="Arial" pitchFamily="34" charset="0"/>
              </a:rPr>
              <a:t>7. </a:t>
            </a:r>
            <a:r>
              <a:rPr lang="en-US" sz="1000" dirty="0">
                <a:latin typeface="Arial" pitchFamily="34" charset="0"/>
                <a:cs typeface="Arial" pitchFamily="34" charset="0"/>
              </a:rPr>
              <a:t>Charge the battery at least once a month, even if the motor has not been used</a:t>
            </a:r>
            <a:r>
              <a:rPr lang="bg-BG" sz="1000" dirty="0">
                <a:latin typeface="Arial" pitchFamily="34" charset="0"/>
                <a:cs typeface="Arial" pitchFamily="34" charset="0"/>
              </a:rPr>
              <a:t>.</a:t>
            </a:r>
            <a:endParaRPr lang="en-US" sz="1000" dirty="0">
              <a:latin typeface="Arial" pitchFamily="34" charset="0"/>
              <a:cs typeface="Arial" pitchFamily="34" charset="0"/>
            </a:endParaRPr>
          </a:p>
          <a:p>
            <a:pPr algn="just"/>
            <a:r>
              <a:rPr lang="bg-BG" sz="1000" dirty="0">
                <a:latin typeface="Arial" pitchFamily="34" charset="0"/>
                <a:cs typeface="Arial" pitchFamily="34" charset="0"/>
              </a:rPr>
              <a:t>8. </a:t>
            </a:r>
            <a:r>
              <a:rPr lang="en-US" sz="1000" dirty="0">
                <a:latin typeface="Arial" pitchFamily="34" charset="0"/>
                <a:cs typeface="Arial" pitchFamily="34" charset="0"/>
              </a:rPr>
              <a:t>At room temperature under </a:t>
            </a:r>
            <a:r>
              <a:rPr lang="bg-BG" sz="1000" dirty="0">
                <a:latin typeface="Arial" pitchFamily="34" charset="0"/>
                <a:cs typeface="Arial" pitchFamily="34" charset="0"/>
              </a:rPr>
              <a:t>5 </a:t>
            </a:r>
            <a:r>
              <a:rPr lang="en-US" sz="1000" dirty="0">
                <a:latin typeface="Arial" pitchFamily="34" charset="0"/>
                <a:cs typeface="Arial" pitchFamily="34" charset="0"/>
              </a:rPr>
              <a:t>degrees Celsius</a:t>
            </a:r>
            <a:r>
              <a:rPr lang="bg-BG" sz="1000" dirty="0">
                <a:latin typeface="Arial" pitchFamily="34" charset="0"/>
                <a:cs typeface="Arial" pitchFamily="34" charset="0"/>
              </a:rPr>
              <a:t>, </a:t>
            </a:r>
            <a:r>
              <a:rPr lang="en-US" sz="1000" dirty="0">
                <a:latin typeface="Arial" pitchFamily="34" charset="0"/>
                <a:cs typeface="Arial" pitchFamily="34" charset="0"/>
              </a:rPr>
              <a:t>the charging must take </a:t>
            </a:r>
            <a:r>
              <a:rPr lang="bg-BG" sz="1000" dirty="0">
                <a:latin typeface="Arial" pitchFamily="34" charset="0"/>
                <a:cs typeface="Arial" pitchFamily="34" charset="0"/>
              </a:rPr>
              <a:t>3-5 </a:t>
            </a:r>
            <a:r>
              <a:rPr lang="en-US" sz="1000" dirty="0">
                <a:latin typeface="Arial" pitchFamily="34" charset="0"/>
                <a:cs typeface="Arial" pitchFamily="34" charset="0"/>
              </a:rPr>
              <a:t>hours more</a:t>
            </a:r>
            <a:r>
              <a:rPr lang="bg-BG" sz="1000" dirty="0">
                <a:latin typeface="Arial" pitchFamily="34" charset="0"/>
                <a:cs typeface="Arial" pitchFamily="34" charset="0"/>
              </a:rPr>
              <a:t>. </a:t>
            </a:r>
            <a:r>
              <a:rPr lang="en-US" sz="1000" dirty="0">
                <a:latin typeface="Arial" pitchFamily="34" charset="0"/>
                <a:cs typeface="Arial" pitchFamily="34" charset="0"/>
              </a:rPr>
              <a:t>Please</a:t>
            </a:r>
            <a:r>
              <a:rPr lang="bg-BG" sz="1000" dirty="0">
                <a:latin typeface="Arial" pitchFamily="34" charset="0"/>
                <a:cs typeface="Arial" pitchFamily="34" charset="0"/>
              </a:rPr>
              <a:t>, </a:t>
            </a:r>
            <a:r>
              <a:rPr lang="en-US" sz="1000" dirty="0">
                <a:latin typeface="Arial" pitchFamily="34" charset="0"/>
                <a:cs typeface="Arial" pitchFamily="34" charset="0"/>
              </a:rPr>
              <a:t>do not use this product under </a:t>
            </a:r>
            <a:r>
              <a:rPr lang="bg-BG" sz="1000" dirty="0">
                <a:latin typeface="Arial" pitchFamily="34" charset="0"/>
                <a:cs typeface="Arial" pitchFamily="34" charset="0"/>
              </a:rPr>
              <a:t>- 5 </a:t>
            </a:r>
            <a:r>
              <a:rPr lang="en-US" sz="1000" dirty="0">
                <a:latin typeface="Arial" pitchFamily="34" charset="0"/>
                <a:cs typeface="Arial" pitchFamily="34" charset="0"/>
              </a:rPr>
              <a:t>degrees Celsius</a:t>
            </a:r>
            <a:r>
              <a:rPr lang="bg-BG" sz="1000" dirty="0">
                <a:latin typeface="Arial" pitchFamily="34" charset="0"/>
                <a:cs typeface="Arial" pitchFamily="34" charset="0"/>
              </a:rPr>
              <a:t>.</a:t>
            </a:r>
          </a:p>
        </p:txBody>
      </p:sp>
      <p:sp>
        <p:nvSpPr>
          <p:cNvPr id="3" name="TextBox 2">
            <a:extLst>
              <a:ext uri="{FF2B5EF4-FFF2-40B4-BE49-F238E27FC236}">
                <a16:creationId xmlns:a16="http://schemas.microsoft.com/office/drawing/2014/main" id="{3750CEFC-65C1-E8E7-0DBE-9CCF9B0D041B}"/>
              </a:ext>
            </a:extLst>
          </p:cNvPr>
          <p:cNvSpPr txBox="1"/>
          <p:nvPr/>
        </p:nvSpPr>
        <p:spPr>
          <a:xfrm>
            <a:off x="189000" y="2807824"/>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PARTS LIST</a:t>
            </a:r>
            <a:endParaRPr lang="bg-BG" sz="1000" b="1" dirty="0">
              <a:latin typeface="Arial" pitchFamily="34" charset="0"/>
              <a:cs typeface="Arial" pitchFamily="34" charset="0"/>
            </a:endParaRPr>
          </a:p>
        </p:txBody>
      </p:sp>
      <p:sp>
        <p:nvSpPr>
          <p:cNvPr id="4" name="TextBox 3">
            <a:extLst>
              <a:ext uri="{FF2B5EF4-FFF2-40B4-BE49-F238E27FC236}">
                <a16:creationId xmlns:a16="http://schemas.microsoft.com/office/drawing/2014/main" id="{C8144D46-C235-C351-CCC8-4447E1B0D12C}"/>
              </a:ext>
            </a:extLst>
          </p:cNvPr>
          <p:cNvSpPr txBox="1"/>
          <p:nvPr/>
        </p:nvSpPr>
        <p:spPr>
          <a:xfrm>
            <a:off x="189000" y="2987824"/>
            <a:ext cx="6480000" cy="707886"/>
          </a:xfrm>
          <a:prstGeom prst="rect">
            <a:avLst/>
          </a:prstGeom>
          <a:noFill/>
        </p:spPr>
        <p:txBody>
          <a:bodyPr wrap="square" rtlCol="0">
            <a:spAutoFit/>
          </a:bodyPr>
          <a:lstStyle/>
          <a:p>
            <a:pPr algn="just"/>
            <a:r>
              <a:rPr lang="en-US" sz="1000" dirty="0">
                <a:latin typeface="Arial" pitchFamily="34" charset="0"/>
                <a:cs typeface="Arial" pitchFamily="34" charset="0"/>
              </a:rPr>
              <a:t>Before you start to assemble the battery-operated CAR, take the parts out of the packaging and check whether all parts indicated in the list below are present. Keep the packaging until you have completely finished.</a:t>
            </a:r>
          </a:p>
          <a:p>
            <a:pPr algn="just"/>
            <a:r>
              <a:rPr lang="en-US" sz="1000" b="1" dirty="0">
                <a:latin typeface="Arial" pitchFamily="34" charset="0"/>
                <a:cs typeface="Arial" pitchFamily="34" charset="0"/>
              </a:rPr>
              <a:t>See Figure PD</a:t>
            </a:r>
            <a:r>
              <a:rPr lang="en-US" sz="1000" dirty="0">
                <a:latin typeface="Arial" pitchFamily="34" charset="0"/>
                <a:cs typeface="Arial" pitchFamily="34" charset="0"/>
              </a:rPr>
              <a:t>:</a:t>
            </a:r>
            <a:r>
              <a:rPr lang="en-GB" sz="1000" dirty="0">
                <a:latin typeface="Arial" pitchFamily="34" charset="0"/>
                <a:cs typeface="Arial" pitchFamily="34" charset="0"/>
              </a:rPr>
              <a:t> Body </a:t>
            </a:r>
            <a:r>
              <a:rPr lang="en-US" sz="1000" dirty="0" err="1">
                <a:latin typeface="Arial" pitchFamily="34" charset="0"/>
                <a:cs typeface="Arial" pitchFamily="34" charset="0"/>
              </a:rPr>
              <a:t>Suv</a:t>
            </a:r>
            <a:r>
              <a:rPr lang="en-GB" sz="1000" dirty="0">
                <a:latin typeface="Arial" pitchFamily="34" charset="0"/>
                <a:cs typeface="Arial" pitchFamily="34" charset="0"/>
              </a:rPr>
              <a:t> 1pc,. Seat 2 pc.,  wheel 4 pc Steering wheel 1pc,. Instrument panel 1pc, car frame 2 pc., shaft 2pc,. , </a:t>
            </a:r>
            <a:r>
              <a:rPr lang="en-GB" sz="1000" dirty="0" err="1">
                <a:latin typeface="Arial" pitchFamily="34" charset="0"/>
                <a:cs typeface="Arial" pitchFamily="34" charset="0"/>
              </a:rPr>
              <a:t>Remonte</a:t>
            </a:r>
            <a:r>
              <a:rPr lang="en-GB" sz="1000" dirty="0">
                <a:latin typeface="Arial" pitchFamily="34" charset="0"/>
                <a:cs typeface="Arial" pitchFamily="34" charset="0"/>
              </a:rPr>
              <a:t>  control 1pc.,Charge 1pc.material pack 1 pc , searchlight 1 pc,. Front rod 1 pc..</a:t>
            </a:r>
            <a:endParaRPr lang="bg-BG" sz="1000" dirty="0">
              <a:latin typeface="Arial" panose="020B0604020202020204" pitchFamily="34" charset="0"/>
              <a:cs typeface="Arial" pitchFamily="34" charset="0"/>
            </a:endParaRPr>
          </a:p>
        </p:txBody>
      </p:sp>
      <p:sp>
        <p:nvSpPr>
          <p:cNvPr id="5" name="TextBox 4">
            <a:extLst>
              <a:ext uri="{FF2B5EF4-FFF2-40B4-BE49-F238E27FC236}">
                <a16:creationId xmlns:a16="http://schemas.microsoft.com/office/drawing/2014/main" id="{4EC5552F-A90A-F597-3B2C-B6D64D0C3727}"/>
              </a:ext>
            </a:extLst>
          </p:cNvPr>
          <p:cNvSpPr txBox="1"/>
          <p:nvPr/>
        </p:nvSpPr>
        <p:spPr>
          <a:xfrm>
            <a:off x="189000" y="3779912"/>
            <a:ext cx="6480000" cy="35172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ASSEMBLY  STEPS</a:t>
            </a:r>
            <a:endParaRPr lang="bg-BG" sz="1000" dirty="0">
              <a:latin typeface="Arial" pitchFamily="34" charset="0"/>
              <a:cs typeface="Arial" pitchFamily="34" charset="0"/>
            </a:endParaRPr>
          </a:p>
        </p:txBody>
      </p:sp>
      <p:sp>
        <p:nvSpPr>
          <p:cNvPr id="6" name="TextBox 11">
            <a:extLst>
              <a:ext uri="{FF2B5EF4-FFF2-40B4-BE49-F238E27FC236}">
                <a16:creationId xmlns:a16="http://schemas.microsoft.com/office/drawing/2014/main" id="{975C8212-7351-01DB-4A1E-1FF2CB378D3B}"/>
              </a:ext>
            </a:extLst>
          </p:cNvPr>
          <p:cNvSpPr txBox="1"/>
          <p:nvPr/>
        </p:nvSpPr>
        <p:spPr>
          <a:xfrm>
            <a:off x="260648" y="4211960"/>
            <a:ext cx="6320152" cy="3160032"/>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  </a:t>
            </a:r>
            <a:r>
              <a:rPr lang="en-US" sz="1200" kern="100" dirty="0">
                <a:effectLst/>
                <a:latin typeface="Arial" panose="020B0604020202020204" pitchFamily="34" charset="0"/>
                <a:ea typeface="Calibri" panose="020F0502020204030204" pitchFamily="34" charset="0"/>
                <a:cs typeface="Arial" panose="020B0604020202020204" pitchFamily="34" charset="0"/>
              </a:rPr>
              <a:t>1./2./3.Itake out the body </a:t>
            </a:r>
            <a:r>
              <a:rPr lang="en-US" sz="1200" kern="100" dirty="0" err="1">
                <a:effectLst/>
                <a:latin typeface="Arial" panose="020B0604020202020204" pitchFamily="34" charset="0"/>
                <a:ea typeface="Calibri" panose="020F0502020204030204" pitchFamily="34" charset="0"/>
                <a:cs typeface="Arial" panose="020B0604020202020204" pitchFamily="34" charset="0"/>
              </a:rPr>
              <a:t>suv</a:t>
            </a:r>
            <a:r>
              <a:rPr lang="en-US" sz="1200" kern="100" dirty="0">
                <a:effectLst/>
                <a:latin typeface="Arial" panose="020B0604020202020204" pitchFamily="34" charset="0"/>
                <a:ea typeface="Calibri" panose="020F0502020204030204" pitchFamily="34" charset="0"/>
                <a:cs typeface="Arial" panose="020B0604020202020204" pitchFamily="34" charset="0"/>
              </a:rPr>
              <a:t> install the front axle, press the front axle. </a:t>
            </a:r>
          </a:p>
          <a:p>
            <a:pPr marL="171450" indent="-17145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Calibri" panose="020F0502020204030204" pitchFamily="34" charset="0"/>
                <a:cs typeface="Arial" panose="020B0604020202020204" pitchFamily="34" charset="0"/>
              </a:rPr>
              <a:t>4/5/6 install the steering level press the front wheel fix the shock absorber </a:t>
            </a:r>
          </a:p>
          <a:p>
            <a:pPr marL="171450" indent="-171450">
              <a:lnSpc>
                <a:spcPct val="107000"/>
              </a:lnSpc>
              <a:spcAft>
                <a:spcPts val="800"/>
              </a:spcAft>
              <a:buFont typeface="Arial" panose="020B0604020202020204" pitchFamily="34" charset="0"/>
              <a:buChar char="•"/>
            </a:pPr>
            <a:r>
              <a:rPr lang="en-US" sz="1200" kern="100" dirty="0">
                <a:latin typeface="Arial" panose="020B0604020202020204" pitchFamily="34" charset="0"/>
                <a:ea typeface="Calibri" panose="020F0502020204030204" pitchFamily="34" charset="0"/>
                <a:cs typeface="Arial" panose="020B0604020202020204" pitchFamily="34" charset="0"/>
              </a:rPr>
              <a:t>7/8/9.</a:t>
            </a:r>
            <a:r>
              <a:rPr lang="en-US" sz="1200" kern="100" dirty="0">
                <a:effectLst/>
                <a:latin typeface="Arial" panose="020B0604020202020204" pitchFamily="34" charset="0"/>
                <a:ea typeface="Calibri" panose="020F0502020204030204" pitchFamily="34" charset="0"/>
                <a:cs typeface="Arial" panose="020B0604020202020204" pitchFamily="34" charset="0"/>
              </a:rPr>
              <a:t>.press the </a:t>
            </a:r>
            <a:r>
              <a:rPr lang="en-US" sz="1200" kern="100" dirty="0">
                <a:latin typeface="Arial" panose="020B0604020202020204" pitchFamily="34" charset="0"/>
                <a:ea typeface="Calibri" panose="020F0502020204030204" pitchFamily="34" charset="0"/>
                <a:cs typeface="Arial" panose="020B0604020202020204" pitchFamily="34" charset="0"/>
              </a:rPr>
              <a:t>shock absorber and install the rear </a:t>
            </a:r>
            <a:r>
              <a:rPr lang="en-US" sz="1200" kern="100" dirty="0" err="1">
                <a:latin typeface="Arial" panose="020B0604020202020204" pitchFamily="34" charset="0"/>
                <a:ea typeface="Calibri" panose="020F0502020204030204" pitchFamily="34" charset="0"/>
                <a:cs typeface="Arial" panose="020B0604020202020204" pitchFamily="34" charset="0"/>
              </a:rPr>
              <a:t>wheel,press</a:t>
            </a:r>
            <a:r>
              <a:rPr lang="en-US" sz="1200" kern="100" dirty="0">
                <a:latin typeface="Arial" panose="020B0604020202020204" pitchFamily="34" charset="0"/>
                <a:ea typeface="Calibri" panose="020F0502020204030204" pitchFamily="34" charset="0"/>
                <a:cs typeface="Arial" panose="020B0604020202020204" pitchFamily="34" charset="0"/>
              </a:rPr>
              <a:t> on the nut fixed </a:t>
            </a:r>
            <a:r>
              <a:rPr lang="en-US" sz="1200" kern="100" dirty="0" err="1">
                <a:latin typeface="Arial" panose="020B0604020202020204" pitchFamily="34" charset="0"/>
                <a:ea typeface="Calibri" panose="020F0502020204030204" pitchFamily="34" charset="0"/>
                <a:cs typeface="Arial" panose="020B0604020202020204" pitchFamily="34" charset="0"/>
              </a:rPr>
              <a:t>tyre</a:t>
            </a:r>
            <a:r>
              <a:rPr lang="en-US" sz="1200" kern="100" dirty="0">
                <a:latin typeface="Arial" panose="020B0604020202020204" pitchFamily="34" charset="0"/>
                <a:ea typeface="Calibri" panose="020F0502020204030204" pitchFamily="34" charset="0"/>
                <a:cs typeface="Arial" panose="020B0604020202020204" pitchFamily="34" charset="0"/>
              </a:rPr>
              <a:t>.</a:t>
            </a:r>
          </a:p>
          <a:p>
            <a:pPr marL="171450" indent="-171450">
              <a:lnSpc>
                <a:spcPct val="107000"/>
              </a:lnSpc>
              <a:spcAft>
                <a:spcPts val="800"/>
              </a:spcAft>
              <a:buFont typeface="Arial" panose="020B0604020202020204" pitchFamily="34" charset="0"/>
              <a:buChar char="•"/>
            </a:pPr>
            <a:r>
              <a:rPr lang="en-US" sz="1200" kern="100" dirty="0">
                <a:latin typeface="Arial" panose="020B0604020202020204" pitchFamily="34" charset="0"/>
                <a:ea typeface="Calibri" panose="020F0502020204030204" pitchFamily="34" charset="0"/>
                <a:cs typeface="Arial" panose="020B0604020202020204" pitchFamily="34" charset="0"/>
              </a:rPr>
              <a:t>10/11/12.</a:t>
            </a:r>
            <a:r>
              <a:rPr lang="en-US" sz="1200" kern="100" dirty="0">
                <a:effectLst/>
                <a:latin typeface="Arial" panose="020B0604020202020204" pitchFamily="34" charset="0"/>
                <a:ea typeface="Calibri" panose="020F0502020204030204" pitchFamily="34" charset="0"/>
                <a:cs typeface="Arial" panose="020B0604020202020204" pitchFamily="34" charset="0"/>
              </a:rPr>
              <a:t>Install the </a:t>
            </a:r>
            <a:r>
              <a:rPr lang="en-US" sz="1200" kern="100" dirty="0">
                <a:latin typeface="Arial" panose="020B0604020202020204" pitchFamily="34" charset="0"/>
                <a:ea typeface="Calibri" panose="020F0502020204030204" pitchFamily="34" charset="0"/>
                <a:cs typeface="Arial" panose="020B0604020202020204" pitchFamily="34" charset="0"/>
              </a:rPr>
              <a:t>steering wheel connected and fix the steering wheel install the meter of the </a:t>
            </a:r>
            <a:r>
              <a:rPr lang="en-US" sz="1200" kern="100" dirty="0" err="1">
                <a:latin typeface="Arial" panose="020B0604020202020204" pitchFamily="34" charset="0"/>
                <a:ea typeface="Calibri" panose="020F0502020204030204" pitchFamily="34" charset="0"/>
                <a:cs typeface="Arial" panose="020B0604020202020204" pitchFamily="34" charset="0"/>
              </a:rPr>
              <a:t>utv</a:t>
            </a:r>
            <a:r>
              <a:rPr lang="en-US" sz="1200" kern="100" dirty="0">
                <a:latin typeface="Arial" panose="020B0604020202020204" pitchFamily="34" charset="0"/>
                <a:ea typeface="Calibri" panose="020F0502020204030204" pitchFamily="34" charset="0"/>
                <a:cs typeface="Arial" panose="020B0604020202020204" pitchFamily="34" charset="0"/>
              </a:rPr>
              <a:t>.</a:t>
            </a:r>
            <a:r>
              <a:rPr lang="en-US" sz="1200" kern="100" dirty="0">
                <a:effectLst/>
                <a:latin typeface="Arial" panose="020B0604020202020204" pitchFamily="34" charset="0"/>
                <a:ea typeface="Calibri" panose="020F0502020204030204" pitchFamily="34" charset="0"/>
                <a:cs typeface="Arial" panose="020B0604020202020204" pitchFamily="34" charset="0"/>
              </a:rPr>
              <a:t>.</a:t>
            </a:r>
            <a:endParaRPr lang="en-US" sz="1200" kern="1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Calibri" panose="020F0502020204030204" pitchFamily="34" charset="0"/>
                <a:cs typeface="Arial" panose="020B0604020202020204" pitchFamily="34" charset="0"/>
              </a:rPr>
              <a:t>13/14/15Open the boot cover and install the detective lights connect the probe light and put it </a:t>
            </a:r>
            <a:r>
              <a:rPr lang="en-US" sz="1200" kern="100" dirty="0">
                <a:latin typeface="Arial" panose="020B0604020202020204" pitchFamily="34" charset="0"/>
                <a:ea typeface="Calibri" panose="020F0502020204030204" pitchFamily="34" charset="0"/>
                <a:cs typeface="Arial" panose="020B0604020202020204" pitchFamily="34" charset="0"/>
              </a:rPr>
              <a:t>in place</a:t>
            </a:r>
            <a:r>
              <a:rPr lang="en-US" sz="1200" kern="1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Calibri" panose="020F0502020204030204" pitchFamily="34" charset="0"/>
                <a:cs typeface="Arial" panose="020B0604020202020204" pitchFamily="34" charset="0"/>
              </a:rPr>
              <a:t>16/17/18.Install the seats fit them in </a:t>
            </a:r>
            <a:r>
              <a:rPr lang="en-US" sz="1200" kern="100" dirty="0" err="1">
                <a:effectLst/>
                <a:latin typeface="Arial" panose="020B0604020202020204" pitchFamily="34" charset="0"/>
                <a:ea typeface="Calibri" panose="020F0502020204030204" pitchFamily="34" charset="0"/>
                <a:cs typeface="Arial" panose="020B0604020202020204" pitchFamily="34" charset="0"/>
              </a:rPr>
              <a:t>pplace</a:t>
            </a:r>
            <a:r>
              <a:rPr lang="en-US" sz="1200" kern="100" dirty="0">
                <a:effectLst/>
                <a:latin typeface="Arial" panose="020B0604020202020204" pitchFamily="34" charset="0"/>
                <a:ea typeface="Calibri" panose="020F0502020204030204" pitchFamily="34" charset="0"/>
                <a:cs typeface="Arial" panose="020B0604020202020204" pitchFamily="34" charset="0"/>
              </a:rPr>
              <a:t> and press the front face tight it up with screw.19/20/21. connect the fence with screws install them in place tight it up with screwdriver and on last connect the </a:t>
            </a:r>
            <a:r>
              <a:rPr lang="en-US" sz="1200" kern="100" dirty="0" err="1">
                <a:effectLst/>
                <a:latin typeface="Arial" panose="020B0604020202020204" pitchFamily="34" charset="0"/>
                <a:ea typeface="Calibri" panose="020F0502020204030204" pitchFamily="34" charset="0"/>
                <a:cs typeface="Arial" panose="020B0604020202020204" pitchFamily="34" charset="0"/>
              </a:rPr>
              <a:t>battery.</a:t>
            </a:r>
            <a:r>
              <a:rPr lang="en-US" sz="1200" b="1" dirty="0" err="1">
                <a:latin typeface="Arial" panose="020B0604020202020204" pitchFamily="34" charset="0"/>
                <a:cs typeface="Arial" panose="020B0604020202020204" pitchFamily="34" charset="0"/>
              </a:rPr>
              <a:t>.Connecting</a:t>
            </a:r>
            <a:r>
              <a:rPr lang="en-US" sz="1200" b="1" dirty="0">
                <a:latin typeface="Arial" panose="020B0604020202020204" pitchFamily="34" charset="0"/>
                <a:cs typeface="Arial" panose="020B0604020202020204" pitchFamily="34" charset="0"/>
              </a:rPr>
              <a:t> the battery </a:t>
            </a:r>
            <a:r>
              <a:rPr lang="en-GB" sz="1200" dirty="0">
                <a:latin typeface="Arial" panose="020B0604020202020204" pitchFamily="34" charset="0"/>
                <a:cs typeface="Arial" panose="020B0604020202020204" pitchFamily="34" charset="0"/>
              </a:rPr>
              <a:t>Connect the red cable to the red terminal of the battery. Follow the correct polarity. </a:t>
            </a:r>
            <a:r>
              <a:rPr lang="en-GB" sz="1200" b="1" dirty="0">
                <a:latin typeface="Arial" panose="020B0604020202020204" pitchFamily="34" charset="0"/>
                <a:cs typeface="Arial" panose="020B0604020202020204" pitchFamily="34" charset="0"/>
              </a:rPr>
              <a:t>Never</a:t>
            </a:r>
            <a:r>
              <a:rPr lang="en-GB" sz="1200" dirty="0">
                <a:latin typeface="Arial" panose="020B0604020202020204" pitchFamily="34" charset="0"/>
                <a:cs typeface="Arial" panose="020B0604020202020204" pitchFamily="34" charset="0"/>
              </a:rPr>
              <a:t> connect black cable to red terminal or vice versa. This may lead to short circuit. Turn on the power of the SUV to check if the connection was successful</a:t>
            </a:r>
          </a:p>
        </p:txBody>
      </p:sp>
      <p:sp>
        <p:nvSpPr>
          <p:cNvPr id="8" name="TextBox 7">
            <a:extLst>
              <a:ext uri="{FF2B5EF4-FFF2-40B4-BE49-F238E27FC236}">
                <a16:creationId xmlns:a16="http://schemas.microsoft.com/office/drawing/2014/main" id="{C73191E3-F65E-084E-F297-5F870EC85310}"/>
              </a:ext>
            </a:extLst>
          </p:cNvPr>
          <p:cNvSpPr txBox="1"/>
          <p:nvPr/>
        </p:nvSpPr>
        <p:spPr>
          <a:xfrm>
            <a:off x="189000" y="7848344"/>
            <a:ext cx="6480000" cy="1044000"/>
          </a:xfrm>
          <a:prstGeom prst="rect">
            <a:avLst/>
          </a:prstGeom>
          <a:noFill/>
        </p:spPr>
        <p:txBody>
          <a:bodyPr wrap="square" rtlCol="0">
            <a:spAutoFit/>
          </a:bodyPr>
          <a:lstStyle/>
          <a:p>
            <a:pPr marL="171450" indent="-171450" algn="just">
              <a:buFont typeface="Wingdings" panose="05000000000000000000" pitchFamily="2" charset="2"/>
              <a:buChar char="Ø"/>
            </a:pPr>
            <a:r>
              <a:rPr lang="en-US" sz="900" b="1" dirty="0">
                <a:latin typeface="Arial" pitchFamily="34" charset="0"/>
                <a:cs typeface="Arial" pitchFamily="34" charset="0"/>
              </a:rPr>
              <a:t>Notice</a:t>
            </a:r>
            <a:r>
              <a:rPr lang="bg-BG" sz="900" b="1" dirty="0">
                <a:latin typeface="Arial" pitchFamily="34" charset="0"/>
                <a:cs typeface="Arial" pitchFamily="34" charset="0"/>
              </a:rPr>
              <a:t>: </a:t>
            </a:r>
            <a:endParaRPr lang="en-US" sz="900" b="1" dirty="0">
              <a:latin typeface="Arial" pitchFamily="34" charset="0"/>
              <a:cs typeface="Arial" pitchFamily="34" charset="0"/>
            </a:endParaRPr>
          </a:p>
          <a:p>
            <a:pPr algn="just"/>
            <a:r>
              <a:rPr lang="en-US" sz="900" dirty="0">
                <a:latin typeface="Arial" pitchFamily="34" charset="0"/>
                <a:cs typeface="Arial" pitchFamily="34" charset="0"/>
              </a:rPr>
              <a:t>1.</a:t>
            </a:r>
            <a:r>
              <a:rPr lang="bg-BG" sz="900" dirty="0">
                <a:latin typeface="Arial" pitchFamily="34" charset="0"/>
                <a:cs typeface="Arial" pitchFamily="34" charset="0"/>
              </a:rPr>
              <a:t> </a:t>
            </a:r>
            <a:r>
              <a:rPr lang="en-US" sz="900" dirty="0">
                <a:latin typeface="Arial" pitchFamily="34" charset="0"/>
                <a:cs typeface="Arial" pitchFamily="34" charset="0"/>
              </a:rPr>
              <a:t>When you change the direction of movement</a:t>
            </a:r>
            <a:r>
              <a:rPr lang="bg-BG" sz="900" dirty="0">
                <a:latin typeface="Arial" pitchFamily="34" charset="0"/>
                <a:cs typeface="Arial" pitchFamily="34" charset="0"/>
              </a:rPr>
              <a:t>, </a:t>
            </a:r>
            <a:r>
              <a:rPr lang="en-US" sz="900" dirty="0">
                <a:latin typeface="Arial" pitchFamily="34" charset="0"/>
                <a:cs typeface="Arial" pitchFamily="34" charset="0"/>
              </a:rPr>
              <a:t>first make sure that the SUV does not move</a:t>
            </a:r>
            <a:r>
              <a:rPr lang="bg-BG" sz="900" dirty="0">
                <a:latin typeface="Arial" pitchFamily="34" charset="0"/>
                <a:cs typeface="Arial" pitchFamily="34" charset="0"/>
              </a:rPr>
              <a:t>. </a:t>
            </a:r>
            <a:r>
              <a:rPr lang="en-US" sz="900" dirty="0">
                <a:latin typeface="Arial" pitchFamily="34" charset="0"/>
                <a:cs typeface="Arial" pitchFamily="34" charset="0"/>
              </a:rPr>
              <a:t>Otherwise, if you change suddenly the direction of movement without stopping  the SUV</a:t>
            </a:r>
            <a:r>
              <a:rPr lang="bg-BG" sz="900" dirty="0">
                <a:latin typeface="Arial" pitchFamily="34" charset="0"/>
                <a:cs typeface="Arial" pitchFamily="34" charset="0"/>
              </a:rPr>
              <a:t>, </a:t>
            </a:r>
            <a:r>
              <a:rPr lang="en-US" sz="900" dirty="0">
                <a:latin typeface="Arial" pitchFamily="34" charset="0"/>
                <a:cs typeface="Arial" pitchFamily="34" charset="0"/>
              </a:rPr>
              <a:t>you may cause damage of the gears and motor</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2. If you are using the remote control, follow the guidelines in this manual.</a:t>
            </a:r>
            <a:endParaRPr lang="bg-BG" sz="900" dirty="0">
              <a:latin typeface="Arial" pitchFamily="34" charset="0"/>
              <a:cs typeface="Arial" pitchFamily="34" charset="0"/>
            </a:endParaRPr>
          </a:p>
          <a:p>
            <a:pPr algn="just">
              <a:buFont typeface="Wingdings" panose="05000000000000000000" pitchFamily="2" charset="2"/>
              <a:buChar char="Ø"/>
            </a:pPr>
            <a:r>
              <a:rPr lang="en-US" sz="900" b="1" dirty="0">
                <a:latin typeface="Arial" pitchFamily="34" charset="0"/>
                <a:cs typeface="Arial" pitchFamily="34" charset="0"/>
              </a:rPr>
              <a:t> Operation and Functions – See Figure U: </a:t>
            </a:r>
          </a:p>
          <a:p>
            <a:pPr algn="just">
              <a:buAutoNum type="arabicPeriod"/>
            </a:pPr>
            <a:r>
              <a:rPr lang="en-GB" sz="900" b="1" dirty="0">
                <a:latin typeface="Arial" pitchFamily="34" charset="0"/>
                <a:cs typeface="Arial" pitchFamily="34" charset="0"/>
              </a:rPr>
              <a:t>Music player – </a:t>
            </a:r>
            <a:r>
              <a:rPr lang="en-US" sz="900" dirty="0">
                <a:latin typeface="Arial" pitchFamily="34" charset="0"/>
                <a:cs typeface="Arial" pitchFamily="34" charset="0"/>
              </a:rPr>
              <a:t>buttons for music, volume up and volume down.</a:t>
            </a:r>
          </a:p>
          <a:p>
            <a:pPr algn="just">
              <a:buFontTx/>
              <a:buAutoNum type="arabicPeriod"/>
            </a:pPr>
            <a:r>
              <a:rPr lang="en-US" sz="900" b="1" dirty="0">
                <a:latin typeface="Arial" pitchFamily="34" charset="0"/>
                <a:cs typeface="Arial" pitchFamily="34" charset="0"/>
              </a:rPr>
              <a:t>Battery display – </a:t>
            </a:r>
            <a:r>
              <a:rPr lang="en-US" sz="900" dirty="0">
                <a:latin typeface="Arial" pitchFamily="34" charset="0"/>
                <a:cs typeface="Arial" pitchFamily="34" charset="0"/>
              </a:rPr>
              <a:t>shows the left charge in the battery.</a:t>
            </a:r>
          </a:p>
        </p:txBody>
      </p:sp>
      <p:sp>
        <p:nvSpPr>
          <p:cNvPr id="9" name="TextBox 8">
            <a:extLst>
              <a:ext uri="{FF2B5EF4-FFF2-40B4-BE49-F238E27FC236}">
                <a16:creationId xmlns:a16="http://schemas.microsoft.com/office/drawing/2014/main" id="{3937638A-3AFE-8CF4-321A-E95998A641EB}"/>
              </a:ext>
            </a:extLst>
          </p:cNvPr>
          <p:cNvSpPr txBox="1"/>
          <p:nvPr/>
        </p:nvSpPr>
        <p:spPr>
          <a:xfrm>
            <a:off x="189000" y="7452320"/>
            <a:ext cx="6480000" cy="396024"/>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USE OF THE BATTERY-OPERATED SUV</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163163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EA76E00-F6C3-4CB4-87BF-83AA6EB8C478}"/>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US" sz="1000" b="1" dirty="0">
                <a:latin typeface="Arial" pitchFamily="34" charset="0"/>
                <a:cs typeface="Arial" pitchFamily="34" charset="0"/>
              </a:rPr>
              <a:t>5</a:t>
            </a:r>
            <a:endParaRPr lang="bg-BG" sz="10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723474D4-85F7-9C5B-2894-7F5FDD6E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0" y="1979712"/>
            <a:ext cx="247403" cy="288000"/>
          </a:xfrm>
          <a:prstGeom prst="rect">
            <a:avLst/>
          </a:prstGeom>
          <a:ln w="19050">
            <a:solidFill>
              <a:schemeClr val="tx1"/>
            </a:solidFill>
          </a:ln>
        </p:spPr>
      </p:pic>
      <p:sp>
        <p:nvSpPr>
          <p:cNvPr id="3" name="TextBox 2">
            <a:extLst>
              <a:ext uri="{FF2B5EF4-FFF2-40B4-BE49-F238E27FC236}">
                <a16:creationId xmlns:a16="http://schemas.microsoft.com/office/drawing/2014/main" id="{50804BBB-E177-9DFB-A513-ECBE146A69BC}"/>
              </a:ext>
            </a:extLst>
          </p:cNvPr>
          <p:cNvSpPr txBox="1"/>
          <p:nvPr/>
        </p:nvSpPr>
        <p:spPr>
          <a:xfrm>
            <a:off x="477000" y="2015712"/>
            <a:ext cx="6192000" cy="216000"/>
          </a:xfrm>
          <a:prstGeom prst="rect">
            <a:avLst/>
          </a:prstGeom>
          <a:noFill/>
          <a:ln w="19050">
            <a:solidFill>
              <a:schemeClr val="tx1"/>
            </a:solidFill>
          </a:ln>
        </p:spPr>
        <p:txBody>
          <a:bodyPr wrap="square" rtlCol="0" anchor="ctr">
            <a:noAutofit/>
          </a:bodyPr>
          <a:lstStyle/>
          <a:p>
            <a:pPr algn="just"/>
            <a:r>
              <a:rPr lang="en-US" sz="1000" dirty="0">
                <a:latin typeface="Arial" pitchFamily="34" charset="0"/>
                <a:cs typeface="Arial" pitchFamily="34" charset="0"/>
              </a:rPr>
              <a:t>Do not listen to loud music</a:t>
            </a:r>
            <a:r>
              <a:rPr lang="bg-BG" sz="1000" dirty="0">
                <a:latin typeface="Arial" pitchFamily="34" charset="0"/>
                <a:cs typeface="Arial" pitchFamily="34" charset="0"/>
              </a:rPr>
              <a:t>, </a:t>
            </a:r>
            <a:r>
              <a:rPr lang="en-US" sz="1000" dirty="0">
                <a:latin typeface="Arial" pitchFamily="34" charset="0"/>
                <a:cs typeface="Arial" pitchFamily="34" charset="0"/>
              </a:rPr>
              <a:t>because this may lead to impairment of the hearing</a:t>
            </a:r>
          </a:p>
        </p:txBody>
      </p:sp>
      <p:sp>
        <p:nvSpPr>
          <p:cNvPr id="4" name="TextBox 3">
            <a:extLst>
              <a:ext uri="{FF2B5EF4-FFF2-40B4-BE49-F238E27FC236}">
                <a16:creationId xmlns:a16="http://schemas.microsoft.com/office/drawing/2014/main" id="{5743C56B-E66F-F3B4-05B1-191E05E45EF6}"/>
              </a:ext>
            </a:extLst>
          </p:cNvPr>
          <p:cNvSpPr txBox="1"/>
          <p:nvPr/>
        </p:nvSpPr>
        <p:spPr>
          <a:xfrm>
            <a:off x="189000" y="2375776"/>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REMOTE CONTROL USE</a:t>
            </a:r>
          </a:p>
        </p:txBody>
      </p:sp>
      <p:sp>
        <p:nvSpPr>
          <p:cNvPr id="5" name="TextBox 4">
            <a:extLst>
              <a:ext uri="{FF2B5EF4-FFF2-40B4-BE49-F238E27FC236}">
                <a16:creationId xmlns:a16="http://schemas.microsoft.com/office/drawing/2014/main" id="{C73E8C56-42B2-0F5B-BFEE-02AEA9F4A5B8}"/>
              </a:ext>
            </a:extLst>
          </p:cNvPr>
          <p:cNvSpPr txBox="1"/>
          <p:nvPr/>
        </p:nvSpPr>
        <p:spPr>
          <a:xfrm>
            <a:off x="189000" y="3260169"/>
            <a:ext cx="6480000" cy="5355312"/>
          </a:xfrm>
          <a:prstGeom prst="rect">
            <a:avLst/>
          </a:prstGeom>
          <a:noFill/>
        </p:spPr>
        <p:txBody>
          <a:bodyPr wrap="square" rtlCol="0">
            <a:spAutoFit/>
          </a:bodyPr>
          <a:lstStyle/>
          <a:p>
            <a:pPr algn="just"/>
            <a:r>
              <a:rPr lang="en-US" sz="900" b="1" dirty="0">
                <a:latin typeface="Arial" panose="020B0604020202020204" pitchFamily="34" charset="0"/>
                <a:cs typeface="Arial" pitchFamily="34" charset="0"/>
              </a:rPr>
              <a:t>I. PLACING OF THE BATTERIES</a:t>
            </a:r>
            <a:r>
              <a:rPr lang="bg-BG" sz="900" b="1" dirty="0">
                <a:latin typeface="Arial" panose="020B0604020202020204" pitchFamily="34" charset="0"/>
                <a:cs typeface="Arial" pitchFamily="34" charset="0"/>
              </a:rPr>
              <a:t>:</a:t>
            </a:r>
          </a:p>
          <a:p>
            <a:pPr algn="just"/>
            <a:r>
              <a:rPr lang="en-US" sz="900" b="1" dirty="0">
                <a:latin typeface="Arial" panose="020B0604020202020204" pitchFamily="34" charset="0"/>
                <a:cs typeface="Arial" pitchFamily="34" charset="0"/>
              </a:rPr>
              <a:t>WARNING</a:t>
            </a:r>
            <a:r>
              <a:rPr lang="bg-BG" sz="900" b="1"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The placement of batteries should be performed in the absence of children</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 The batteries are not included in the set.</a:t>
            </a:r>
          </a:p>
          <a:p>
            <a:pPr algn="just"/>
            <a:r>
              <a:rPr lang="en-US" sz="900" dirty="0">
                <a:latin typeface="Arial" pitchFamily="34" charset="0"/>
                <a:cs typeface="Arial" pitchFamily="34" charset="0"/>
              </a:rPr>
              <a:t>2. Remove the screw of the lid of the battery compartment with a screwdriver and set it aside</a:t>
            </a:r>
            <a:r>
              <a:rPr lang="bg-BG" sz="900" dirty="0">
                <a:latin typeface="Arial" panose="020B0604020202020204" pitchFamily="34" charset="0"/>
                <a:cs typeface="Arial" pitchFamily="34" charset="0"/>
              </a:rPr>
              <a:t>. </a:t>
            </a:r>
            <a:endParaRPr lang="en-US" sz="900" dirty="0">
              <a:latin typeface="Arial" pitchFamily="34" charset="0"/>
              <a:cs typeface="Arial" pitchFamily="34" charset="0"/>
            </a:endParaRPr>
          </a:p>
          <a:p>
            <a:pPr algn="just"/>
            <a:r>
              <a:rPr lang="en-US" sz="900" dirty="0">
                <a:latin typeface="Arial" pitchFamily="34" charset="0"/>
                <a:cs typeface="Arial" pitchFamily="34" charset="0"/>
              </a:rPr>
              <a:t>3. After that place 2 pcs AAA (LR03) batteries in the compartment</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make sure that you observe the respective polarity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when you place them</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it is indicated on the bottom of the compartment</a:t>
            </a:r>
            <a:r>
              <a:rPr lang="bg-BG" sz="900" dirty="0">
                <a:latin typeface="Arial" panose="020B0604020202020204" pitchFamily="34" charset="0"/>
                <a:cs typeface="Arial" pitchFamily="34" charset="0"/>
              </a:rPr>
              <a:t>. </a:t>
            </a:r>
            <a:endParaRPr lang="en-US" sz="900" dirty="0">
              <a:latin typeface="Arial" pitchFamily="34" charset="0"/>
              <a:cs typeface="Arial" pitchFamily="34" charset="0"/>
            </a:endParaRPr>
          </a:p>
          <a:p>
            <a:pPr algn="just"/>
            <a:r>
              <a:rPr lang="en-US" sz="900" dirty="0">
                <a:latin typeface="Arial" pitchFamily="34" charset="0"/>
                <a:cs typeface="Arial" pitchFamily="34" charset="0"/>
              </a:rPr>
              <a:t>4. Replace the cover of the battery compartment and</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secure it with the screw</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5. The batteries must be handled by an adult. Do not allow the children to play with the batteries. </a:t>
            </a:r>
          </a:p>
          <a:p>
            <a:pPr algn="just"/>
            <a:r>
              <a:rPr lang="en-US" sz="900" b="1" dirty="0">
                <a:latin typeface="Arial" panose="020B0604020202020204" pitchFamily="34" charset="0"/>
                <a:cs typeface="Arial" pitchFamily="34" charset="0"/>
              </a:rPr>
              <a:t>6.Warning! </a:t>
            </a:r>
            <a:r>
              <a:rPr lang="en-US" sz="900" dirty="0">
                <a:latin typeface="Arial" panose="020B0604020202020204" pitchFamily="34" charset="0"/>
                <a:cs typeface="Arial" pitchFamily="34" charset="0"/>
              </a:rPr>
              <a:t>The placing of the further change of the batteries must be done by an adult.</a:t>
            </a:r>
          </a:p>
          <a:p>
            <a:pPr algn="just"/>
            <a:r>
              <a:rPr lang="en-US" sz="900" b="1" dirty="0">
                <a:latin typeface="Arial" panose="020B0604020202020204" pitchFamily="34" charset="0"/>
                <a:cs typeface="Arial" pitchFamily="34" charset="0"/>
              </a:rPr>
              <a:t>II. Buttons of the remote control </a:t>
            </a:r>
            <a:r>
              <a:rPr lang="bg-BG" sz="900" b="1" dirty="0">
                <a:latin typeface="Arial" panose="020B0604020202020204" pitchFamily="34" charset="0"/>
                <a:cs typeface="Arial" pitchFamily="34" charset="0"/>
              </a:rPr>
              <a:t>– </a:t>
            </a:r>
            <a:r>
              <a:rPr lang="en-US" sz="900" b="1" dirty="0">
                <a:latin typeface="Arial" panose="020B0604020202020204" pitchFamily="34" charset="0"/>
                <a:cs typeface="Arial" pitchFamily="34" charset="0"/>
              </a:rPr>
              <a:t>See Figure RC</a:t>
            </a:r>
            <a:r>
              <a:rPr lang="bg-BG" sz="900" b="1" dirty="0">
                <a:latin typeface="Arial" panose="020B0604020202020204" pitchFamily="34" charset="0"/>
                <a:cs typeface="Arial" pitchFamily="34" charset="0"/>
              </a:rPr>
              <a:t>:</a:t>
            </a:r>
            <a:endParaRPr lang="en-US" sz="900" b="1" dirty="0">
              <a:latin typeface="Arial" panose="020B0604020202020204" pitchFamily="34" charset="0"/>
              <a:cs typeface="Arial" pitchFamily="34" charset="0"/>
            </a:endParaRPr>
          </a:p>
          <a:p>
            <a:pPr marL="171450" indent="-171450" algn="just">
              <a:buFontTx/>
              <a:buChar char="-"/>
            </a:pPr>
            <a:r>
              <a:rPr lang="en-US" sz="900" dirty="0">
                <a:latin typeface="Arial" panose="020B0604020202020204" pitchFamily="34" charset="0"/>
                <a:cs typeface="Arial" pitchFamily="34" charset="0"/>
              </a:rPr>
              <a:t>F</a:t>
            </a:r>
            <a:r>
              <a:rPr lang="bg-BG" sz="900" dirty="0">
                <a:latin typeface="Arial" panose="020B0604020202020204" pitchFamily="34" charset="0"/>
                <a:cs typeface="Arial" pitchFamily="34" charset="0"/>
              </a:rPr>
              <a:t> – </a:t>
            </a:r>
            <a:r>
              <a:rPr lang="en-US" sz="900" dirty="0">
                <a:latin typeface="Arial" panose="020B0604020202020204" pitchFamily="34" charset="0"/>
                <a:cs typeface="Arial" pitchFamily="34" charset="0"/>
              </a:rPr>
              <a:t>Forward – press in order to move the SUV forward</a:t>
            </a:r>
            <a:r>
              <a:rPr lang="bg-BG" sz="900" dirty="0">
                <a:latin typeface="Arial" panose="020B0604020202020204" pitchFamily="34" charset="0"/>
                <a:cs typeface="Arial" pitchFamily="34" charset="0"/>
              </a:rPr>
              <a:t>;</a:t>
            </a:r>
          </a:p>
          <a:p>
            <a:pPr marL="171450" indent="-171450" algn="just">
              <a:buFontTx/>
              <a:buChar char="-"/>
            </a:pPr>
            <a:r>
              <a:rPr lang="en-US" sz="900" dirty="0">
                <a:latin typeface="Arial" panose="020B0604020202020204" pitchFamily="34" charset="0"/>
                <a:cs typeface="Arial" pitchFamily="34" charset="0"/>
              </a:rPr>
              <a:t>B</a:t>
            </a:r>
            <a:r>
              <a:rPr lang="bg-BG" sz="900" dirty="0">
                <a:latin typeface="Arial" panose="020B0604020202020204" pitchFamily="34" charset="0"/>
                <a:cs typeface="Arial" pitchFamily="34" charset="0"/>
              </a:rPr>
              <a:t> – </a:t>
            </a:r>
            <a:r>
              <a:rPr lang="en-US" sz="900" dirty="0">
                <a:latin typeface="Arial" panose="020B0604020202020204" pitchFamily="34" charset="0"/>
                <a:cs typeface="Arial" pitchFamily="34" charset="0"/>
              </a:rPr>
              <a:t>Backward – press in order to move the SUV backward</a:t>
            </a:r>
            <a:r>
              <a:rPr lang="bg-BG" sz="900" dirty="0">
                <a:latin typeface="Arial" panose="020B0604020202020204" pitchFamily="34" charset="0"/>
                <a:cs typeface="Arial" pitchFamily="34" charset="0"/>
              </a:rPr>
              <a:t>;</a:t>
            </a:r>
          </a:p>
          <a:p>
            <a:pPr marL="171450" indent="-171450" algn="just">
              <a:buFontTx/>
              <a:buChar char="-"/>
            </a:pPr>
            <a:r>
              <a:rPr lang="en-US" sz="900" dirty="0">
                <a:latin typeface="Arial" panose="020B0604020202020204" pitchFamily="34" charset="0"/>
                <a:cs typeface="Arial" pitchFamily="34" charset="0"/>
              </a:rPr>
              <a:t>P</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 Stop/ Pause – press to stop the SUV from moving;</a:t>
            </a:r>
            <a:r>
              <a:rPr lang="bg-BG" sz="900" dirty="0">
                <a:latin typeface="Arial" panose="020B0604020202020204" pitchFamily="34" charset="0"/>
                <a:cs typeface="Arial" pitchFamily="34" charset="0"/>
              </a:rPr>
              <a:t> </a:t>
            </a:r>
            <a:endParaRPr lang="en-US" sz="900" dirty="0">
              <a:latin typeface="Arial" pitchFamily="34" charset="0"/>
              <a:cs typeface="Arial" pitchFamily="34" charset="0"/>
            </a:endParaRPr>
          </a:p>
          <a:p>
            <a:pPr marL="171450" indent="-171450" algn="just">
              <a:buFontTx/>
              <a:buChar char="-"/>
            </a:pPr>
            <a:r>
              <a:rPr lang="en-US" sz="900" dirty="0">
                <a:latin typeface="Arial" pitchFamily="34" charset="0"/>
                <a:cs typeface="Arial" pitchFamily="34" charset="0"/>
              </a:rPr>
              <a:t>L</a:t>
            </a:r>
            <a:r>
              <a:rPr lang="bg-BG" sz="900" dirty="0">
                <a:latin typeface="Arial" panose="020B0604020202020204" pitchFamily="34" charset="0"/>
                <a:cs typeface="Arial" pitchFamily="34" charset="0"/>
              </a:rPr>
              <a:t>  – </a:t>
            </a:r>
            <a:r>
              <a:rPr lang="en-US" sz="900" dirty="0">
                <a:latin typeface="Arial" panose="020B0604020202020204" pitchFamily="34" charset="0"/>
                <a:cs typeface="Arial" pitchFamily="34" charset="0"/>
              </a:rPr>
              <a:t>Turn on the left</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press in order the SUV to turn on the left</a:t>
            </a:r>
            <a:r>
              <a:rPr lang="bg-BG" sz="900" dirty="0">
                <a:latin typeface="Arial" panose="020B0604020202020204" pitchFamily="34" charset="0"/>
                <a:cs typeface="Arial" pitchFamily="34" charset="0"/>
              </a:rPr>
              <a:t>;</a:t>
            </a:r>
          </a:p>
          <a:p>
            <a:pPr marL="171450" indent="-171450" algn="just">
              <a:buFontTx/>
              <a:buChar char="-"/>
            </a:pPr>
            <a:r>
              <a:rPr lang="en-US" sz="900" dirty="0">
                <a:latin typeface="Arial" panose="020B0604020202020204" pitchFamily="34" charset="0"/>
                <a:cs typeface="Arial" pitchFamily="34" charset="0"/>
              </a:rPr>
              <a:t>R</a:t>
            </a:r>
            <a:r>
              <a:rPr lang="bg-BG" sz="900" dirty="0">
                <a:latin typeface="Arial" panose="020B0604020202020204" pitchFamily="34" charset="0"/>
                <a:cs typeface="Arial" pitchFamily="34" charset="0"/>
              </a:rPr>
              <a:t>  –</a:t>
            </a:r>
            <a:r>
              <a:rPr lang="en-US" sz="900" dirty="0">
                <a:latin typeface="Arial" pitchFamily="34" charset="0"/>
                <a:cs typeface="Arial" pitchFamily="34" charset="0"/>
              </a:rPr>
              <a:t> Turn on the right – press in order the SUV o turn on the right; </a:t>
            </a:r>
          </a:p>
          <a:p>
            <a:pPr marL="171450" indent="-171450" algn="just">
              <a:buFontTx/>
              <a:buChar char="-"/>
            </a:pPr>
            <a:r>
              <a:rPr lang="en-US" sz="900" dirty="0">
                <a:latin typeface="Arial" pitchFamily="34" charset="0"/>
                <a:cs typeface="Arial" pitchFamily="34" charset="0"/>
              </a:rPr>
              <a:t>S</a:t>
            </a:r>
            <a:r>
              <a:rPr lang="bg-BG" sz="900" dirty="0">
                <a:latin typeface="Arial" panose="020B0604020202020204" pitchFamily="34" charset="0"/>
                <a:cs typeface="Arial" pitchFamily="34" charset="0"/>
              </a:rPr>
              <a:t> – </a:t>
            </a:r>
            <a:r>
              <a:rPr lang="en-US" sz="900" dirty="0">
                <a:latin typeface="Arial" pitchFamily="34" charset="0"/>
                <a:cs typeface="Arial" pitchFamily="34" charset="0"/>
              </a:rPr>
              <a:t>Speed select;</a:t>
            </a:r>
          </a:p>
          <a:p>
            <a:pPr marL="171450" indent="-171450" algn="just">
              <a:buFontTx/>
              <a:buChar char="-"/>
            </a:pPr>
            <a:r>
              <a:rPr lang="en-US" sz="900" dirty="0">
                <a:latin typeface="Arial" pitchFamily="34" charset="0"/>
                <a:cs typeface="Arial" pitchFamily="34" charset="0"/>
              </a:rPr>
              <a:t>IL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 LED</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indicating light for the different speeds; </a:t>
            </a:r>
          </a:p>
          <a:p>
            <a:pPr lvl="0" algn="just"/>
            <a:r>
              <a:rPr lang="en-US" sz="900" b="1" dirty="0">
                <a:latin typeface="Arial" panose="020B0604020202020204" pitchFamily="34" charset="0"/>
                <a:cs typeface="Arial" pitchFamily="34" charset="0"/>
              </a:rPr>
              <a:t>III. Connecting the remote control device to the SUV:</a:t>
            </a:r>
          </a:p>
          <a:p>
            <a:pPr algn="just">
              <a:buAutoNum type="arabicPeriod"/>
            </a:pPr>
            <a:r>
              <a:rPr lang="en-US" sz="900" dirty="0">
                <a:latin typeface="Arial" panose="020B0604020202020204" pitchFamily="34" charset="0"/>
                <a:cs typeface="Arial" panose="020B0604020202020204" pitchFamily="34" charset="0"/>
              </a:rPr>
              <a:t>Hold the Forward and Backward buttons at the same time for 3 seconds. The first speed indicator will start flashing. Turn on the power of the SUV. The light indicator should change from flashing to long light. This means that the connection was successful. </a:t>
            </a:r>
          </a:p>
          <a:p>
            <a:pPr algn="just">
              <a:buAutoNum type="arabicPeriod"/>
            </a:pPr>
            <a:r>
              <a:rPr lang="en-US" sz="900" dirty="0">
                <a:latin typeface="Arial" panose="020B0604020202020204" pitchFamily="34" charset="0"/>
                <a:cs typeface="Arial" panose="020B0604020202020204" pitchFamily="34" charset="0"/>
              </a:rPr>
              <a:t>If the connection wasn’t successful, turn off the power of the SUV and repeat step 1.</a:t>
            </a:r>
          </a:p>
          <a:p>
            <a:pPr algn="just">
              <a:buAutoNum type="arabicPeriod"/>
            </a:pPr>
            <a:r>
              <a:rPr lang="en-US" sz="900" dirty="0">
                <a:latin typeface="Arial" panose="020B0604020202020204" pitchFamily="34" charset="0"/>
                <a:cs typeface="Arial" panose="020B0604020202020204" pitchFamily="34" charset="0"/>
              </a:rPr>
              <a:t>The RC will turn into power saving mode automatically if you do not use it for 10 seconds. </a:t>
            </a:r>
          </a:p>
          <a:p>
            <a:pPr algn="just"/>
            <a:r>
              <a:rPr lang="en-GB" sz="900" dirty="0">
                <a:latin typeface="Arial" panose="020B0604020202020204" pitchFamily="34" charset="0"/>
                <a:cs typeface="Arial" panose="020B0604020202020204" pitchFamily="34" charset="0"/>
              </a:rPr>
              <a:t>4.</a:t>
            </a:r>
            <a:r>
              <a:rPr lang="en-US" sz="900" dirty="0">
                <a:latin typeface="Arial" panose="020B0604020202020204" pitchFamily="34" charset="0"/>
                <a:cs typeface="Arial" panose="020B0604020202020204" pitchFamily="34" charset="0"/>
              </a:rPr>
              <a:t>The remote control used to operate the battery – operated SUV  is with item number M23042  </a:t>
            </a:r>
            <a:r>
              <a:rPr lang="en-US" sz="900" b="1" dirty="0">
                <a:latin typeface="Arial" panose="020B0604020202020204" pitchFamily="34" charset="0"/>
                <a:cs typeface="Arial" panose="020B0604020202020204" pitchFamily="34" charset="0"/>
              </a:rPr>
              <a:t>Moni Trade Ltd., hereby, declares that this type of radio equipment model </a:t>
            </a:r>
            <a:r>
              <a:rPr lang="en-US" sz="900" dirty="0">
                <a:latin typeface="Arial" panose="020B0604020202020204" pitchFamily="34" charset="0"/>
                <a:cs typeface="Arial" panose="020B0604020202020204" pitchFamily="34" charset="0"/>
              </a:rPr>
              <a:t>GB6675, </a:t>
            </a:r>
            <a:r>
              <a:rPr lang="en-US" sz="900" b="1" dirty="0">
                <a:latin typeface="Arial" panose="020B0604020202020204" pitchFamily="34" charset="0"/>
                <a:cs typeface="Arial" panose="020B0604020202020204" pitchFamily="34" charset="0"/>
              </a:rPr>
              <a:t>complies with Directive </a:t>
            </a:r>
            <a:r>
              <a:rPr lang="bg-BG" sz="900" b="1" dirty="0">
                <a:latin typeface="Arial" panose="020B0604020202020204" pitchFamily="34" charset="0"/>
                <a:cs typeface="Arial" pitchFamily="34" charset="0"/>
              </a:rPr>
              <a:t>2014/53/</a:t>
            </a:r>
            <a:r>
              <a:rPr lang="en-US" sz="900" b="1" dirty="0">
                <a:latin typeface="Arial" panose="020B0604020202020204" pitchFamily="34" charset="0"/>
                <a:cs typeface="Arial" panose="020B0604020202020204" pitchFamily="34" charset="0"/>
              </a:rPr>
              <a:t>EC</a:t>
            </a:r>
            <a:r>
              <a:rPr lang="bg-BG" sz="900" b="1" dirty="0">
                <a:latin typeface="Arial" panose="020B0604020202020204" pitchFamily="34" charset="0"/>
                <a:cs typeface="Arial" pitchFamily="34" charset="0"/>
              </a:rPr>
              <a:t>. </a:t>
            </a:r>
            <a:r>
              <a:rPr lang="en-US" sz="900" b="1" dirty="0">
                <a:latin typeface="Arial" panose="020B0604020202020204" pitchFamily="34" charset="0"/>
                <a:cs typeface="Arial" panose="020B0604020202020204" pitchFamily="34" charset="0"/>
              </a:rPr>
              <a:t>The complete text of EC declaration for compliance can be found at the following Internet address</a:t>
            </a:r>
            <a:r>
              <a:rPr lang="bg-BG" sz="900" b="1" dirty="0">
                <a:latin typeface="Arial" panose="020B0604020202020204" pitchFamily="34" charset="0"/>
                <a:cs typeface="Arial" pitchFamily="34" charset="0"/>
              </a:rPr>
              <a:t>: </a:t>
            </a:r>
            <a:r>
              <a:rPr lang="en-US" sz="900" b="1" dirty="0">
                <a:latin typeface="Arial" panose="020B0604020202020204" pitchFamily="34" charset="0"/>
                <a:cs typeface="Arial" pitchFamily="34" charset="0"/>
                <a:hlinkClick r:id="rId3"/>
              </a:rPr>
              <a:t>www.moni.bg</a:t>
            </a:r>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pPr algn="just"/>
            <a:r>
              <a:rPr lang="en-US" sz="900" b="1" dirty="0">
                <a:latin typeface="Arial" panose="020B0604020202020204" pitchFamily="34" charset="0"/>
                <a:cs typeface="Arial" panose="020B0604020202020204" pitchFamily="34" charset="0"/>
              </a:rPr>
              <a:t>IV. IMPORTANT INFORMATION ABOUT THE BATTERIES:</a:t>
            </a:r>
            <a:endParaRPr lang="bg-BG" sz="900" b="1" dirty="0">
              <a:latin typeface="Arial" panose="020B0604020202020204" pitchFamily="34" charset="0"/>
              <a:cs typeface="Arial" pitchFamily="34" charset="0"/>
            </a:endParaRPr>
          </a:p>
          <a:p>
            <a:pPr algn="just">
              <a:buAutoNum type="arabicPeriod"/>
            </a:pPr>
            <a:r>
              <a:rPr lang="en-US" sz="900" dirty="0">
                <a:latin typeface="Arial" panose="020B0604020202020204" pitchFamily="34" charset="0"/>
                <a:cs typeface="Arial" pitchFamily="34" charset="0"/>
              </a:rPr>
              <a:t> Always remove the discharged batteries and do not throw them away with the household waste</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use the places designated for that purpose</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They are recyclable</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Use only batteries with the size and voltage, marked on the bottom of the battery compartment.</a:t>
            </a:r>
          </a:p>
          <a:p>
            <a:pPr algn="just">
              <a:buAutoNum type="arabicPeriod"/>
            </a:pPr>
            <a:r>
              <a:rPr lang="en-US" sz="900" dirty="0">
                <a:latin typeface="Arial" pitchFamily="34" charset="0"/>
                <a:cs typeface="Arial" pitchFamily="34" charset="0"/>
              </a:rPr>
              <a:t> Alkaline batteries are recommended</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Always remove the batteries, if  you will not use the product for a long period of time</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When you replace the batteries always replace them with new ones, always replace all batteries</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Children should not be present while you are replacing the batteries</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Do not mix old batteries with new ones.</a:t>
            </a:r>
          </a:p>
          <a:p>
            <a:pPr algn="just">
              <a:buAutoNum type="arabicPeriod"/>
            </a:pPr>
            <a:r>
              <a:rPr lang="en-US" sz="900" dirty="0">
                <a:latin typeface="Arial" pitchFamily="34" charset="0"/>
                <a:cs typeface="Arial" pitchFamily="34" charset="0"/>
              </a:rPr>
              <a:t> Do not mix alkaline, standard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Carbon </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Zinc</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or rechargeable </a:t>
            </a:r>
            <a:r>
              <a:rPr lang="bg-BG" sz="900" dirty="0">
                <a:latin typeface="Arial" panose="020B0604020202020204" pitchFamily="34" charset="0"/>
                <a:cs typeface="Arial" pitchFamily="34" charset="0"/>
              </a:rPr>
              <a:t>(</a:t>
            </a:r>
            <a:r>
              <a:rPr lang="en-US" sz="900" dirty="0">
                <a:latin typeface="Arial" panose="020B0604020202020204" pitchFamily="34" charset="0"/>
                <a:cs typeface="Arial" pitchFamily="34" charset="0"/>
              </a:rPr>
              <a:t>Nickel </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Cadmium</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batteries</a:t>
            </a:r>
            <a:r>
              <a:rPr lang="bg-BG" sz="900" dirty="0">
                <a:latin typeface="Arial" panose="020B0604020202020204" pitchFamily="34" charset="0"/>
                <a:cs typeface="Arial" pitchFamily="34" charset="0"/>
              </a:rPr>
              <a:t>.</a:t>
            </a:r>
            <a:endParaRPr lang="en-US" sz="900" dirty="0">
              <a:latin typeface="Arial" pitchFamily="34" charset="0"/>
              <a:cs typeface="Arial" pitchFamily="34" charset="0"/>
            </a:endParaRPr>
          </a:p>
          <a:p>
            <a:pPr algn="just">
              <a:buAutoNum type="arabicPeriod"/>
            </a:pPr>
            <a:r>
              <a:rPr lang="en-US" sz="900" dirty="0">
                <a:latin typeface="Arial" pitchFamily="34" charset="0"/>
                <a:cs typeface="Arial" pitchFamily="34" charset="0"/>
              </a:rPr>
              <a:t> Do not throw the batteries in fire</a:t>
            </a:r>
            <a:r>
              <a:rPr lang="bg-BG" sz="900"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because they may blow up or leak</a:t>
            </a:r>
            <a:r>
              <a:rPr lang="bg-BG" sz="900" dirty="0">
                <a:latin typeface="Arial" panose="020B0604020202020204" pitchFamily="34" charset="0"/>
                <a:cs typeface="Arial" pitchFamily="34" charset="0"/>
              </a:rPr>
              <a:t>.</a:t>
            </a:r>
            <a:r>
              <a:rPr lang="en-US" sz="900" b="1"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	</a:t>
            </a:r>
            <a:r>
              <a:rPr lang="bg-BG" sz="900" dirty="0">
                <a:latin typeface="Arial" panose="020B0604020202020204" pitchFamily="34" charset="0"/>
                <a:cs typeface="Arial" pitchFamily="34" charset="0"/>
              </a:rPr>
              <a:t> </a:t>
            </a:r>
            <a:endParaRPr lang="en-US" sz="9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0A7CFD0-4FFA-F42D-AA32-3113F022F763}"/>
              </a:ext>
            </a:extLst>
          </p:cNvPr>
          <p:cNvSpPr txBox="1"/>
          <p:nvPr/>
        </p:nvSpPr>
        <p:spPr>
          <a:xfrm>
            <a:off x="189000" y="2555776"/>
            <a:ext cx="6480000" cy="230832"/>
          </a:xfrm>
          <a:prstGeom prst="rect">
            <a:avLst/>
          </a:prstGeom>
          <a:noFill/>
        </p:spPr>
        <p:txBody>
          <a:bodyPr wrap="square" rtlCol="0" anchor="ctr">
            <a:spAutoFit/>
          </a:bodyPr>
          <a:lstStyle/>
          <a:p>
            <a:pPr algn="ctr"/>
            <a:r>
              <a:rPr lang="en-US" sz="900" b="1" dirty="0">
                <a:latin typeface="Arial" pitchFamily="34" charset="0"/>
                <a:cs typeface="Arial" pitchFamily="34" charset="0"/>
              </a:rPr>
              <a:t>ONLY AN ADULT CAN USE THE REMOTE CONTROL</a:t>
            </a:r>
            <a:r>
              <a:rPr lang="bg-BG" sz="900" b="1" dirty="0">
                <a:latin typeface="Arial" pitchFamily="34" charset="0"/>
                <a:cs typeface="Arial" pitchFamily="34" charset="0"/>
              </a:rPr>
              <a:t>!</a:t>
            </a:r>
          </a:p>
        </p:txBody>
      </p:sp>
      <p:sp>
        <p:nvSpPr>
          <p:cNvPr id="7" name="TextBox 6">
            <a:extLst>
              <a:ext uri="{FF2B5EF4-FFF2-40B4-BE49-F238E27FC236}">
                <a16:creationId xmlns:a16="http://schemas.microsoft.com/office/drawing/2014/main" id="{B49B8FA9-F207-5FD8-04A1-92E08F0CB802}"/>
              </a:ext>
            </a:extLst>
          </p:cNvPr>
          <p:cNvSpPr txBox="1"/>
          <p:nvPr/>
        </p:nvSpPr>
        <p:spPr>
          <a:xfrm>
            <a:off x="189000" y="2803738"/>
            <a:ext cx="6480000" cy="400110"/>
          </a:xfrm>
          <a:prstGeom prst="rect">
            <a:avLst/>
          </a:prstGeom>
          <a:solidFill>
            <a:schemeClr val="tx1">
              <a:lumMod val="65000"/>
              <a:lumOff val="35000"/>
            </a:schemeClr>
          </a:solidFill>
        </p:spPr>
        <p:txBody>
          <a:bodyPr wrap="square" rtlCol="0" anchor="ctr">
            <a:spAutoFit/>
          </a:bodyPr>
          <a:lstStyle/>
          <a:p>
            <a:pPr algn="ctr"/>
            <a:r>
              <a:rPr lang="en-US" sz="1000" b="1" dirty="0">
                <a:solidFill>
                  <a:schemeClr val="bg1"/>
                </a:solidFill>
                <a:latin typeface="Arial" pitchFamily="34" charset="0"/>
                <a:cs typeface="Arial" pitchFamily="34" charset="0"/>
              </a:rPr>
              <a:t>The use of the remote control is always with priority over the manual and pedal operation with the SUV</a:t>
            </a:r>
            <a:r>
              <a:rPr lang="bg-BG" sz="1000" b="1" dirty="0">
                <a:solidFill>
                  <a:schemeClr val="bg1"/>
                </a:solidFill>
                <a:latin typeface="Arial" pitchFamily="34" charset="0"/>
                <a:cs typeface="Arial" pitchFamily="34" charset="0"/>
              </a:rPr>
              <a:t>. </a:t>
            </a:r>
          </a:p>
          <a:p>
            <a:pPr algn="ctr"/>
            <a:r>
              <a:rPr lang="bg-BG" sz="1000" b="1" dirty="0">
                <a:solidFill>
                  <a:schemeClr val="bg1"/>
                </a:solidFill>
                <a:latin typeface="Arial" pitchFamily="34" charset="0"/>
                <a:cs typeface="Arial" pitchFamily="34" charset="0"/>
              </a:rPr>
              <a:t>(</a:t>
            </a:r>
            <a:r>
              <a:rPr lang="en-US" sz="1000" b="1" dirty="0">
                <a:solidFill>
                  <a:schemeClr val="bg1"/>
                </a:solidFill>
                <a:latin typeface="Arial" pitchFamily="34" charset="0"/>
                <a:cs typeface="Arial" pitchFamily="34" charset="0"/>
              </a:rPr>
              <a:t>If you use the remote control</a:t>
            </a:r>
            <a:r>
              <a:rPr lang="bg-BG" sz="1000" b="1" dirty="0">
                <a:solidFill>
                  <a:schemeClr val="bg1"/>
                </a:solidFill>
                <a:latin typeface="Arial" pitchFamily="34" charset="0"/>
                <a:cs typeface="Arial" pitchFamily="34" charset="0"/>
              </a:rPr>
              <a:t>, </a:t>
            </a:r>
            <a:r>
              <a:rPr lang="en-US" sz="1000" b="1" dirty="0">
                <a:solidFill>
                  <a:schemeClr val="bg1"/>
                </a:solidFill>
                <a:latin typeface="Arial" pitchFamily="34" charset="0"/>
                <a:cs typeface="Arial" pitchFamily="34" charset="0"/>
              </a:rPr>
              <a:t>the pedal will not work</a:t>
            </a:r>
            <a:r>
              <a:rPr lang="bg-BG" sz="1000" b="1" dirty="0">
                <a:solidFill>
                  <a:schemeClr val="bg1"/>
                </a:solidFill>
                <a:latin typeface="Arial" pitchFamily="34" charset="0"/>
                <a:cs typeface="Arial" pitchFamily="34" charset="0"/>
              </a:rPr>
              <a:t>.) </a:t>
            </a:r>
          </a:p>
        </p:txBody>
      </p:sp>
      <p:sp>
        <p:nvSpPr>
          <p:cNvPr id="8" name="TextBox 7">
            <a:extLst>
              <a:ext uri="{FF2B5EF4-FFF2-40B4-BE49-F238E27FC236}">
                <a16:creationId xmlns:a16="http://schemas.microsoft.com/office/drawing/2014/main" id="{9D2BD420-6801-9CC7-A0A8-9FA9BBCFD7B7}"/>
              </a:ext>
            </a:extLst>
          </p:cNvPr>
          <p:cNvSpPr txBox="1"/>
          <p:nvPr/>
        </p:nvSpPr>
        <p:spPr>
          <a:xfrm>
            <a:off x="189000" y="107504"/>
            <a:ext cx="6480000" cy="1892826"/>
          </a:xfrm>
          <a:prstGeom prst="rect">
            <a:avLst/>
          </a:prstGeom>
          <a:noFill/>
        </p:spPr>
        <p:txBody>
          <a:bodyPr wrap="square" rtlCol="0">
            <a:spAutoFit/>
          </a:bodyPr>
          <a:lstStyle/>
          <a:p>
            <a:pPr algn="just">
              <a:buFont typeface="+mj-lt"/>
              <a:buAutoNum type="arabicPeriod" startAt="3"/>
            </a:pPr>
            <a:r>
              <a:rPr lang="en-US" sz="900" b="1" dirty="0">
                <a:latin typeface="Arial" pitchFamily="34" charset="0"/>
                <a:cs typeface="Arial" pitchFamily="34" charset="0"/>
              </a:rPr>
              <a:t>Dashboard</a:t>
            </a:r>
          </a:p>
          <a:p>
            <a:pPr algn="just">
              <a:buFont typeface="+mj-lt"/>
              <a:buAutoNum type="arabicPeriod" startAt="3"/>
            </a:pPr>
            <a:r>
              <a:rPr lang="en-GB" sz="900" b="1" dirty="0">
                <a:latin typeface="Arial" pitchFamily="34" charset="0"/>
                <a:cs typeface="Arial" pitchFamily="34" charset="0"/>
              </a:rPr>
              <a:t>Power: </a:t>
            </a:r>
            <a:r>
              <a:rPr lang="en-US" sz="900" dirty="0">
                <a:latin typeface="Arial" pitchFamily="34" charset="0"/>
                <a:cs typeface="Arial" pitchFamily="34" charset="0"/>
              </a:rPr>
              <a:t>Push the ON/ OFF button to start the car</a:t>
            </a:r>
          </a:p>
          <a:p>
            <a:pPr algn="just">
              <a:buFont typeface="+mj-lt"/>
              <a:buAutoNum type="arabicPeriod" startAt="3"/>
            </a:pPr>
            <a:r>
              <a:rPr lang="en-US" sz="900" b="1" dirty="0">
                <a:latin typeface="Arial" pitchFamily="34" charset="0"/>
                <a:cs typeface="Arial" pitchFamily="34" charset="0"/>
              </a:rPr>
              <a:t>Lights switch – </a:t>
            </a:r>
            <a:r>
              <a:rPr lang="en-US" sz="900" dirty="0">
                <a:latin typeface="Arial" pitchFamily="34" charset="0"/>
                <a:cs typeface="Arial" pitchFamily="34" charset="0"/>
              </a:rPr>
              <a:t>Press to turn on or off the lights.</a:t>
            </a:r>
          </a:p>
          <a:p>
            <a:pPr algn="just">
              <a:buFont typeface="+mj-lt"/>
              <a:buAutoNum type="arabicPeriod" startAt="3"/>
            </a:pPr>
            <a:r>
              <a:rPr lang="en-US" sz="900" b="1" dirty="0">
                <a:latin typeface="Arial" pitchFamily="34" charset="0"/>
                <a:cs typeface="Arial" pitchFamily="34" charset="0"/>
              </a:rPr>
              <a:t>High-low speed switch: </a:t>
            </a:r>
            <a:r>
              <a:rPr lang="en-US" sz="900" dirty="0">
                <a:latin typeface="Arial" pitchFamily="34" charset="0"/>
                <a:cs typeface="Arial" pitchFamily="34" charset="0"/>
              </a:rPr>
              <a:t>the SUV moves in high speed only in forward mode.</a:t>
            </a:r>
          </a:p>
          <a:p>
            <a:pPr algn="just">
              <a:buFont typeface="+mj-lt"/>
              <a:buAutoNum type="arabicPeriod" startAt="3"/>
            </a:pPr>
            <a:r>
              <a:rPr lang="en-GB" sz="900" b="1" dirty="0">
                <a:latin typeface="Arial" pitchFamily="34" charset="0"/>
                <a:cs typeface="Arial" pitchFamily="34" charset="0"/>
              </a:rPr>
              <a:t>Button for moving Forward/ Stop/ Backward: </a:t>
            </a:r>
          </a:p>
          <a:p>
            <a:pPr algn="just">
              <a:buFont typeface="Arial" panose="020B0604020202020204" pitchFamily="34" charset="0"/>
              <a:buChar char="•"/>
            </a:pPr>
            <a:r>
              <a:rPr lang="en-GB" sz="900" b="1" dirty="0">
                <a:latin typeface="Arial" pitchFamily="34" charset="0"/>
                <a:cs typeface="Arial" pitchFamily="34" charset="0"/>
              </a:rPr>
              <a:t>Moving Forward: </a:t>
            </a:r>
            <a:r>
              <a:rPr lang="en-GB" sz="900" dirty="0">
                <a:latin typeface="Arial" pitchFamily="34" charset="0"/>
                <a:cs typeface="Arial" pitchFamily="34" charset="0"/>
              </a:rPr>
              <a:t>Put the Forward ▲ /Stop/ Back ▼ switch in position Forward ▲ and press the pedal in order to move the SUV forward. </a:t>
            </a:r>
          </a:p>
          <a:p>
            <a:pPr algn="just">
              <a:buFont typeface="Arial" panose="020B0604020202020204" pitchFamily="34" charset="0"/>
              <a:buChar char="•"/>
            </a:pPr>
            <a:r>
              <a:rPr lang="en-GB" sz="900" b="1" dirty="0">
                <a:latin typeface="Arial" pitchFamily="34" charset="0"/>
                <a:cs typeface="Arial" pitchFamily="34" charset="0"/>
              </a:rPr>
              <a:t>Moving Backward: </a:t>
            </a:r>
            <a:r>
              <a:rPr lang="en-GB" sz="900" dirty="0">
                <a:latin typeface="Arial" pitchFamily="34" charset="0"/>
                <a:cs typeface="Arial" pitchFamily="34" charset="0"/>
              </a:rPr>
              <a:t>Put the Forward ▲ /Stop/ Back ▼ switch in position Back ▼ and press the pedal to move the SUV backwards. </a:t>
            </a:r>
            <a:endParaRPr lang="en-US" sz="900" dirty="0">
              <a:latin typeface="Arial" pitchFamily="34" charset="0"/>
              <a:cs typeface="Arial" pitchFamily="34" charset="0"/>
            </a:endParaRPr>
          </a:p>
          <a:p>
            <a:pPr algn="just">
              <a:buFont typeface="Arial" panose="020B0604020202020204" pitchFamily="34" charset="0"/>
              <a:buChar char="•"/>
            </a:pPr>
            <a:r>
              <a:rPr lang="en-GB" sz="900" b="1" dirty="0">
                <a:latin typeface="Arial" pitchFamily="34" charset="0"/>
                <a:cs typeface="Arial" pitchFamily="34" charset="0"/>
              </a:rPr>
              <a:t>Stop:</a:t>
            </a:r>
            <a:r>
              <a:rPr lang="en-GB" sz="900" dirty="0">
                <a:latin typeface="Arial" pitchFamily="34" charset="0"/>
                <a:cs typeface="Arial" pitchFamily="34" charset="0"/>
              </a:rPr>
              <a:t> Switch to Stop position or lift your leg from the pedal in order to stop the car from moving.</a:t>
            </a:r>
          </a:p>
          <a:p>
            <a:pPr algn="just">
              <a:buFont typeface="+mj-lt"/>
              <a:buAutoNum type="arabicPeriod" startAt="8"/>
            </a:pPr>
            <a:r>
              <a:rPr lang="en-US" sz="900" b="1" dirty="0">
                <a:latin typeface="Arial" pitchFamily="34" charset="0"/>
                <a:cs typeface="Arial" pitchFamily="34" charset="0"/>
              </a:rPr>
              <a:t>USB jack – </a:t>
            </a:r>
            <a:r>
              <a:rPr lang="en-US" sz="900" dirty="0">
                <a:latin typeface="Arial" pitchFamily="34" charset="0"/>
                <a:cs typeface="Arial" pitchFamily="34" charset="0"/>
              </a:rPr>
              <a:t>to connect flash driver or your phone.</a:t>
            </a:r>
          </a:p>
          <a:p>
            <a:pPr algn="just">
              <a:buFont typeface="+mj-lt"/>
              <a:buAutoNum type="arabicPeriod" startAt="8"/>
            </a:pPr>
            <a:r>
              <a:rPr lang="en-US" sz="900" b="1" dirty="0">
                <a:latin typeface="Arial" pitchFamily="34" charset="0"/>
                <a:cs typeface="Arial" pitchFamily="34" charset="0"/>
              </a:rPr>
              <a:t>TF slot – </a:t>
            </a:r>
            <a:r>
              <a:rPr lang="en-US" sz="900" dirty="0">
                <a:latin typeface="Arial" pitchFamily="34" charset="0"/>
                <a:cs typeface="Arial" pitchFamily="34" charset="0"/>
              </a:rPr>
              <a:t>to insert SD card.</a:t>
            </a:r>
          </a:p>
          <a:p>
            <a:pPr algn="just">
              <a:buFont typeface="+mj-lt"/>
              <a:buAutoNum type="arabicPeriod" startAt="8"/>
            </a:pPr>
            <a:r>
              <a:rPr lang="en-US" sz="900" b="1" dirty="0">
                <a:latin typeface="Arial" pitchFamily="34" charset="0"/>
                <a:cs typeface="Arial" pitchFamily="34" charset="0"/>
              </a:rPr>
              <a:t>MP3 jack – </a:t>
            </a:r>
            <a:r>
              <a:rPr lang="en-US" sz="900" dirty="0">
                <a:latin typeface="Arial" pitchFamily="34" charset="0"/>
                <a:cs typeface="Arial" pitchFamily="34" charset="0"/>
              </a:rPr>
              <a:t>to connect to MP3 Player.</a:t>
            </a:r>
          </a:p>
        </p:txBody>
      </p:sp>
    </p:spTree>
    <p:extLst>
      <p:ext uri="{BB962C8B-B14F-4D97-AF65-F5344CB8AC3E}">
        <p14:creationId xmlns:p14="http://schemas.microsoft.com/office/powerpoint/2010/main" val="105984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667A63C-A576-4DA8-BAFC-27924A4AB751}"/>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US" sz="1000" b="1" dirty="0">
                <a:latin typeface="Arial" pitchFamily="34" charset="0"/>
                <a:cs typeface="Arial" pitchFamily="34" charset="0"/>
              </a:rPr>
              <a:t>6</a:t>
            </a:r>
            <a:endParaRPr lang="bg-BG" sz="1000" b="1" dirty="0">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5F5574BC-711D-759F-A90E-CF5928682F04}"/>
              </a:ext>
            </a:extLst>
          </p:cNvPr>
          <p:cNvGraphicFramePr>
            <a:graphicFrameLocks noGrp="1"/>
          </p:cNvGraphicFramePr>
          <p:nvPr>
            <p:extLst>
              <p:ext uri="{D42A27DB-BD31-4B8C-83A1-F6EECF244321}">
                <p14:modId xmlns:p14="http://schemas.microsoft.com/office/powerpoint/2010/main" val="1937909650"/>
              </p:ext>
            </p:extLst>
          </p:nvPr>
        </p:nvGraphicFramePr>
        <p:xfrm>
          <a:off x="189000" y="539552"/>
          <a:ext cx="6480000" cy="6686552"/>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85752">
                <a:tc>
                  <a:txBody>
                    <a:bodyPr/>
                    <a:lstStyle/>
                    <a:p>
                      <a:pPr algn="ctr"/>
                      <a:r>
                        <a:rPr lang="en-US" sz="1200" dirty="0">
                          <a:latin typeface="Arial" pitchFamily="34" charset="0"/>
                          <a:cs typeface="Arial" pitchFamily="34" charset="0"/>
                        </a:rPr>
                        <a:t>WARNING</a:t>
                      </a:r>
                      <a:r>
                        <a:rPr lang="bg-BG" sz="1200" dirty="0">
                          <a:latin typeface="Arial" pitchFamily="34" charset="0"/>
                          <a:cs typeface="Arial" pitchFamily="34" charset="0"/>
                        </a:rPr>
                        <a:t>!</a:t>
                      </a:r>
                    </a:p>
                  </a:txBody>
                  <a:tcPr anchor="ctr"/>
                </a:tc>
                <a:extLst>
                  <a:ext uri="{0D108BD9-81ED-4DB2-BD59-A6C34878D82A}">
                    <a16:rowId xmlns:a16="http://schemas.microsoft.com/office/drawing/2014/main" val="10000"/>
                  </a:ext>
                </a:extLst>
              </a:tr>
              <a:tr h="370840">
                <a:tc>
                  <a:txBody>
                    <a:bodyPr/>
                    <a:lstStyle/>
                    <a:p>
                      <a:pPr algn="just">
                        <a:buFont typeface="Arial" pitchFamily="34" charset="0"/>
                        <a:buChar char="•"/>
                      </a:pPr>
                      <a:r>
                        <a:rPr lang="bg-BG" sz="900" b="1" dirty="0">
                          <a:latin typeface="Arial" pitchFamily="34" charset="0"/>
                          <a:cs typeface="Arial" pitchFamily="34" charset="0"/>
                        </a:rPr>
                        <a:t> </a:t>
                      </a:r>
                      <a:r>
                        <a:rPr lang="en-US" sz="900" b="1" dirty="0">
                          <a:latin typeface="Arial" pitchFamily="34" charset="0"/>
                          <a:cs typeface="Arial" pitchFamily="34" charset="0"/>
                        </a:rPr>
                        <a:t>IN ORDER TO AVOID FIRE AND ELECTRIC SHOCK</a:t>
                      </a:r>
                      <a:r>
                        <a:rPr lang="bg-BG" sz="900" b="1" baseline="0" dirty="0">
                          <a:latin typeface="Arial" pitchFamily="34" charset="0"/>
                          <a:cs typeface="Arial" pitchFamily="34" charset="0"/>
                        </a:rPr>
                        <a:t>:</a:t>
                      </a:r>
                    </a:p>
                    <a:p>
                      <a:pPr marL="0" indent="0" algn="just">
                        <a:buFontTx/>
                        <a:buChar char="-"/>
                        <a:tabLst>
                          <a:tab pos="180975" algn="l"/>
                        </a:tabLst>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Always use only the rechargeable battery and adapter provided with the bought product</a:t>
                      </a:r>
                      <a:r>
                        <a:rPr lang="bg-BG" sz="900" b="0" baseline="0" dirty="0">
                          <a:latin typeface="Arial" pitchFamily="34" charset="0"/>
                          <a:cs typeface="Arial" pitchFamily="34" charset="0"/>
                        </a:rPr>
                        <a:t>. </a:t>
                      </a:r>
                      <a:r>
                        <a:rPr lang="en-US" sz="900" b="1" baseline="0" dirty="0">
                          <a:latin typeface="Arial" pitchFamily="34" charset="0"/>
                          <a:cs typeface="Arial" pitchFamily="34" charset="0"/>
                        </a:rPr>
                        <a:t>NEVER USE </a:t>
                      </a:r>
                      <a:r>
                        <a:rPr lang="en-US" sz="900" b="0" baseline="0" dirty="0">
                          <a:latin typeface="Arial" pitchFamily="34" charset="0"/>
                          <a:cs typeface="Arial" pitchFamily="34" charset="0"/>
                        </a:rPr>
                        <a:t>battery or charger of other brand or another product</a:t>
                      </a:r>
                      <a:r>
                        <a:rPr lang="bg-BG" sz="900" b="0" baseline="0" dirty="0">
                          <a:latin typeface="Arial" pitchFamily="34" charset="0"/>
                          <a:cs typeface="Arial" pitchFamily="34" charset="0"/>
                        </a:rPr>
                        <a:t>.</a:t>
                      </a:r>
                    </a:p>
                    <a:p>
                      <a:pPr marL="0" indent="0" algn="just">
                        <a:buFontTx/>
                        <a:buChar cha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Do not place the battery or adapter for another product</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This may result in overheating</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fire or explosion</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0" dirty="0">
                          <a:latin typeface="Arial" pitchFamily="34" charset="0"/>
                          <a:cs typeface="Arial" pitchFamily="34" charset="0"/>
                        </a:rPr>
                        <a:t> </a:t>
                      </a:r>
                      <a:r>
                        <a:rPr lang="en-US" sz="900" b="1" dirty="0">
                          <a:latin typeface="Arial" pitchFamily="34" charset="0"/>
                          <a:cs typeface="Arial" pitchFamily="34" charset="0"/>
                        </a:rPr>
                        <a:t>NEVER </a:t>
                      </a:r>
                      <a:r>
                        <a:rPr lang="en-US" sz="900" dirty="0">
                          <a:latin typeface="Arial" pitchFamily="34" charset="0"/>
                          <a:cs typeface="Arial" pitchFamily="34" charset="0"/>
                        </a:rPr>
                        <a:t>change the electric current</a:t>
                      </a:r>
                      <a:r>
                        <a:rPr lang="bg-BG" sz="900" dirty="0">
                          <a:latin typeface="Arial" pitchFamily="34" charset="0"/>
                          <a:cs typeface="Arial" pitchFamily="34" charset="0"/>
                        </a:rPr>
                        <a:t>.</a:t>
                      </a:r>
                      <a:r>
                        <a:rPr lang="en-US" sz="900" baseline="0" dirty="0">
                          <a:latin typeface="Arial" pitchFamily="34" charset="0"/>
                          <a:cs typeface="Arial" pitchFamily="34" charset="0"/>
                        </a:rPr>
                        <a:t> M</a:t>
                      </a:r>
                      <a:r>
                        <a:rPr lang="en-US" sz="900" dirty="0">
                          <a:latin typeface="Arial" pitchFamily="34" charset="0"/>
                          <a:cs typeface="Arial" pitchFamily="34" charset="0"/>
                        </a:rPr>
                        <a:t>aking any changes to</a:t>
                      </a:r>
                      <a:r>
                        <a:rPr lang="en-US" sz="900" baseline="0" dirty="0">
                          <a:latin typeface="Arial" pitchFamily="34" charset="0"/>
                          <a:cs typeface="Arial" pitchFamily="34" charset="0"/>
                        </a:rPr>
                        <a:t> it </a:t>
                      </a:r>
                      <a:r>
                        <a:rPr lang="en-US" sz="900" dirty="0">
                          <a:latin typeface="Arial" pitchFamily="34" charset="0"/>
                          <a:cs typeface="Arial" pitchFamily="34" charset="0"/>
                        </a:rPr>
                        <a:t>may lead</a:t>
                      </a:r>
                      <a:r>
                        <a:rPr lang="en-US" sz="900" baseline="0" dirty="0">
                          <a:latin typeface="Arial" pitchFamily="34" charset="0"/>
                          <a:cs typeface="Arial" pitchFamily="34" charset="0"/>
                        </a:rPr>
                        <a:t> to short circuit</a:t>
                      </a:r>
                      <a:r>
                        <a:rPr lang="bg-BG" sz="900" dirty="0">
                          <a:latin typeface="Arial" pitchFamily="34" charset="0"/>
                          <a:cs typeface="Arial" pitchFamily="34" charset="0"/>
                        </a:rPr>
                        <a:t>, </a:t>
                      </a:r>
                      <a:r>
                        <a:rPr lang="en-US" sz="900" dirty="0">
                          <a:latin typeface="Arial" pitchFamily="34" charset="0"/>
                          <a:cs typeface="Arial" pitchFamily="34" charset="0"/>
                        </a:rPr>
                        <a:t>fire or explosion or the system may</a:t>
                      </a:r>
                      <a:r>
                        <a:rPr lang="en-US" sz="900" baseline="0" dirty="0">
                          <a:latin typeface="Arial" pitchFamily="34" charset="0"/>
                          <a:cs typeface="Arial" pitchFamily="34" charset="0"/>
                        </a:rPr>
                        <a:t> permanently get damaged</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1" dirty="0">
                          <a:latin typeface="Arial" pitchFamily="34" charset="0"/>
                          <a:cs typeface="Arial" pitchFamily="34" charset="0"/>
                        </a:rPr>
                        <a:t> </a:t>
                      </a:r>
                      <a:r>
                        <a:rPr lang="en-US" sz="900" b="1" dirty="0">
                          <a:latin typeface="Arial" pitchFamily="34" charset="0"/>
                          <a:cs typeface="Arial" pitchFamily="34" charset="0"/>
                        </a:rPr>
                        <a:t>DO NOT ALLOW </a:t>
                      </a:r>
                      <a:r>
                        <a:rPr lang="en-US" sz="900" b="0" dirty="0">
                          <a:latin typeface="Arial" pitchFamily="34" charset="0"/>
                          <a:cs typeface="Arial" pitchFamily="34" charset="0"/>
                        </a:rPr>
                        <a:t>DIRECT CONTACT BETWEEN THE TERMINALS OF THE BATTERY</a:t>
                      </a:r>
                      <a:r>
                        <a:rPr lang="bg-BG" sz="900" b="0" dirty="0">
                          <a:latin typeface="Arial" pitchFamily="34" charset="0"/>
                          <a:cs typeface="Arial" pitchFamily="34" charset="0"/>
                        </a:rPr>
                        <a:t>. </a:t>
                      </a:r>
                      <a:r>
                        <a:rPr lang="en-US" sz="900" b="0" dirty="0">
                          <a:latin typeface="Arial" pitchFamily="34" charset="0"/>
                          <a:cs typeface="Arial" pitchFamily="34" charset="0"/>
                        </a:rPr>
                        <a:t>THIS MAY LEAD TO FIRE OR EXPLOSION</a:t>
                      </a:r>
                      <a:r>
                        <a:rPr lang="bg-BG" sz="900" b="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1" dirty="0">
                          <a:latin typeface="Arial" pitchFamily="34" charset="0"/>
                          <a:cs typeface="Arial" pitchFamily="34" charset="0"/>
                        </a:rPr>
                        <a:t> </a:t>
                      </a:r>
                      <a:r>
                        <a:rPr lang="en-US" sz="900" b="1" dirty="0">
                          <a:latin typeface="Arial" pitchFamily="34" charset="0"/>
                          <a:cs typeface="Arial" pitchFamily="34" charset="0"/>
                        </a:rPr>
                        <a:t>Do not</a:t>
                      </a:r>
                      <a:r>
                        <a:rPr lang="en-US" sz="900" b="1" baseline="0" dirty="0">
                          <a:latin typeface="Arial" pitchFamily="34" charset="0"/>
                          <a:cs typeface="Arial" pitchFamily="34" charset="0"/>
                        </a:rPr>
                        <a:t> allow </a:t>
                      </a:r>
                      <a:r>
                        <a:rPr lang="en-US" sz="900" b="0" baseline="0" dirty="0">
                          <a:latin typeface="Arial" pitchFamily="34" charset="0"/>
                          <a:cs typeface="Arial" pitchFamily="34" charset="0"/>
                        </a:rPr>
                        <a:t>any liquid to get in contact with the battery or its components</a:t>
                      </a:r>
                      <a:r>
                        <a:rPr lang="bg-BG" sz="900" b="0" baseline="0" dirty="0">
                          <a:latin typeface="Arial" pitchFamily="34" charset="0"/>
                          <a:cs typeface="Arial" pitchFamily="34" charset="0"/>
                        </a:rPr>
                        <a:t>.</a:t>
                      </a:r>
                      <a:endParaRPr lang="en-GB" sz="900" b="0" baseline="0" dirty="0">
                        <a:latin typeface="Arial" pitchFamily="34" charset="0"/>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lang="en-US" sz="900" dirty="0">
                          <a:latin typeface="Arial" pitchFamily="34" charset="0"/>
                          <a:cs typeface="Arial" pitchFamily="34" charset="0"/>
                        </a:rPr>
                        <a:t>During the charging of the battery explosive gases, heat or flammable substances accumulate</a:t>
                      </a:r>
                      <a:r>
                        <a:rPr lang="bg-BG" sz="900" dirty="0">
                          <a:latin typeface="Arial" pitchFamily="34" charset="0"/>
                          <a:cs typeface="Arial" pitchFamily="34" charset="0"/>
                        </a:rPr>
                        <a:t>. </a:t>
                      </a:r>
                      <a:r>
                        <a:rPr lang="en-US" sz="900" dirty="0">
                          <a:latin typeface="Arial" pitchFamily="34" charset="0"/>
                          <a:cs typeface="Arial" pitchFamily="34" charset="0"/>
                        </a:rPr>
                        <a:t>Charge the battery in well ventilated places ONLY</a:t>
                      </a:r>
                      <a:r>
                        <a:rPr lang="bg-BG" sz="900" dirty="0">
                          <a:latin typeface="Arial" pitchFamily="34" charset="0"/>
                          <a:cs typeface="Arial"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Never pick up the battery by its cable or adapter</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a:t>
                      </a:r>
                      <a:r>
                        <a:rPr lang="en-US" sz="900" baseline="0" dirty="0">
                          <a:latin typeface="Arial" pitchFamily="34" charset="0"/>
                          <a:cs typeface="Arial" pitchFamily="34" charset="0"/>
                        </a:rPr>
                        <a:t> the battery resulting in a fire</a:t>
                      </a:r>
                      <a:r>
                        <a:rPr lang="bg-BG" sz="900" dirty="0">
                          <a:latin typeface="Arial" pitchFamily="34" charset="0"/>
                          <a:cs typeface="Arial" pitchFamily="34" charset="0"/>
                        </a:rPr>
                        <a:t>. </a:t>
                      </a:r>
                      <a:r>
                        <a:rPr lang="en-US" sz="900" dirty="0">
                          <a:latin typeface="Arial" pitchFamily="34" charset="0"/>
                          <a:cs typeface="Arial" pitchFamily="34" charset="0"/>
                        </a:rPr>
                        <a:t>Pick the battery by the corpus</a:t>
                      </a:r>
                      <a:r>
                        <a:rPr lang="en-US" sz="900" baseline="0" dirty="0">
                          <a:latin typeface="Arial" pitchFamily="34" charset="0"/>
                          <a:cs typeface="Arial" pitchFamily="34" charset="0"/>
                        </a:rPr>
                        <a:t> </a:t>
                      </a:r>
                      <a:r>
                        <a:rPr lang="en-US" sz="900" b="1" dirty="0">
                          <a:latin typeface="Arial" pitchFamily="34" charset="0"/>
                          <a:cs typeface="Arial" pitchFamily="34" charset="0"/>
                        </a:rPr>
                        <a:t>ONLY</a:t>
                      </a:r>
                      <a:r>
                        <a:rPr lang="en-GB" sz="900" b="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Never pick up the battery by its cable or adapter</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a:t>
                      </a:r>
                      <a:r>
                        <a:rPr lang="en-US" sz="900" baseline="0" dirty="0">
                          <a:latin typeface="Arial" pitchFamily="34" charset="0"/>
                          <a:cs typeface="Arial" pitchFamily="34" charset="0"/>
                        </a:rPr>
                        <a:t> the battery resulting in a fire</a:t>
                      </a:r>
                      <a:r>
                        <a:rPr lang="bg-BG" sz="900" dirty="0">
                          <a:latin typeface="Arial" pitchFamily="34" charset="0"/>
                          <a:cs typeface="Arial" pitchFamily="34" charset="0"/>
                        </a:rPr>
                        <a:t>. </a:t>
                      </a:r>
                      <a:r>
                        <a:rPr lang="en-US" sz="900" dirty="0">
                          <a:latin typeface="Arial" pitchFamily="34" charset="0"/>
                          <a:cs typeface="Arial" pitchFamily="34" charset="0"/>
                        </a:rPr>
                        <a:t>Pick the battery by the corpus</a:t>
                      </a:r>
                      <a:r>
                        <a:rPr lang="en-US" sz="900" baseline="0" dirty="0">
                          <a:latin typeface="Arial" pitchFamily="34" charset="0"/>
                          <a:cs typeface="Arial" pitchFamily="34" charset="0"/>
                        </a:rPr>
                        <a:t> </a:t>
                      </a:r>
                      <a:r>
                        <a:rPr lang="en-US" sz="900" b="1" dirty="0">
                          <a:latin typeface="Arial" pitchFamily="34" charset="0"/>
                          <a:cs typeface="Arial" pitchFamily="34" charset="0"/>
                        </a:rPr>
                        <a:t>ONLY</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0" dirty="0">
                          <a:latin typeface="Arial" pitchFamily="34" charset="0"/>
                          <a:cs typeface="Arial" pitchFamily="34" charset="0"/>
                        </a:rPr>
                        <a:t> </a:t>
                      </a:r>
                      <a:r>
                        <a:rPr lang="en-US" sz="900" b="0" dirty="0">
                          <a:latin typeface="Arial" pitchFamily="34" charset="0"/>
                          <a:cs typeface="Arial" pitchFamily="34" charset="0"/>
                        </a:rPr>
                        <a:t>Charge the battery in dry areas only</a:t>
                      </a:r>
                      <a:r>
                        <a:rPr lang="bg-BG" sz="900" b="0" baseline="0" dirty="0">
                          <a:latin typeface="Arial" pitchFamily="34" charset="0"/>
                          <a:cs typeface="Arial" pitchFamily="34" charset="0"/>
                        </a:rPr>
                        <a:t>.</a:t>
                      </a:r>
                      <a:endParaRPr lang="en-US" sz="900" b="0" baseline="0" dirty="0">
                        <a:latin typeface="Arial" pitchFamily="34" charset="0"/>
                        <a:cs typeface="Arial" pitchFamily="34" charset="0"/>
                      </a:endParaRPr>
                    </a:p>
                    <a:p>
                      <a:pPr algn="just">
                        <a:buFont typeface="Arial" pitchFamily="34" charset="0"/>
                        <a:buChar char="•"/>
                      </a:pPr>
                      <a:r>
                        <a:rPr lang="en-US" sz="900" b="0" baseline="0" dirty="0">
                          <a:latin typeface="Arial" pitchFamily="34" charset="0"/>
                          <a:cs typeface="Arial" pitchFamily="34" charset="0"/>
                        </a:rPr>
                        <a:t>The battery terminals, connectors and parts related to them contain lead and lead components, chemicals, which according to the state of California can cause cancers and reproductive disabilities</a:t>
                      </a:r>
                      <a:r>
                        <a:rPr lang="bg-BG" sz="900" b="0" baseline="0" dirty="0">
                          <a:latin typeface="Arial" pitchFamily="34" charset="0"/>
                          <a:cs typeface="Arial" pitchFamily="34" charset="0"/>
                        </a:rPr>
                        <a:t>. </a:t>
                      </a:r>
                      <a:r>
                        <a:rPr lang="en-US" sz="900" b="1" baseline="0" dirty="0">
                          <a:latin typeface="Arial" pitchFamily="34" charset="0"/>
                          <a:cs typeface="Arial" pitchFamily="34" charset="0"/>
                        </a:rPr>
                        <a:t>Always wash your hands after handling the battery</a:t>
                      </a:r>
                      <a:r>
                        <a:rPr lang="bg-BG" sz="900" b="1"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1" baseline="0" dirty="0">
                          <a:latin typeface="Arial" pitchFamily="34" charset="0"/>
                          <a:cs typeface="Arial" pitchFamily="34" charset="0"/>
                        </a:rPr>
                        <a:t> </a:t>
                      </a:r>
                      <a:r>
                        <a:rPr lang="en-US" sz="900" b="0" baseline="0" dirty="0">
                          <a:latin typeface="Arial" pitchFamily="34" charset="0"/>
                          <a:cs typeface="Arial" pitchFamily="34" charset="0"/>
                        </a:rPr>
                        <a:t>Do not open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battery contains lead acid and other materials</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which are toxic and corrosive</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Do not open the adapter</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exposed wires and electric components in the corpus of the adapter may cause electric shock</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Only an adult can handle and charge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NEVER  allow children to work with or charge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battery is heavy and contains lead acid </a:t>
                      </a:r>
                      <a:r>
                        <a:rPr lang="bg-BG" sz="900" b="0" baseline="0" dirty="0">
                          <a:latin typeface="Arial" pitchFamily="34" charset="0"/>
                          <a:cs typeface="Arial" pitchFamily="34" charset="0"/>
                        </a:rPr>
                        <a:t>(</a:t>
                      </a:r>
                      <a:r>
                        <a:rPr lang="en-US" sz="900" b="0" baseline="0" dirty="0">
                          <a:latin typeface="Arial" pitchFamily="34" charset="0"/>
                          <a:cs typeface="Arial" pitchFamily="34" charset="0"/>
                        </a:rPr>
                        <a:t>electrolyte</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b="0" baseline="0" dirty="0">
                          <a:latin typeface="Arial" pitchFamily="34" charset="0"/>
                          <a:cs typeface="Arial" pitchFamily="34" charset="0"/>
                        </a:rPr>
                        <a:t>Never drop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This may lead to permanent damage of the battery or serious injuries</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en-US" sz="900" dirty="0">
                          <a:latin typeface="Arial" pitchFamily="34" charset="0"/>
                          <a:cs typeface="Arial" pitchFamily="34" charset="0"/>
                        </a:rPr>
                        <a:t>Before you start charging the product you must check whether the adapter, battery and cables are in good working order</a:t>
                      </a:r>
                      <a:r>
                        <a:rPr lang="bg-BG" sz="900" dirty="0">
                          <a:latin typeface="Arial" pitchFamily="34" charset="0"/>
                          <a:cs typeface="Arial" pitchFamily="34" charset="0"/>
                        </a:rPr>
                        <a:t>. </a:t>
                      </a:r>
                      <a:r>
                        <a:rPr lang="en-US" sz="900" dirty="0">
                          <a:latin typeface="Arial" pitchFamily="34" charset="0"/>
                          <a:cs typeface="Arial" pitchFamily="34" charset="0"/>
                        </a:rPr>
                        <a:t>If there is damage on any</a:t>
                      </a:r>
                      <a:r>
                        <a:rPr lang="en-US" sz="900" baseline="0" dirty="0">
                          <a:latin typeface="Arial" pitchFamily="34" charset="0"/>
                          <a:cs typeface="Arial" pitchFamily="34" charset="0"/>
                        </a:rPr>
                        <a:t> of these parts</a:t>
                      </a:r>
                      <a:r>
                        <a:rPr lang="bg-BG" sz="900" dirty="0">
                          <a:latin typeface="Arial" pitchFamily="34" charset="0"/>
                          <a:cs typeface="Arial" pitchFamily="34" charset="0"/>
                        </a:rPr>
                        <a:t>, </a:t>
                      </a:r>
                      <a:r>
                        <a:rPr lang="en-US" sz="900" dirty="0">
                          <a:latin typeface="Arial" pitchFamily="34" charset="0"/>
                          <a:cs typeface="Arial" pitchFamily="34" charset="0"/>
                        </a:rPr>
                        <a:t>you</a:t>
                      </a:r>
                      <a:r>
                        <a:rPr lang="en-US" sz="900" baseline="0" dirty="0">
                          <a:latin typeface="Arial" pitchFamily="34" charset="0"/>
                          <a:cs typeface="Arial" pitchFamily="34" charset="0"/>
                        </a:rPr>
                        <a:t> must stop using them</a:t>
                      </a:r>
                      <a:r>
                        <a:rPr lang="bg-BG" sz="900" dirty="0">
                          <a:latin typeface="Arial" pitchFamily="34" charset="0"/>
                          <a:cs typeface="Arial" pitchFamily="34" charset="0"/>
                        </a:rPr>
                        <a:t>, </a:t>
                      </a:r>
                      <a:r>
                        <a:rPr lang="en-US" sz="900" dirty="0">
                          <a:latin typeface="Arial" pitchFamily="34" charset="0"/>
                          <a:cs typeface="Arial" pitchFamily="34" charset="0"/>
                        </a:rPr>
                        <a:t>until the damage is removed</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dirty="0">
                          <a:latin typeface="Arial" pitchFamily="34" charset="0"/>
                          <a:cs typeface="Arial" pitchFamily="34" charset="0"/>
                        </a:rPr>
                        <a:t> </a:t>
                      </a:r>
                      <a:r>
                        <a:rPr lang="en-US" sz="900" dirty="0">
                          <a:latin typeface="Arial" pitchFamily="34" charset="0"/>
                          <a:cs typeface="Arial" pitchFamily="34" charset="0"/>
                        </a:rPr>
                        <a:t>Do not let</a:t>
                      </a:r>
                      <a:r>
                        <a:rPr lang="en-US" sz="900" baseline="0" dirty="0">
                          <a:latin typeface="Arial" pitchFamily="34" charset="0"/>
                          <a:cs typeface="Arial" pitchFamily="34" charset="0"/>
                        </a:rPr>
                        <a:t> the battery discharge entirely</a:t>
                      </a:r>
                      <a:r>
                        <a:rPr lang="bg-BG" sz="900" dirty="0">
                          <a:latin typeface="Arial" pitchFamily="34" charset="0"/>
                          <a:cs typeface="Arial" pitchFamily="34" charset="0"/>
                        </a:rPr>
                        <a:t>. </a:t>
                      </a:r>
                      <a:r>
                        <a:rPr lang="en-US" sz="900" dirty="0">
                          <a:latin typeface="Arial" pitchFamily="34" charset="0"/>
                          <a:cs typeface="Arial" pitchFamily="34" charset="0"/>
                        </a:rPr>
                        <a:t>You  must recharge it after each use or once a month if you</a:t>
                      </a:r>
                      <a:r>
                        <a:rPr lang="en-US" sz="900" baseline="0" dirty="0">
                          <a:latin typeface="Arial" pitchFamily="34" charset="0"/>
                          <a:cs typeface="Arial" pitchFamily="34" charset="0"/>
                        </a:rPr>
                        <a:t> are not going to use it </a:t>
                      </a:r>
                      <a:r>
                        <a:rPr lang="en-US" sz="900" dirty="0">
                          <a:latin typeface="Arial" pitchFamily="34" charset="0"/>
                          <a:cs typeface="Arial" pitchFamily="34" charset="0"/>
                        </a:rPr>
                        <a:t>regularly</a:t>
                      </a:r>
                      <a:r>
                        <a:rPr lang="bg-BG" sz="900" dirty="0">
                          <a:latin typeface="Arial" pitchFamily="34" charset="0"/>
                          <a:cs typeface="Arial" pitchFamily="34" charset="0"/>
                        </a:rPr>
                        <a:t>.</a:t>
                      </a:r>
                    </a:p>
                    <a:p>
                      <a:pPr algn="just">
                        <a:buFont typeface="Arial" pitchFamily="34" charset="0"/>
                        <a:buChar char="•"/>
                      </a:pPr>
                      <a:r>
                        <a:rPr lang="bg-BG" sz="900" baseline="0" dirty="0">
                          <a:latin typeface="Arial" pitchFamily="34" charset="0"/>
                          <a:cs typeface="Arial" pitchFamily="34" charset="0"/>
                        </a:rPr>
                        <a:t> </a:t>
                      </a:r>
                      <a:r>
                        <a:rPr lang="en-US" sz="900" dirty="0">
                          <a:latin typeface="Arial" pitchFamily="34" charset="0"/>
                          <a:cs typeface="Arial" pitchFamily="34" charset="0"/>
                        </a:rPr>
                        <a:t>Do no turn the battery</a:t>
                      </a:r>
                      <a:r>
                        <a:rPr lang="en-US" sz="900" baseline="0" dirty="0">
                          <a:latin typeface="Arial" pitchFamily="34" charset="0"/>
                          <a:cs typeface="Arial" pitchFamily="34" charset="0"/>
                        </a:rPr>
                        <a:t> backwards</a:t>
                      </a:r>
                      <a:r>
                        <a:rPr lang="bg-BG" sz="900" dirty="0">
                          <a:latin typeface="Arial" pitchFamily="34" charset="0"/>
                          <a:cs typeface="Arial" pitchFamily="34" charset="0"/>
                        </a:rPr>
                        <a:t>.</a:t>
                      </a: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Always secure and fasten the rechargeable battery with</a:t>
                      </a:r>
                      <a:r>
                        <a:rPr lang="en-US" sz="900" baseline="0" dirty="0">
                          <a:latin typeface="Arial" pitchFamily="34" charset="0"/>
                          <a:cs typeface="Arial" pitchFamily="34" charset="0"/>
                        </a:rPr>
                        <a:t> the bracket</a:t>
                      </a:r>
                      <a:r>
                        <a:rPr lang="bg-BG" sz="900" dirty="0">
                          <a:latin typeface="Arial" pitchFamily="34" charset="0"/>
                          <a:cs typeface="Arial" pitchFamily="34" charset="0"/>
                        </a:rPr>
                        <a:t>. </a:t>
                      </a:r>
                      <a:r>
                        <a:rPr lang="en-US" sz="900" dirty="0">
                          <a:latin typeface="Arial" pitchFamily="34" charset="0"/>
                          <a:cs typeface="Arial" pitchFamily="34" charset="0"/>
                        </a:rPr>
                        <a:t>Otherwise the battery can fall and injure the child</a:t>
                      </a:r>
                      <a:r>
                        <a:rPr lang="bg-BG" sz="900" dirty="0">
                          <a:latin typeface="Arial" pitchFamily="34" charset="0"/>
                          <a:cs typeface="Arial" pitchFamily="34" charset="0"/>
                        </a:rPr>
                        <a:t>, </a:t>
                      </a:r>
                      <a:r>
                        <a:rPr lang="en-US" sz="900" dirty="0">
                          <a:latin typeface="Arial" pitchFamily="34" charset="0"/>
                          <a:cs typeface="Arial" pitchFamily="34" charset="0"/>
                        </a:rPr>
                        <a:t>if the battery-operated SUV upturns</a:t>
                      </a:r>
                      <a:r>
                        <a:rPr lang="bg-BG" sz="900" dirty="0">
                          <a:latin typeface="Arial" pitchFamily="34" charset="0"/>
                          <a:cs typeface="Arial" pitchFamily="34" charset="0"/>
                        </a:rPr>
                        <a:t>.</a:t>
                      </a:r>
                    </a:p>
                    <a:p>
                      <a:pPr algn="just">
                        <a:buFont typeface="Arial" pitchFamily="34" charset="0"/>
                        <a:buChar char="•"/>
                      </a:pPr>
                      <a:r>
                        <a:rPr lang="bg-BG" sz="900" baseline="0" dirty="0">
                          <a:latin typeface="Arial" pitchFamily="34" charset="0"/>
                          <a:cs typeface="Arial" pitchFamily="34" charset="0"/>
                        </a:rPr>
                        <a:t> </a:t>
                      </a:r>
                      <a:r>
                        <a:rPr lang="en-US" sz="900" dirty="0">
                          <a:latin typeface="Arial" pitchFamily="34" charset="0"/>
                          <a:cs typeface="Arial" pitchFamily="34" charset="0"/>
                        </a:rPr>
                        <a:t>It is normal for  the adapter to get heated during charging</a:t>
                      </a:r>
                      <a:r>
                        <a:rPr lang="bg-BG" sz="900" dirty="0">
                          <a:latin typeface="Arial" pitchFamily="34" charset="0"/>
                          <a:cs typeface="Arial" pitchFamily="34" charset="0"/>
                        </a:rPr>
                        <a:t>, </a:t>
                      </a:r>
                      <a:r>
                        <a:rPr lang="en-US" sz="900" dirty="0">
                          <a:latin typeface="Arial" pitchFamily="34" charset="0"/>
                          <a:cs typeface="Arial" pitchFamily="34" charset="0"/>
                        </a:rPr>
                        <a:t>but if</a:t>
                      </a:r>
                      <a:r>
                        <a:rPr lang="en-US" sz="900" baseline="0" dirty="0">
                          <a:latin typeface="Arial" pitchFamily="34" charset="0"/>
                          <a:cs typeface="Arial" pitchFamily="34" charset="0"/>
                        </a:rPr>
                        <a:t> the adapter gets very hot</a:t>
                      </a:r>
                      <a:r>
                        <a:rPr lang="bg-BG" sz="900" dirty="0">
                          <a:latin typeface="Arial" pitchFamily="34" charset="0"/>
                          <a:cs typeface="Arial" pitchFamily="34" charset="0"/>
                        </a:rPr>
                        <a:t>, </a:t>
                      </a:r>
                      <a:r>
                        <a:rPr lang="en-US" sz="900" dirty="0">
                          <a:latin typeface="Arial" pitchFamily="34" charset="0"/>
                          <a:cs typeface="Arial" pitchFamily="34" charset="0"/>
                        </a:rPr>
                        <a:t>you must stop the charging and</a:t>
                      </a:r>
                      <a:r>
                        <a:rPr lang="en-US" sz="900" baseline="0" dirty="0">
                          <a:latin typeface="Arial" pitchFamily="34" charset="0"/>
                          <a:cs typeface="Arial" pitchFamily="34" charset="0"/>
                        </a:rPr>
                        <a:t> check the adapter and battery</a:t>
                      </a:r>
                      <a:r>
                        <a:rPr lang="bg-BG" sz="900" dirty="0">
                          <a:latin typeface="Arial" pitchFamily="34" charset="0"/>
                          <a:cs typeface="Arial" pitchFamily="34" charset="0"/>
                        </a:rPr>
                        <a:t>.</a:t>
                      </a:r>
                      <a:endParaRPr lang="en-GB" sz="90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900" dirty="0">
                          <a:latin typeface="Arial" pitchFamily="34" charset="0"/>
                          <a:cs typeface="Arial" pitchFamily="34" charset="0"/>
                        </a:rPr>
                        <a:t>The charging</a:t>
                      </a:r>
                      <a:r>
                        <a:rPr lang="en-GB" sz="900" baseline="0" dirty="0">
                          <a:latin typeface="Arial" pitchFamily="34" charset="0"/>
                          <a:cs typeface="Arial" pitchFamily="34" charset="0"/>
                        </a:rPr>
                        <a:t> socket is situated under the seat of the SUV.</a:t>
                      </a:r>
                      <a:endParaRPr lang="bg-BG"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Before you put the battery-operated SUV in storage</a:t>
                      </a:r>
                      <a:r>
                        <a:rPr lang="bg-BG" sz="900" dirty="0">
                          <a:latin typeface="Arial" pitchFamily="34" charset="0"/>
                          <a:cs typeface="Arial" pitchFamily="34" charset="0"/>
                        </a:rPr>
                        <a:t>, </a:t>
                      </a:r>
                      <a:r>
                        <a:rPr lang="en-US" sz="900" dirty="0">
                          <a:latin typeface="Arial" pitchFamily="34" charset="0"/>
                          <a:cs typeface="Arial" pitchFamily="34" charset="0"/>
                        </a:rPr>
                        <a:t>you must charge its battery completely</a:t>
                      </a:r>
                      <a:r>
                        <a:rPr lang="bg-BG" sz="900" dirty="0">
                          <a:latin typeface="Arial" pitchFamily="34" charset="0"/>
                          <a:cs typeface="Arial" pitchFamily="34" charset="0"/>
                        </a:rPr>
                        <a:t>. </a:t>
                      </a:r>
                      <a:r>
                        <a:rPr lang="en-US" sz="900" dirty="0">
                          <a:latin typeface="Arial" pitchFamily="34" charset="0"/>
                          <a:cs typeface="Arial" pitchFamily="34" charset="0"/>
                        </a:rPr>
                        <a:t>After that every </a:t>
                      </a:r>
                      <a:r>
                        <a:rPr lang="bg-BG" sz="900" dirty="0">
                          <a:latin typeface="Arial" pitchFamily="34" charset="0"/>
                          <a:cs typeface="Arial" pitchFamily="34" charset="0"/>
                        </a:rPr>
                        <a:t>3 </a:t>
                      </a:r>
                      <a:r>
                        <a:rPr lang="en-US" sz="900" dirty="0">
                          <a:latin typeface="Arial" pitchFamily="34" charset="0"/>
                          <a:cs typeface="Arial" pitchFamily="34" charset="0"/>
                        </a:rPr>
                        <a:t>months you</a:t>
                      </a:r>
                      <a:r>
                        <a:rPr lang="en-US" sz="900" baseline="0" dirty="0">
                          <a:latin typeface="Arial" pitchFamily="34" charset="0"/>
                          <a:cs typeface="Arial" pitchFamily="34" charset="0"/>
                        </a:rPr>
                        <a:t> must charge it</a:t>
                      </a:r>
                      <a:r>
                        <a:rPr lang="bg-BG" sz="900" dirty="0">
                          <a:latin typeface="Arial" pitchFamily="34" charset="0"/>
                          <a:cs typeface="Arial" pitchFamily="34" charset="0"/>
                        </a:rPr>
                        <a:t>, </a:t>
                      </a:r>
                      <a:r>
                        <a:rPr lang="en-US" sz="900" dirty="0">
                          <a:latin typeface="Arial" pitchFamily="34" charset="0"/>
                          <a:cs typeface="Arial" pitchFamily="34" charset="0"/>
                        </a:rPr>
                        <a:t>in order to prolong its life</a:t>
                      </a:r>
                      <a:r>
                        <a:rPr lang="bg-BG" sz="900" dirty="0">
                          <a:latin typeface="Arial" pitchFamily="34" charset="0"/>
                          <a:cs typeface="Arial" pitchFamily="34" charset="0"/>
                        </a:rPr>
                        <a:t>.</a:t>
                      </a: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During charging the SUV is</a:t>
                      </a:r>
                      <a:r>
                        <a:rPr lang="en-US" sz="900" baseline="0" dirty="0">
                          <a:latin typeface="Arial" pitchFamily="34" charset="0"/>
                          <a:cs typeface="Arial" pitchFamily="34" charset="0"/>
                        </a:rPr>
                        <a:t> not usable</a:t>
                      </a:r>
                      <a:r>
                        <a:rPr lang="bg-BG" sz="900" dirty="0">
                          <a:latin typeface="Arial" pitchFamily="34" charset="0"/>
                          <a:cs typeface="Arial" pitchFamily="34" charset="0"/>
                        </a:rPr>
                        <a:t>, </a:t>
                      </a:r>
                      <a:r>
                        <a:rPr lang="en-US" sz="900" dirty="0">
                          <a:latin typeface="Arial" pitchFamily="34" charset="0"/>
                          <a:cs typeface="Arial" pitchFamily="34" charset="0"/>
                        </a:rPr>
                        <a:t>because</a:t>
                      </a:r>
                      <a:r>
                        <a:rPr lang="en-US" sz="900" baseline="0" dirty="0">
                          <a:latin typeface="Arial" pitchFamily="34" charset="0"/>
                          <a:cs typeface="Arial" pitchFamily="34" charset="0"/>
                        </a:rPr>
                        <a:t> the current of the electric system is stopped</a:t>
                      </a:r>
                      <a:r>
                        <a:rPr lang="bg-BG" sz="900" dirty="0">
                          <a:latin typeface="Arial" pitchFamily="34" charset="0"/>
                          <a:cs typeface="Arial" pitchFamily="34" charset="0"/>
                        </a:rPr>
                        <a:t>.</a:t>
                      </a:r>
                      <a:endParaRPr lang="en-US" sz="90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itchFamily="34" charset="0"/>
                          <a:cs typeface="Arial" pitchFamily="34" charset="0"/>
                        </a:rPr>
                        <a:t>Switch the </a:t>
                      </a:r>
                      <a:r>
                        <a:rPr lang="en-US" sz="900" b="1" dirty="0">
                          <a:latin typeface="Arial" pitchFamily="34" charset="0"/>
                          <a:cs typeface="Arial" pitchFamily="34" charset="0"/>
                        </a:rPr>
                        <a:t>POWER BUTTON OFF </a:t>
                      </a:r>
                      <a:r>
                        <a:rPr lang="en-US" sz="900" dirty="0">
                          <a:latin typeface="Arial" pitchFamily="34" charset="0"/>
                          <a:cs typeface="Arial" pitchFamily="34" charset="0"/>
                        </a:rPr>
                        <a:t>before staring to charge the battery.</a:t>
                      </a:r>
                    </a:p>
                    <a:p>
                      <a:pPr algn="just">
                        <a:buFont typeface="Arial" pitchFamily="34" charset="0"/>
                        <a:buChar char="•"/>
                      </a:pPr>
                      <a:r>
                        <a:rPr lang="en-US" sz="900" dirty="0">
                          <a:latin typeface="Arial" pitchFamily="34" charset="0"/>
                          <a:cs typeface="Arial" pitchFamily="34" charset="0"/>
                        </a:rPr>
                        <a:t>Before use for the first time</a:t>
                      </a:r>
                      <a:r>
                        <a:rPr lang="bg-BG" sz="900" dirty="0">
                          <a:latin typeface="Arial" pitchFamily="34" charset="0"/>
                          <a:cs typeface="Arial" pitchFamily="34" charset="0"/>
                        </a:rPr>
                        <a:t>, </a:t>
                      </a:r>
                      <a:r>
                        <a:rPr lang="en-US" sz="900" dirty="0">
                          <a:latin typeface="Arial" pitchFamily="34" charset="0"/>
                          <a:cs typeface="Arial" pitchFamily="34" charset="0"/>
                        </a:rPr>
                        <a:t>you must charge the battery for </a:t>
                      </a:r>
                      <a:r>
                        <a:rPr lang="en-GB" sz="900" dirty="0">
                          <a:latin typeface="Arial" pitchFamily="34" charset="0"/>
                          <a:cs typeface="Arial" pitchFamily="34" charset="0"/>
                        </a:rPr>
                        <a:t>at</a:t>
                      </a:r>
                      <a:r>
                        <a:rPr lang="en-GB" sz="900" baseline="0" dirty="0">
                          <a:latin typeface="Arial" pitchFamily="34" charset="0"/>
                          <a:cs typeface="Arial" pitchFamily="34" charset="0"/>
                        </a:rPr>
                        <a:t> least </a:t>
                      </a:r>
                      <a:r>
                        <a:rPr lang="en-US" sz="900" baseline="0" dirty="0">
                          <a:latin typeface="Arial" pitchFamily="34" charset="0"/>
                          <a:cs typeface="Arial" pitchFamily="34" charset="0"/>
                        </a:rPr>
                        <a:t>10 - 12</a:t>
                      </a:r>
                      <a:r>
                        <a:rPr lang="bg-BG" sz="900" dirty="0">
                          <a:latin typeface="Arial" pitchFamily="34" charset="0"/>
                          <a:cs typeface="Arial" pitchFamily="34" charset="0"/>
                        </a:rPr>
                        <a:t>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Do not charge the battery for more than</a:t>
                      </a:r>
                      <a:r>
                        <a:rPr lang="en-US" sz="900" baseline="0" dirty="0">
                          <a:latin typeface="Arial" pitchFamily="34" charset="0"/>
                          <a:cs typeface="Arial" pitchFamily="34" charset="0"/>
                        </a:rPr>
                        <a:t> that to avoid overheating the battery and the charge. </a:t>
                      </a:r>
                      <a:endParaRPr lang="en-US"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When the batter- operated SUV starts moving more slowly</a:t>
                      </a:r>
                      <a:r>
                        <a:rPr lang="bg-BG" sz="900" dirty="0">
                          <a:latin typeface="Arial" pitchFamily="34" charset="0"/>
                          <a:cs typeface="Arial" pitchFamily="34" charset="0"/>
                        </a:rPr>
                        <a:t>, </a:t>
                      </a:r>
                      <a:r>
                        <a:rPr lang="en-US" sz="900" dirty="0">
                          <a:latin typeface="Arial" pitchFamily="34" charset="0"/>
                          <a:cs typeface="Arial" pitchFamily="34" charset="0"/>
                        </a:rPr>
                        <a:t>you must recharge the battery</a:t>
                      </a:r>
                      <a:endParaRPr lang="bg-BG"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After each use or at least once a month you must recharge the rechargeable battery between </a:t>
                      </a:r>
                      <a:r>
                        <a:rPr lang="en-GB" sz="900" dirty="0">
                          <a:latin typeface="Arial" pitchFamily="34" charset="0"/>
                          <a:cs typeface="Arial" pitchFamily="34" charset="0"/>
                        </a:rPr>
                        <a:t>10</a:t>
                      </a:r>
                      <a:r>
                        <a:rPr lang="bg-BG" sz="900" dirty="0">
                          <a:latin typeface="Arial" pitchFamily="34" charset="0"/>
                          <a:cs typeface="Arial" pitchFamily="34" charset="0"/>
                        </a:rPr>
                        <a:t> </a:t>
                      </a:r>
                      <a:r>
                        <a:rPr lang="en-US" sz="900" dirty="0">
                          <a:latin typeface="Arial" pitchFamily="34" charset="0"/>
                          <a:cs typeface="Arial" pitchFamily="34" charset="0"/>
                        </a:rPr>
                        <a:t>and </a:t>
                      </a:r>
                      <a:r>
                        <a:rPr lang="en-GB" sz="900" dirty="0">
                          <a:latin typeface="Arial" pitchFamily="34" charset="0"/>
                          <a:cs typeface="Arial" pitchFamily="34" charset="0"/>
                        </a:rPr>
                        <a:t>12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but not</a:t>
                      </a:r>
                      <a:r>
                        <a:rPr lang="en-US" sz="900" baseline="0" dirty="0">
                          <a:latin typeface="Arial" pitchFamily="34" charset="0"/>
                          <a:cs typeface="Arial" pitchFamily="34" charset="0"/>
                        </a:rPr>
                        <a:t> more than 18 hours</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Children are not allowed to handle the adapter</a:t>
                      </a:r>
                      <a:r>
                        <a:rPr lang="bg-BG" sz="900" dirty="0">
                          <a:latin typeface="Arial" pitchFamily="34" charset="0"/>
                          <a:cs typeface="Arial" pitchFamily="34" charset="0"/>
                        </a:rPr>
                        <a:t>. </a:t>
                      </a:r>
                      <a:r>
                        <a:rPr lang="en-US" sz="900" dirty="0">
                          <a:latin typeface="Arial" pitchFamily="34" charset="0"/>
                          <a:cs typeface="Arial" pitchFamily="34" charset="0"/>
                        </a:rPr>
                        <a:t>Only an adult must handle it</a:t>
                      </a:r>
                      <a:r>
                        <a:rPr lang="bg-BG" sz="900" dirty="0">
                          <a:latin typeface="Arial" pitchFamily="34" charset="0"/>
                          <a:cs typeface="Arial" pitchFamily="34" charset="0"/>
                        </a:rPr>
                        <a:t>. </a:t>
                      </a:r>
                      <a:r>
                        <a:rPr lang="en-US" sz="900" dirty="0">
                          <a:latin typeface="Arial" pitchFamily="34" charset="0"/>
                          <a:cs typeface="Arial" pitchFamily="34" charset="0"/>
                        </a:rPr>
                        <a:t>After charging you must always store it at a place out of the reach of children</a:t>
                      </a:r>
                      <a:r>
                        <a:rPr lang="bg-BG" sz="900" dirty="0">
                          <a:latin typeface="Arial" pitchFamily="34" charset="0"/>
                          <a:cs typeface="Arial" pitchFamily="34" charset="0"/>
                        </a:rPr>
                        <a:t>. </a:t>
                      </a:r>
                      <a:r>
                        <a:rPr lang="en-US" sz="900" dirty="0">
                          <a:latin typeface="Arial" pitchFamily="34" charset="0"/>
                          <a:cs typeface="Arial" pitchFamily="34" charset="0"/>
                        </a:rPr>
                        <a:t>The adapter is not a toy</a:t>
                      </a:r>
                      <a:r>
                        <a:rPr lang="bg-BG" sz="900" dirty="0">
                          <a:latin typeface="Arial" pitchFamily="34" charset="0"/>
                          <a:cs typeface="Arial" pitchFamily="34" charset="0"/>
                        </a:rPr>
                        <a:t>. </a:t>
                      </a:r>
                    </a:p>
                  </a:txBody>
                  <a:tcPr anchor="ct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E4916C55-473B-6C05-484E-0F3EDEE5BA74}"/>
              </a:ext>
            </a:extLst>
          </p:cNvPr>
          <p:cNvSpPr txBox="1"/>
          <p:nvPr/>
        </p:nvSpPr>
        <p:spPr>
          <a:xfrm>
            <a:off x="189000" y="7243554"/>
            <a:ext cx="6480000" cy="612000"/>
          </a:xfrm>
          <a:prstGeom prst="rect">
            <a:avLst/>
          </a:prstGeom>
          <a:noFill/>
        </p:spPr>
        <p:txBody>
          <a:bodyPr wrap="square" rtlCol="0">
            <a:spAutoFit/>
          </a:bodyPr>
          <a:lstStyle/>
          <a:p>
            <a:pPr lvl="0">
              <a:buAutoNum type="arabicPeriod"/>
            </a:pPr>
            <a:r>
              <a:rPr lang="en-US" sz="900" dirty="0">
                <a:latin typeface="Arial" pitchFamily="34" charset="0"/>
                <a:cs typeface="Arial" pitchFamily="34" charset="0"/>
              </a:rPr>
              <a:t>Switch the battery-operated SUV off before you start charging the battery</a:t>
            </a:r>
            <a:r>
              <a:rPr lang="bg-BG" sz="900" dirty="0">
                <a:latin typeface="Arial" pitchFamily="34" charset="0"/>
                <a:cs typeface="Arial" pitchFamily="34" charset="0"/>
              </a:rPr>
              <a:t>.</a:t>
            </a:r>
          </a:p>
          <a:p>
            <a:pPr lvl="0">
              <a:buAutoNum type="arabicPeriod"/>
            </a:pPr>
            <a:r>
              <a:rPr lang="en-GB" sz="900" dirty="0">
                <a:latin typeface="Arial" pitchFamily="34" charset="0"/>
                <a:cs typeface="Arial" pitchFamily="34" charset="0"/>
              </a:rPr>
              <a:t>See Figure CH.</a:t>
            </a:r>
            <a:r>
              <a:rPr lang="en-US" sz="900" dirty="0">
                <a:latin typeface="Arial" pitchFamily="34" charset="0"/>
                <a:cs typeface="Arial" pitchFamily="34" charset="0"/>
              </a:rPr>
              <a:t> Plug the bushing of the adapter in the charging socket</a:t>
            </a:r>
            <a:r>
              <a:rPr lang="bg-BG" sz="900" dirty="0">
                <a:latin typeface="Arial" pitchFamily="34" charset="0"/>
                <a:cs typeface="Arial" pitchFamily="34" charset="0"/>
              </a:rPr>
              <a:t>..</a:t>
            </a:r>
            <a:endParaRPr lang="en-US" sz="900" dirty="0">
              <a:latin typeface="Arial" pitchFamily="34" charset="0"/>
              <a:cs typeface="Arial" pitchFamily="34" charset="0"/>
            </a:endParaRPr>
          </a:p>
          <a:p>
            <a:pPr lvl="0">
              <a:buFontTx/>
              <a:buAutoNum type="arabicPeriod"/>
            </a:pPr>
            <a:r>
              <a:rPr lang="en-US" sz="900" dirty="0">
                <a:latin typeface="Arial" pitchFamily="34" charset="0"/>
                <a:cs typeface="Arial" pitchFamily="34" charset="0"/>
              </a:rPr>
              <a:t>Insert the plug of the adapter in a socket of the main electric grid</a:t>
            </a:r>
            <a:r>
              <a:rPr lang="bg-BG" sz="900" dirty="0">
                <a:latin typeface="Arial" pitchFamily="34" charset="0"/>
                <a:cs typeface="Arial" pitchFamily="34" charset="0"/>
              </a:rPr>
              <a:t>. </a:t>
            </a:r>
            <a:endParaRPr lang="en-US" sz="900" dirty="0">
              <a:latin typeface="Arial" pitchFamily="34" charset="0"/>
              <a:cs typeface="Arial" pitchFamily="34" charset="0"/>
            </a:endParaRPr>
          </a:p>
          <a:p>
            <a:pPr>
              <a:buFontTx/>
              <a:buAutoNum type="arabicPeriod"/>
            </a:pPr>
            <a:r>
              <a:rPr lang="en-US" sz="900" dirty="0">
                <a:latin typeface="Arial" pitchFamily="34" charset="0"/>
                <a:cs typeface="Arial" pitchFamily="34" charset="0"/>
              </a:rPr>
              <a:t>Make sure that the battery-operated SUV is turned off.</a:t>
            </a:r>
            <a:endParaRPr lang="bg-BG" sz="900" dirty="0">
              <a:latin typeface="Arial" pitchFamily="34" charset="0"/>
              <a:cs typeface="Arial" pitchFamily="34" charset="0"/>
            </a:endParaRPr>
          </a:p>
        </p:txBody>
      </p:sp>
      <p:sp>
        <p:nvSpPr>
          <p:cNvPr id="4" name="TextBox 3">
            <a:extLst>
              <a:ext uri="{FF2B5EF4-FFF2-40B4-BE49-F238E27FC236}">
                <a16:creationId xmlns:a16="http://schemas.microsoft.com/office/drawing/2014/main" id="{F04F3852-E77D-DF49-9047-CB396C3E0CD7}"/>
              </a:ext>
            </a:extLst>
          </p:cNvPr>
          <p:cNvSpPr txBox="1"/>
          <p:nvPr/>
        </p:nvSpPr>
        <p:spPr>
          <a:xfrm>
            <a:off x="837000" y="7969060"/>
            <a:ext cx="5832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REMOVAL OF THE DISCHARGED BATTERY</a:t>
            </a:r>
            <a:endParaRPr lang="bg-BG" sz="1000" b="1" dirty="0">
              <a:latin typeface="Arial" pitchFamily="34" charset="0"/>
              <a:cs typeface="Arial" pitchFamily="34" charset="0"/>
            </a:endParaRPr>
          </a:p>
        </p:txBody>
      </p:sp>
      <p:pic>
        <p:nvPicPr>
          <p:cNvPr id="5" name="Picture 4" descr="РЕЦИКЛИРАНЕ.jpg">
            <a:extLst>
              <a:ext uri="{FF2B5EF4-FFF2-40B4-BE49-F238E27FC236}">
                <a16:creationId xmlns:a16="http://schemas.microsoft.com/office/drawing/2014/main" id="{D7901A59-5F5B-3724-3642-1486B62FC206}"/>
              </a:ext>
            </a:extLst>
          </p:cNvPr>
          <p:cNvPicPr>
            <a:picLocks noChangeAspect="1"/>
          </p:cNvPicPr>
          <p:nvPr/>
        </p:nvPicPr>
        <p:blipFill>
          <a:blip r:embed="rId2" cstate="print"/>
          <a:stretch>
            <a:fillRect/>
          </a:stretch>
        </p:blipFill>
        <p:spPr>
          <a:xfrm>
            <a:off x="189000" y="7891626"/>
            <a:ext cx="612000" cy="334869"/>
          </a:xfrm>
          <a:prstGeom prst="rect">
            <a:avLst/>
          </a:prstGeom>
        </p:spPr>
      </p:pic>
      <p:sp>
        <p:nvSpPr>
          <p:cNvPr id="6" name="TextBox 5">
            <a:extLst>
              <a:ext uri="{FF2B5EF4-FFF2-40B4-BE49-F238E27FC236}">
                <a16:creationId xmlns:a16="http://schemas.microsoft.com/office/drawing/2014/main" id="{A41D2984-8B18-DD8B-D6B6-9C7DDD72B379}"/>
              </a:ext>
            </a:extLst>
          </p:cNvPr>
          <p:cNvSpPr txBox="1"/>
          <p:nvPr/>
        </p:nvSpPr>
        <p:spPr>
          <a:xfrm>
            <a:off x="189000" y="8251666"/>
            <a:ext cx="6480000" cy="784830"/>
          </a:xfrm>
          <a:prstGeom prst="rect">
            <a:avLst/>
          </a:prstGeom>
          <a:noFill/>
        </p:spPr>
        <p:txBody>
          <a:bodyPr wrap="square" rtlCol="0">
            <a:spAutoFit/>
          </a:bodyPr>
          <a:lstStyle/>
          <a:p>
            <a:pPr algn="just"/>
            <a:r>
              <a:rPr lang="en-US" sz="900" dirty="0">
                <a:latin typeface="Arial" pitchFamily="34" charset="0"/>
                <a:cs typeface="Arial" pitchFamily="34" charset="0"/>
              </a:rPr>
              <a:t>Your battery at one point will lose its ability to hold charge</a:t>
            </a:r>
            <a:r>
              <a:rPr lang="bg-BG" sz="900" dirty="0">
                <a:latin typeface="Arial" pitchFamily="34" charset="0"/>
                <a:cs typeface="Arial" pitchFamily="34" charset="0"/>
              </a:rPr>
              <a:t>. </a:t>
            </a:r>
            <a:r>
              <a:rPr lang="en-US" sz="900" dirty="0">
                <a:latin typeface="Arial" pitchFamily="34" charset="0"/>
                <a:cs typeface="Arial" pitchFamily="34" charset="0"/>
              </a:rPr>
              <a:t>Depending on the amount of use and varying conditions, the battery should be used between one and three years</a:t>
            </a:r>
            <a:r>
              <a:rPr lang="bg-BG" sz="900" dirty="0">
                <a:latin typeface="Arial" pitchFamily="34" charset="0"/>
                <a:cs typeface="Arial" pitchFamily="34" charset="0"/>
              </a:rPr>
              <a:t>. </a:t>
            </a:r>
            <a:r>
              <a:rPr lang="en-US" sz="900" dirty="0">
                <a:latin typeface="Arial" pitchFamily="34" charset="0"/>
                <a:cs typeface="Arial" pitchFamily="34" charset="0"/>
              </a:rPr>
              <a:t>In order to replace the battery and remove the discharged one</a:t>
            </a:r>
            <a:r>
              <a:rPr lang="bg-BG" sz="900" dirty="0">
                <a:latin typeface="Arial" pitchFamily="34" charset="0"/>
                <a:cs typeface="Arial" pitchFamily="34" charset="0"/>
              </a:rPr>
              <a:t>, </a:t>
            </a:r>
            <a:r>
              <a:rPr lang="en-US" sz="900" dirty="0">
                <a:latin typeface="Arial" pitchFamily="34" charset="0"/>
                <a:cs typeface="Arial" pitchFamily="34" charset="0"/>
              </a:rPr>
              <a:t>follow the steps below</a:t>
            </a:r>
            <a:r>
              <a:rPr lang="bg-BG" sz="900" dirty="0">
                <a:latin typeface="Arial" pitchFamily="34" charset="0"/>
                <a:cs typeface="Arial" pitchFamily="34" charset="0"/>
              </a:rPr>
              <a:t>:</a:t>
            </a:r>
          </a:p>
          <a:p>
            <a:pPr algn="just">
              <a:buAutoNum type="arabicPeriod"/>
            </a:pPr>
            <a:r>
              <a:rPr lang="bg-BG" sz="900" dirty="0">
                <a:latin typeface="Arial" pitchFamily="34" charset="0"/>
                <a:cs typeface="Arial" pitchFamily="34" charset="0"/>
              </a:rPr>
              <a:t> </a:t>
            </a:r>
            <a:r>
              <a:rPr lang="en-US" sz="900" dirty="0">
                <a:latin typeface="Arial" pitchFamily="34" charset="0"/>
                <a:cs typeface="Arial" pitchFamily="34" charset="0"/>
              </a:rPr>
              <a:t>Remove the seat of the battery-operated car</a:t>
            </a:r>
            <a:r>
              <a:rPr lang="bg-BG" sz="900" dirty="0">
                <a:latin typeface="Arial" pitchFamily="34" charset="0"/>
                <a:cs typeface="Arial" pitchFamily="34" charset="0"/>
              </a:rPr>
              <a:t>.</a:t>
            </a:r>
          </a:p>
          <a:p>
            <a:pPr algn="just">
              <a:buAutoNum type="arabicPeriod"/>
            </a:pPr>
            <a:r>
              <a:rPr lang="bg-BG" sz="900" dirty="0">
                <a:latin typeface="Arial" pitchFamily="34" charset="0"/>
                <a:cs typeface="Arial" pitchFamily="34" charset="0"/>
              </a:rPr>
              <a:t> </a:t>
            </a:r>
            <a:r>
              <a:rPr lang="en-US" sz="900" dirty="0">
                <a:latin typeface="Arial" pitchFamily="34" charset="0"/>
                <a:cs typeface="Arial" pitchFamily="34" charset="0"/>
              </a:rPr>
              <a:t>Remove the jacks of the battery’s cables</a:t>
            </a:r>
            <a:r>
              <a:rPr lang="bg-BG" sz="900" dirty="0">
                <a:latin typeface="Arial" pitchFamily="34" charset="0"/>
                <a:cs typeface="Arial" pitchFamily="34" charset="0"/>
              </a:rPr>
              <a:t>.</a:t>
            </a:r>
          </a:p>
        </p:txBody>
      </p:sp>
      <p:sp>
        <p:nvSpPr>
          <p:cNvPr id="7" name="TextBox 6">
            <a:extLst>
              <a:ext uri="{FF2B5EF4-FFF2-40B4-BE49-F238E27FC236}">
                <a16:creationId xmlns:a16="http://schemas.microsoft.com/office/drawing/2014/main" id="{EDE8AAEF-E9D6-9C3F-770D-B6C3DCEF8FA9}"/>
              </a:ext>
            </a:extLst>
          </p:cNvPr>
          <p:cNvSpPr txBox="1"/>
          <p:nvPr/>
        </p:nvSpPr>
        <p:spPr>
          <a:xfrm>
            <a:off x="189000" y="359552"/>
            <a:ext cx="6480000" cy="180000"/>
          </a:xfrm>
          <a:prstGeom prst="rect">
            <a:avLst/>
          </a:prstGeom>
          <a:noFill/>
        </p:spPr>
        <p:txBody>
          <a:bodyPr wrap="square" rtlCol="0" anchor="ctr">
            <a:spAutoFit/>
          </a:bodyPr>
          <a:lstStyle/>
          <a:p>
            <a:pPr algn="ctr"/>
            <a:r>
              <a:rPr lang="en-US" sz="900" b="1" dirty="0">
                <a:latin typeface="Arial" pitchFamily="34" charset="0"/>
                <a:cs typeface="Arial" pitchFamily="34" charset="0"/>
              </a:rPr>
              <a:t>THE RECHARGEABLE BATTERY MUST BE CHARGED BY AN ADULT ONLY.</a:t>
            </a:r>
            <a:endParaRPr lang="bg-BG" sz="900" b="1" dirty="0"/>
          </a:p>
        </p:txBody>
      </p:sp>
      <p:sp>
        <p:nvSpPr>
          <p:cNvPr id="8" name="TextBox 7">
            <a:extLst>
              <a:ext uri="{FF2B5EF4-FFF2-40B4-BE49-F238E27FC236}">
                <a16:creationId xmlns:a16="http://schemas.microsoft.com/office/drawing/2014/main" id="{6D97879A-2B6A-0A05-8DD3-49198D1550B3}"/>
              </a:ext>
            </a:extLst>
          </p:cNvPr>
          <p:cNvSpPr txBox="1"/>
          <p:nvPr/>
        </p:nvSpPr>
        <p:spPr>
          <a:xfrm>
            <a:off x="189000" y="143528"/>
            <a:ext cx="6480000" cy="180000"/>
          </a:xfrm>
          <a:prstGeom prst="roundRect">
            <a:avLst/>
          </a:prstGeom>
          <a:solidFill>
            <a:schemeClr val="tx1">
              <a:lumMod val="65000"/>
              <a:lumOff val="35000"/>
            </a:schemeClr>
          </a:solidFill>
        </p:spPr>
        <p:txBody>
          <a:bodyPr wrap="square" rtlCol="0" anchor="ctr">
            <a:noAutofit/>
          </a:bodyPr>
          <a:lstStyle/>
          <a:p>
            <a:pPr algn="just"/>
            <a:r>
              <a:rPr lang="en-US" sz="1000" b="1" dirty="0">
                <a:solidFill>
                  <a:schemeClr val="bg1"/>
                </a:solidFill>
                <a:latin typeface="Arial" pitchFamily="34" charset="0"/>
                <a:cs typeface="Arial" pitchFamily="34" charset="0"/>
              </a:rPr>
              <a:t>CHARGING OF THE RECHARGEABLE BATTERY OF THE TOY</a:t>
            </a:r>
            <a:endParaRPr lang="bg-BG" sz="1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910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5A68156-A40F-4854-8771-B02AD46B8D11}"/>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US" sz="1000" b="1" dirty="0">
                <a:latin typeface="Arial" pitchFamily="34" charset="0"/>
                <a:cs typeface="Arial" pitchFamily="34" charset="0"/>
              </a:rPr>
              <a:t>7</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3EE86353-7DBA-DA2B-AD6F-5265343F2A36}"/>
              </a:ext>
            </a:extLst>
          </p:cNvPr>
          <p:cNvSpPr txBox="1"/>
          <p:nvPr/>
        </p:nvSpPr>
        <p:spPr>
          <a:xfrm>
            <a:off x="189000" y="2340061"/>
            <a:ext cx="6480000" cy="180000"/>
          </a:xfrm>
          <a:prstGeom prst="rect">
            <a:avLst/>
          </a:prstGeom>
          <a:solidFill>
            <a:schemeClr val="bg1">
              <a:lumMod val="65000"/>
            </a:schemeClr>
          </a:solidFill>
        </p:spPr>
        <p:txBody>
          <a:bodyPr wrap="square" rtlCol="0" anchor="ctr">
            <a:noAutofit/>
          </a:bodyPr>
          <a:lstStyle/>
          <a:p>
            <a:r>
              <a:rPr lang="en-US" sz="1000" b="1" dirty="0">
                <a:latin typeface="Arial" pitchFamily="34" charset="0"/>
                <a:cs typeface="Arial" pitchFamily="34" charset="0"/>
              </a:rPr>
              <a:t>TROUBLESHOOTING GUIDE</a:t>
            </a:r>
            <a:endParaRPr lang="bg-BG" sz="1000" b="1" dirty="0">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2526D92D-F55B-C14F-7968-5849682DEE00}"/>
              </a:ext>
            </a:extLst>
          </p:cNvPr>
          <p:cNvGraphicFramePr>
            <a:graphicFrameLocks noGrp="1"/>
          </p:cNvGraphicFramePr>
          <p:nvPr>
            <p:extLst>
              <p:ext uri="{D42A27DB-BD31-4B8C-83A1-F6EECF244321}">
                <p14:modId xmlns:p14="http://schemas.microsoft.com/office/powerpoint/2010/main" val="914255502"/>
              </p:ext>
            </p:extLst>
          </p:nvPr>
        </p:nvGraphicFramePr>
        <p:xfrm>
          <a:off x="189000" y="2592069"/>
          <a:ext cx="6480000" cy="5691275"/>
        </p:xfrm>
        <a:graphic>
          <a:graphicData uri="http://schemas.openxmlformats.org/drawingml/2006/table">
            <a:tbl>
              <a:tblPr firstRow="1" firstCol="1" lastRow="1" lastCol="1" bandRow="1" bandCol="1">
                <a:tableStyleId>{5940675A-B579-460E-94D1-54222C63F5DA}</a:tableStyleId>
              </a:tblPr>
              <a:tblGrid>
                <a:gridCol w="1382612">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gridCol w="3097124">
                  <a:extLst>
                    <a:ext uri="{9D8B030D-6E8A-4147-A177-3AD203B41FA5}">
                      <a16:colId xmlns:a16="http://schemas.microsoft.com/office/drawing/2014/main" val="20002"/>
                    </a:ext>
                  </a:extLst>
                </a:gridCol>
              </a:tblGrid>
              <a:tr h="250595">
                <a:tc>
                  <a:txBody>
                    <a:bodyPr/>
                    <a:lstStyle/>
                    <a:p>
                      <a:pPr algn="ctr"/>
                      <a:r>
                        <a:rPr lang="en-US" sz="900" b="1" dirty="0">
                          <a:latin typeface="Arial" pitchFamily="34" charset="0"/>
                          <a:cs typeface="Arial" pitchFamily="34" charset="0"/>
                        </a:rPr>
                        <a:t>Problem</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Possible reason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Solution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113">
                <a:tc rowSpan="7">
                  <a:txBody>
                    <a:bodyPr/>
                    <a:lstStyle/>
                    <a:p>
                      <a:pPr algn="ctr"/>
                      <a:r>
                        <a:rPr lang="en-US" sz="900" b="0" dirty="0">
                          <a:latin typeface="Arial" pitchFamily="34" charset="0"/>
                          <a:cs typeface="Arial" pitchFamily="34" charset="0"/>
                        </a:rPr>
                        <a:t>The car  cannot be</a:t>
                      </a:r>
                      <a:r>
                        <a:rPr lang="en-US" sz="900" b="0" baseline="0" dirty="0">
                          <a:latin typeface="Arial" pitchFamily="34" charset="0"/>
                          <a:cs typeface="Arial" pitchFamily="34" charset="0"/>
                        </a:rPr>
                        <a:t> powered on</a:t>
                      </a:r>
                      <a:r>
                        <a:rPr lang="en-US" sz="900" b="0" dirty="0">
                          <a:latin typeface="Arial" pitchFamily="34" charset="0"/>
                          <a:cs typeface="Arial" pitchFamily="34" charset="0"/>
                        </a:rPr>
                        <a:t>.</a:t>
                      </a: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battery is exhausted.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Charge </a:t>
                      </a:r>
                      <a:r>
                        <a:rPr lang="en-GB" sz="900" dirty="0">
                          <a:latin typeface="Arial" pitchFamily="34" charset="0"/>
                          <a:cs typeface="Arial" pitchFamily="34" charset="0"/>
                        </a:rPr>
                        <a:t>it</a:t>
                      </a:r>
                      <a:r>
                        <a:rPr lang="bg-BG" sz="900" dirty="0">
                          <a:latin typeface="Arial" pitchFamily="34" charset="0"/>
                          <a:cs typeface="Arial" pitchFamily="34" charset="0"/>
                        </a:rPr>
                        <a:t>.</a:t>
                      </a:r>
                      <a:endParaRPr lang="en-US"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300">
                <a:tc vMerge="1">
                  <a:txBody>
                    <a:bodyPr/>
                    <a:lstStyle/>
                    <a:p>
                      <a:endParaRPr lang="bg-BG" sz="1000" dirty="0">
                        <a:latin typeface="Arial" pitchFamily="34" charset="0"/>
                        <a:cs typeface="Arial" pitchFamily="34" charset="0"/>
                      </a:endParaRPr>
                    </a:p>
                  </a:txBody>
                  <a:tcPr>
                    <a:solidFill>
                      <a:schemeClr val="bg1">
                        <a:lumMod val="6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When the car is overloaded or due to improper use, the fuse will switch off automatically</a:t>
                      </a:r>
                      <a:r>
                        <a:rPr lang="bg-BG" sz="900" dirty="0">
                          <a:latin typeface="Arial" pitchFamily="34" charset="0"/>
                          <a:cs typeface="Arial" pitchFamily="34" charset="0"/>
                        </a:rPr>
                        <a:t>. </a:t>
                      </a:r>
                      <a:endParaRPr lang="en-GB"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If this happens, wait for several minutes without using the product.</a:t>
                      </a:r>
                      <a:r>
                        <a:rPr lang="bg-BG" sz="900" dirty="0">
                          <a:latin typeface="Arial" pitchFamily="34" charset="0"/>
                          <a:cs typeface="Arial" pitchFamily="34" charset="0"/>
                        </a:rPr>
                        <a:t> </a:t>
                      </a:r>
                      <a:r>
                        <a:rPr lang="en-US" sz="900" dirty="0">
                          <a:latin typeface="Arial" pitchFamily="34" charset="0"/>
                          <a:cs typeface="Arial" pitchFamily="34" charset="0"/>
                        </a:rPr>
                        <a:t>The fuse will switch on automatically</a:t>
                      </a:r>
                      <a:r>
                        <a:rPr lang="bg-BG" sz="900" dirty="0">
                          <a:latin typeface="Arial" pitchFamily="34" charset="0"/>
                          <a:cs typeface="Arial" pitchFamily="34" charset="0"/>
                        </a:rPr>
                        <a:t>. </a:t>
                      </a:r>
                      <a:endParaRPr lang="en-GB"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300">
                <a:tc vMerge="1">
                  <a:txBody>
                    <a:bodyPr/>
                    <a:lstStyle/>
                    <a:p>
                      <a:endParaRPr lang="bg-BG"/>
                    </a:p>
                  </a:txBody>
                  <a:tcPr/>
                </a:tc>
                <a:tc>
                  <a:txBody>
                    <a:bodyPr/>
                    <a:lstStyle/>
                    <a:p>
                      <a:pPr algn="just"/>
                      <a:r>
                        <a:rPr lang="en-GB" sz="900" dirty="0">
                          <a:latin typeface="Arial" pitchFamily="34" charset="0"/>
                          <a:cs typeface="Arial" pitchFamily="34" charset="0"/>
                        </a:rPr>
                        <a:t>You haven’t press the power button correctly.</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900" dirty="0">
                          <a:latin typeface="Arial" pitchFamily="34" charset="0"/>
                          <a:cs typeface="Arial" pitchFamily="34" charset="0"/>
                        </a:rPr>
                        <a:t>Use the car correctly according to how it is described in this manual.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283594"/>
                  </a:ext>
                </a:extLst>
              </a:tr>
              <a:tr h="196560">
                <a:tc vMerge="1">
                  <a:txBody>
                    <a:bodyPr/>
                    <a:lstStyle/>
                    <a:p>
                      <a:endParaRPr lang="bg-BG" sz="1000" dirty="0">
                        <a:latin typeface="Arial" pitchFamily="34" charset="0"/>
                        <a:cs typeface="Arial" pitchFamily="34" charset="0"/>
                      </a:endParaRPr>
                    </a:p>
                  </a:txBody>
                  <a:tcPr>
                    <a:solidFill>
                      <a:schemeClr val="bg1">
                        <a:lumMod val="65000"/>
                      </a:schemeClr>
                    </a:solidFill>
                  </a:tcPr>
                </a:tc>
                <a:tc>
                  <a:txBody>
                    <a:bodyPr/>
                    <a:lstStyle/>
                    <a:p>
                      <a:pPr algn="just"/>
                      <a:r>
                        <a:rPr lang="en-US" sz="900" dirty="0">
                          <a:latin typeface="Arial" pitchFamily="34" charset="0"/>
                          <a:cs typeface="Arial" pitchFamily="34" charset="0"/>
                        </a:rPr>
                        <a:t>The battery cable has fallen off.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Re-connect.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0292">
                <a:tc vMerge="1">
                  <a:txBody>
                    <a:bodyPr/>
                    <a:lstStyle/>
                    <a:p>
                      <a:endParaRPr lang="bg-BG"/>
                    </a:p>
                  </a:txBody>
                  <a:tcPr/>
                </a:tc>
                <a:tc>
                  <a:txBody>
                    <a:bodyPr/>
                    <a:lstStyle/>
                    <a:p>
                      <a:r>
                        <a:rPr lang="en-GB" sz="900" dirty="0">
                          <a:latin typeface="Arial" panose="020B0604020202020204" pitchFamily="34" charset="0"/>
                          <a:cs typeface="Arial" panose="020B0604020202020204" pitchFamily="34" charset="0"/>
                        </a:rPr>
                        <a:t>The battery is damaged.</a:t>
                      </a:r>
                      <a:endParaRPr lang="bg-BG"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Change</a:t>
                      </a:r>
                      <a:r>
                        <a:rPr lang="en-GB" sz="900" baseline="0" dirty="0">
                          <a:latin typeface="Arial" panose="020B0604020202020204" pitchFamily="34" charset="0"/>
                          <a:cs typeface="Arial" panose="020B0604020202020204" pitchFamily="34" charset="0"/>
                        </a:rPr>
                        <a:t> with new. For this purpose contact </a:t>
                      </a:r>
                      <a:r>
                        <a:rPr lang="en-US" sz="900" dirty="0">
                          <a:latin typeface="Arial" pitchFamily="34" charset="0"/>
                          <a:cs typeface="Arial" pitchFamily="34" charset="0"/>
                        </a:rPr>
                        <a:t>store you bought the product from</a:t>
                      </a:r>
                      <a:r>
                        <a:rPr lang="bg-BG" sz="900"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92850"/>
                  </a:ext>
                </a:extLst>
              </a:tr>
              <a:tr h="196032">
                <a:tc vMerge="1">
                  <a:txBody>
                    <a:bodyPr/>
                    <a:lstStyle/>
                    <a:p>
                      <a:endParaRPr lang="bg-BG"/>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cables of the electric circuit are broken or damaged</a:t>
                      </a:r>
                      <a:r>
                        <a:rPr lang="bg-BG" sz="900"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For repairs</a:t>
                      </a:r>
                      <a:r>
                        <a:rPr lang="bg-BG" sz="900" dirty="0">
                          <a:latin typeface="Arial" pitchFamily="34" charset="0"/>
                          <a:cs typeface="Arial" pitchFamily="34" charset="0"/>
                        </a:rPr>
                        <a:t>, </a:t>
                      </a:r>
                      <a:r>
                        <a:rPr lang="en-US" sz="900" dirty="0">
                          <a:latin typeface="Arial" pitchFamily="34" charset="0"/>
                          <a:cs typeface="Arial" pitchFamily="34" charset="0"/>
                        </a:rPr>
                        <a:t>contact the store you bought the product from</a:t>
                      </a:r>
                      <a:r>
                        <a:rPr lang="bg-BG" sz="900"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25630"/>
                  </a:ext>
                </a:extLst>
              </a:tr>
              <a:tr h="158832">
                <a:tc vMerge="1">
                  <a:txBody>
                    <a:bodyPr/>
                    <a:lstStyle/>
                    <a:p>
                      <a:pPr algn="ct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driving motor is damaged</a:t>
                      </a:r>
                      <a:r>
                        <a:rPr lang="bg-BG" sz="900" dirty="0">
                          <a:latin typeface="Arial" pitchFamily="34" charset="0"/>
                          <a:cs typeface="Arial" pitchFamily="34" charset="0"/>
                        </a:rPr>
                        <a:t>.</a:t>
                      </a:r>
                      <a:r>
                        <a:rPr lang="en-GB" sz="900" dirty="0">
                          <a:latin typeface="Arial" pitchFamily="34" charset="0"/>
                          <a:cs typeface="Arial" pitchFamily="34" charset="0"/>
                        </a:rPr>
                        <a:t> </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car must be examined and repaired by a professional. Contact the store you bought the product from</a:t>
                      </a:r>
                      <a:r>
                        <a:rPr lang="bg-BG" sz="900" dirty="0">
                          <a:latin typeface="Arial" pitchFamily="34" charset="0"/>
                          <a:cs typeface="Arial" pitchFamily="34" charset="0"/>
                        </a:rPr>
                        <a:t>.</a:t>
                      </a:r>
                      <a:endParaRPr lang="en-GB" sz="900"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222199"/>
                  </a:ext>
                </a:extLst>
              </a:tr>
              <a:tr h="324300">
                <a:tc rowSpan="3">
                  <a:txBody>
                    <a:bodyPr/>
                    <a:lstStyle/>
                    <a:p>
                      <a:pPr algn="ctr"/>
                      <a:r>
                        <a:rPr lang="en-US" sz="900" dirty="0">
                          <a:solidFill>
                            <a:schemeClr val="tx1"/>
                          </a:solidFill>
                          <a:latin typeface="Arial" pitchFamily="34" charset="0"/>
                          <a:cs typeface="Arial" pitchFamily="34" charset="0"/>
                        </a:rPr>
                        <a:t>The battery does not charge</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The battery cable’s plugs</a:t>
                      </a:r>
                      <a:r>
                        <a:rPr lang="en-US" sz="900" baseline="0" dirty="0">
                          <a:solidFill>
                            <a:schemeClr val="tx1"/>
                          </a:solidFill>
                          <a:latin typeface="Arial" pitchFamily="34" charset="0"/>
                          <a:cs typeface="Arial" pitchFamily="34" charset="0"/>
                        </a:rPr>
                        <a:t> are loose.</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Check whether the battery cable’s plug is firmly connected.</a:t>
                      </a:r>
                      <a:r>
                        <a:rPr lang="en-US" sz="900" baseline="0" dirty="0">
                          <a:solidFill>
                            <a:schemeClr val="tx1"/>
                          </a:solidFill>
                          <a:latin typeface="Arial" pitchFamily="34" charset="0"/>
                          <a:cs typeface="Arial" pitchFamily="34" charset="0"/>
                        </a:rPr>
                        <a:t> Re-connect.</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151205"/>
                  </a:ext>
                </a:extLst>
              </a:tr>
              <a:tr h="324300">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The charger is not plugged in.</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Check</a:t>
                      </a:r>
                      <a:r>
                        <a:rPr lang="en-US" sz="900" baseline="0" dirty="0">
                          <a:solidFill>
                            <a:schemeClr val="tx1"/>
                          </a:solidFill>
                          <a:latin typeface="Arial" pitchFamily="34" charset="0"/>
                          <a:cs typeface="Arial" pitchFamily="34" charset="0"/>
                        </a:rPr>
                        <a:t> if the charger is plugged in to a working socket of the main electric system.</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594278"/>
                  </a:ext>
                </a:extLst>
              </a:tr>
              <a:tr h="134816">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solidFill>
                            <a:schemeClr val="tx1"/>
                          </a:solidFill>
                          <a:latin typeface="Arial" pitchFamily="34" charset="0"/>
                          <a:cs typeface="Arial" pitchFamily="34" charset="0"/>
                        </a:rPr>
                        <a:t>The charger is damaged.</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b="0" i="0" baseline="0" dirty="0">
                          <a:latin typeface="Arial" pitchFamily="34" charset="0"/>
                          <a:cs typeface="Arial" pitchFamily="34" charset="0"/>
                        </a:rPr>
                        <a:t>Contact</a:t>
                      </a:r>
                      <a:r>
                        <a:rPr lang="bg-BG" sz="900" b="0" i="0" baseline="0" dirty="0">
                          <a:latin typeface="Arial" pitchFamily="34" charset="0"/>
                          <a:cs typeface="Arial" pitchFamily="34" charset="0"/>
                        </a:rPr>
                        <a:t> </a:t>
                      </a:r>
                      <a:r>
                        <a:rPr lang="en-US" sz="900" b="0" i="0" baseline="0" dirty="0">
                          <a:latin typeface="Arial" pitchFamily="34" charset="0"/>
                          <a:cs typeface="Arial" pitchFamily="34" charset="0"/>
                        </a:rPr>
                        <a:t>the shop you bought the product from</a:t>
                      </a:r>
                      <a:r>
                        <a:rPr lang="bg-BG" sz="900" b="0" i="0" baseline="0" dirty="0">
                          <a:latin typeface="Arial" pitchFamily="34" charset="0"/>
                          <a:cs typeface="Arial" pitchFamily="34" charset="0"/>
                        </a:rPr>
                        <a:t>.</a:t>
                      </a:r>
                      <a:endParaRPr lang="bg-BG" sz="900" b="0" i="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670861"/>
                  </a:ext>
                </a:extLst>
              </a:tr>
              <a:tr h="324300">
                <a:tc rowSpan="2">
                  <a:txBody>
                    <a:bodyPr/>
                    <a:lstStyle/>
                    <a:p>
                      <a:pPr algn="ctr"/>
                      <a:r>
                        <a:rPr lang="en-US" sz="900" baseline="0" dirty="0">
                          <a:latin typeface="Arial" pitchFamily="34" charset="0"/>
                          <a:cs typeface="Arial" pitchFamily="34" charset="0"/>
                        </a:rPr>
                        <a:t>The battery-operated car cannot operate for a long time.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time for charging the battery is shorten</a:t>
                      </a:r>
                      <a:r>
                        <a:rPr lang="en-GB" sz="900" dirty="0">
                          <a:latin typeface="Arial" pitchFamily="34" charset="0"/>
                          <a:cs typeface="Arial" pitchFamily="34" charset="0"/>
                        </a:rPr>
                        <a:t>. </a:t>
                      </a:r>
                      <a:endParaRPr lang="bg-BG" sz="900" baseline="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Charge the battery for the recommended time and not shorter, or charge every time after each use. The charging must be done at least once a week. Charge for 10 – 12 hours, but not more than 18 hours.</a:t>
                      </a:r>
                      <a:endParaRPr lang="bg-BG" sz="900" baseline="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09776"/>
                  </a:ext>
                </a:extLst>
              </a:tr>
              <a:tr h="324300">
                <a:tc vMerge="1">
                  <a:txBody>
                    <a:bodyPr/>
                    <a:lstStyle/>
                    <a:p>
                      <a:endParaRPr lang="bg-BG"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 is old and cannot</a:t>
                      </a:r>
                      <a:r>
                        <a:rPr lang="en-US" sz="900" baseline="0" dirty="0">
                          <a:latin typeface="Arial" pitchFamily="34" charset="0"/>
                          <a:cs typeface="Arial" pitchFamily="34" charset="0"/>
                        </a:rPr>
                        <a:t> hold charge anymore.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Usually</a:t>
                      </a:r>
                      <a:r>
                        <a:rPr lang="en-US" sz="900" baseline="0" dirty="0">
                          <a:latin typeface="Arial" pitchFamily="34" charset="0"/>
                          <a:cs typeface="Arial" pitchFamily="34" charset="0"/>
                        </a:rPr>
                        <a:t> the battery, when being charged regularly, can last from 1 to 3 years. If the battery cannot hold any more charge, replace it with a new one. </a:t>
                      </a:r>
                      <a:r>
                        <a:rPr lang="en-US" sz="900" b="1" baseline="0" dirty="0">
                          <a:latin typeface="Arial" pitchFamily="34" charset="0"/>
                          <a:cs typeface="Arial" pitchFamily="34" charset="0"/>
                        </a:rPr>
                        <a:t>Contact</a:t>
                      </a:r>
                      <a:r>
                        <a:rPr lang="bg-BG" sz="900" b="1" baseline="0" dirty="0">
                          <a:latin typeface="Arial" pitchFamily="34" charset="0"/>
                          <a:cs typeface="Arial" pitchFamily="34" charset="0"/>
                        </a:rPr>
                        <a:t> </a:t>
                      </a:r>
                      <a:r>
                        <a:rPr lang="en-US" sz="900" b="1" i="1" baseline="0" dirty="0">
                          <a:latin typeface="Arial" pitchFamily="34" charset="0"/>
                          <a:cs typeface="Arial" pitchFamily="34" charset="0"/>
                        </a:rPr>
                        <a:t>the shop you bought the product from</a:t>
                      </a:r>
                      <a:r>
                        <a:rPr lang="bg-BG" sz="900" b="1" i="1" baseline="0" dirty="0">
                          <a:latin typeface="Arial" pitchFamily="34" charset="0"/>
                          <a:cs typeface="Arial" pitchFamily="34" charset="0"/>
                        </a:rPr>
                        <a:t>.</a:t>
                      </a:r>
                      <a:endParaRPr lang="bg-BG" sz="900" b="1" i="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825196"/>
                  </a:ext>
                </a:extLst>
              </a:tr>
              <a:tr h="324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itchFamily="34" charset="0"/>
                          <a:cs typeface="Arial" pitchFamily="34" charset="0"/>
                        </a:rPr>
                        <a:t>During charging the charger is warm and there is buzzing sound from it.</a:t>
                      </a: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This is due to a chemical reaction.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You should not be worried as this is a normal chemical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9070641"/>
                  </a:ext>
                </a:extLst>
              </a:tr>
            </a:tbl>
          </a:graphicData>
        </a:graphic>
      </p:graphicFrame>
      <p:sp>
        <p:nvSpPr>
          <p:cNvPr id="4" name="TextBox 3">
            <a:extLst>
              <a:ext uri="{FF2B5EF4-FFF2-40B4-BE49-F238E27FC236}">
                <a16:creationId xmlns:a16="http://schemas.microsoft.com/office/drawing/2014/main" id="{78CD7F43-C500-AE72-1AC2-5F81B0B99FD4}"/>
              </a:ext>
            </a:extLst>
          </p:cNvPr>
          <p:cNvSpPr txBox="1"/>
          <p:nvPr/>
        </p:nvSpPr>
        <p:spPr>
          <a:xfrm>
            <a:off x="189000" y="169927"/>
            <a:ext cx="6480000" cy="2169825"/>
          </a:xfrm>
          <a:prstGeom prst="rect">
            <a:avLst/>
          </a:prstGeom>
          <a:noFill/>
        </p:spPr>
        <p:txBody>
          <a:bodyPr wrap="square" rtlCol="0">
            <a:spAutoFit/>
          </a:bodyPr>
          <a:lstStyle/>
          <a:p>
            <a:pPr algn="just"/>
            <a:r>
              <a:rPr lang="en-US" sz="900" dirty="0">
                <a:latin typeface="Arial" pitchFamily="34" charset="0"/>
                <a:cs typeface="Arial" pitchFamily="34" charset="0"/>
              </a:rPr>
              <a:t>3. Remove the metal bracket that protects the battery from falling</a:t>
            </a:r>
            <a:r>
              <a:rPr lang="bg-BG" sz="900" dirty="0">
                <a:latin typeface="Arial" pitchFamily="34" charset="0"/>
                <a:cs typeface="Arial" pitchFamily="34" charset="0"/>
              </a:rPr>
              <a:t>.</a:t>
            </a:r>
          </a:p>
          <a:p>
            <a:pPr algn="just"/>
            <a:r>
              <a:rPr lang="en-US" sz="900" dirty="0">
                <a:latin typeface="Arial" pitchFamily="34" charset="0"/>
                <a:cs typeface="Arial" pitchFamily="34" charset="0"/>
              </a:rPr>
              <a:t>4. Carefully lift the battery</a:t>
            </a:r>
            <a:r>
              <a:rPr lang="bg-BG" sz="900" dirty="0">
                <a:latin typeface="Arial" pitchFamily="34" charset="0"/>
                <a:cs typeface="Arial" pitchFamily="34" charset="0"/>
              </a:rPr>
              <a:t>.</a:t>
            </a:r>
          </a:p>
          <a:p>
            <a:pPr algn="just">
              <a:buFont typeface="Arial" pitchFamily="34" charset="0"/>
              <a:buChar char="•"/>
            </a:pPr>
            <a:r>
              <a:rPr lang="bg-BG" sz="900" dirty="0">
                <a:latin typeface="Arial" pitchFamily="34" charset="0"/>
                <a:cs typeface="Arial" pitchFamily="34" charset="0"/>
              </a:rPr>
              <a:t> </a:t>
            </a:r>
            <a:r>
              <a:rPr lang="en-US" sz="900" dirty="0">
                <a:latin typeface="Arial" pitchFamily="34" charset="0"/>
                <a:cs typeface="Arial" pitchFamily="34" charset="0"/>
              </a:rPr>
              <a:t>Depending on the state of the battery</a:t>
            </a:r>
            <a:r>
              <a:rPr lang="bg-BG" sz="900" dirty="0">
                <a:latin typeface="Arial" pitchFamily="34" charset="0"/>
                <a:cs typeface="Arial" pitchFamily="34" charset="0"/>
              </a:rPr>
              <a:t> (</a:t>
            </a:r>
            <a:r>
              <a:rPr lang="en-US" sz="900" dirty="0">
                <a:latin typeface="Arial" pitchFamily="34" charset="0"/>
                <a:cs typeface="Arial" pitchFamily="34" charset="0"/>
              </a:rPr>
              <a:t>for example leakage</a:t>
            </a:r>
            <a:r>
              <a:rPr lang="bg-BG" sz="900" dirty="0">
                <a:latin typeface="Arial" pitchFamily="34" charset="0"/>
                <a:cs typeface="Arial" pitchFamily="34" charset="0"/>
              </a:rPr>
              <a:t>) </a:t>
            </a:r>
            <a:r>
              <a:rPr lang="en-US" sz="900" dirty="0">
                <a:latin typeface="Arial" pitchFamily="34" charset="0"/>
                <a:cs typeface="Arial" pitchFamily="34" charset="0"/>
              </a:rPr>
              <a:t>you may have to wear protective gloves before you remove the battery</a:t>
            </a:r>
            <a:r>
              <a:rPr lang="bg-BG" sz="900" dirty="0">
                <a:latin typeface="Arial" pitchFamily="34" charset="0"/>
                <a:cs typeface="Arial" pitchFamily="34" charset="0"/>
              </a:rPr>
              <a:t>.</a:t>
            </a:r>
          </a:p>
          <a:p>
            <a:pPr algn="just">
              <a:buFont typeface="Arial" pitchFamily="34" charset="0"/>
              <a:buChar char="•"/>
            </a:pPr>
            <a:r>
              <a:rPr lang="en-US" sz="900" dirty="0">
                <a:latin typeface="Arial" pitchFamily="34" charset="0"/>
                <a:cs typeface="Arial" pitchFamily="34" charset="0"/>
              </a:rPr>
              <a:t> Do not lift the battery by its terminals or cables</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GB" sz="900" dirty="0">
                <a:latin typeface="Arial" pitchFamily="34" charset="0"/>
                <a:cs typeface="Arial" pitchFamily="34" charset="0"/>
              </a:rPr>
              <a:t>5</a:t>
            </a:r>
            <a:r>
              <a:rPr lang="bg-BG" sz="900" dirty="0">
                <a:latin typeface="Arial" pitchFamily="34" charset="0"/>
                <a:cs typeface="Arial" pitchFamily="34" charset="0"/>
              </a:rPr>
              <a:t>. </a:t>
            </a:r>
            <a:r>
              <a:rPr lang="en-US" sz="900" dirty="0">
                <a:latin typeface="Arial" pitchFamily="34" charset="0"/>
                <a:cs typeface="Arial" pitchFamily="34" charset="0"/>
              </a:rPr>
              <a:t>Place the discharged battery in a plastic packaging</a:t>
            </a:r>
            <a:r>
              <a:rPr lang="bg-BG" sz="900" dirty="0">
                <a:latin typeface="Arial" pitchFamily="34" charset="0"/>
                <a:cs typeface="Arial" pitchFamily="34" charset="0"/>
              </a:rPr>
              <a:t>.</a:t>
            </a:r>
          </a:p>
          <a:p>
            <a:pPr algn="just"/>
            <a:r>
              <a:rPr lang="en-US" sz="900" b="1" dirty="0">
                <a:latin typeface="Arial" pitchFamily="34" charset="0"/>
                <a:cs typeface="Arial" pitchFamily="34" charset="0"/>
              </a:rPr>
              <a:t>Important</a:t>
            </a:r>
            <a:r>
              <a:rPr lang="bg-BG" sz="900" b="1" dirty="0">
                <a:latin typeface="Arial" pitchFamily="34" charset="0"/>
                <a:cs typeface="Arial" pitchFamily="34" charset="0"/>
              </a:rPr>
              <a:t>! </a:t>
            </a:r>
            <a:r>
              <a:rPr lang="en-US" sz="900" dirty="0">
                <a:latin typeface="Arial" pitchFamily="34" charset="0"/>
                <a:cs typeface="Arial" pitchFamily="34" charset="0"/>
              </a:rPr>
              <a:t>The sealed lead-acid battery must be recycled or thrown away in an ecologically friendly manner for the purpose of avoiding pollution of the environment</a:t>
            </a:r>
            <a:r>
              <a:rPr lang="bg-BG" sz="900" dirty="0">
                <a:latin typeface="Arial" pitchFamily="34" charset="0"/>
                <a:cs typeface="Arial" pitchFamily="34" charset="0"/>
              </a:rPr>
              <a:t>. </a:t>
            </a:r>
            <a:r>
              <a:rPr lang="en-US" sz="900" dirty="0">
                <a:latin typeface="Arial" pitchFamily="34" charset="0"/>
                <a:cs typeface="Arial" pitchFamily="34" charset="0"/>
              </a:rPr>
              <a:t>The battery contains lead acid </a:t>
            </a:r>
            <a:r>
              <a:rPr lang="bg-BG" sz="900" dirty="0">
                <a:latin typeface="Arial" pitchFamily="34" charset="0"/>
                <a:cs typeface="Arial" pitchFamily="34" charset="0"/>
              </a:rPr>
              <a:t>(</a:t>
            </a:r>
            <a:r>
              <a:rPr lang="en-US" sz="900" dirty="0">
                <a:latin typeface="Arial" pitchFamily="34" charset="0"/>
                <a:cs typeface="Arial" pitchFamily="34" charset="0"/>
              </a:rPr>
              <a:t>electrolyte</a:t>
            </a:r>
            <a:r>
              <a:rPr lang="bg-BG" sz="900" dirty="0">
                <a:latin typeface="Arial" pitchFamily="34" charset="0"/>
                <a:cs typeface="Arial" pitchFamily="34" charset="0"/>
              </a:rPr>
              <a:t>) </a:t>
            </a:r>
            <a:r>
              <a:rPr lang="en-US" sz="900" dirty="0">
                <a:latin typeface="Arial" pitchFamily="34" charset="0"/>
                <a:cs typeface="Arial" pitchFamily="34" charset="0"/>
              </a:rPr>
              <a:t>and must be discarded in an ecologically friendly manner in accordance with the regulatory requirements</a:t>
            </a:r>
            <a:r>
              <a:rPr lang="bg-BG" sz="900" dirty="0">
                <a:latin typeface="Arial" pitchFamily="34" charset="0"/>
                <a:cs typeface="Arial" pitchFamily="34" charset="0"/>
              </a:rPr>
              <a:t>. </a:t>
            </a:r>
            <a:r>
              <a:rPr lang="en-US" sz="900" dirty="0">
                <a:latin typeface="Arial" pitchFamily="34" charset="0"/>
                <a:cs typeface="Arial" pitchFamily="34" charset="0"/>
              </a:rPr>
              <a:t>DO NOT throw the rechargeable battery in fire</a:t>
            </a:r>
            <a:r>
              <a:rPr lang="bg-BG" sz="900" dirty="0">
                <a:latin typeface="Arial" pitchFamily="34" charset="0"/>
                <a:cs typeface="Arial" pitchFamily="34" charset="0"/>
              </a:rPr>
              <a:t>, </a:t>
            </a:r>
            <a:r>
              <a:rPr lang="en-US" sz="900" dirty="0">
                <a:latin typeface="Arial" pitchFamily="34" charset="0"/>
                <a:cs typeface="Arial" pitchFamily="34" charset="0"/>
              </a:rPr>
              <a:t>because it may explode or leak</a:t>
            </a:r>
            <a:r>
              <a:rPr lang="bg-BG" sz="900" dirty="0">
                <a:latin typeface="Arial" pitchFamily="34" charset="0"/>
                <a:cs typeface="Arial" pitchFamily="34" charset="0"/>
              </a:rPr>
              <a:t>.</a:t>
            </a:r>
            <a:r>
              <a:rPr lang="en-US" sz="900" dirty="0">
                <a:latin typeface="Arial" pitchFamily="34" charset="0"/>
                <a:cs typeface="Arial" pitchFamily="34" charset="0"/>
              </a:rPr>
              <a:t> DO NOT throw the lead-acid battery in the containers for household waste</a:t>
            </a:r>
            <a:r>
              <a:rPr lang="bg-BG" sz="900" dirty="0">
                <a:latin typeface="Arial" pitchFamily="34" charset="0"/>
                <a:cs typeface="Arial" pitchFamily="34" charset="0"/>
              </a:rPr>
              <a:t>. </a:t>
            </a:r>
            <a:r>
              <a:rPr lang="en-US" sz="900" dirty="0">
                <a:latin typeface="Arial" pitchFamily="34" charset="0"/>
                <a:cs typeface="Arial" pitchFamily="34" charset="0"/>
              </a:rPr>
              <a:t>The incineration </a:t>
            </a:r>
            <a:r>
              <a:rPr lang="bg-BG" sz="900" dirty="0">
                <a:latin typeface="Arial" pitchFamily="34" charset="0"/>
                <a:cs typeface="Arial" pitchFamily="34" charset="0"/>
              </a:rPr>
              <a:t>(</a:t>
            </a:r>
            <a:r>
              <a:rPr lang="en-US" sz="900" dirty="0">
                <a:latin typeface="Arial" pitchFamily="34" charset="0"/>
                <a:cs typeface="Arial" pitchFamily="34" charset="0"/>
              </a:rPr>
              <a:t>burning</a:t>
            </a:r>
            <a:r>
              <a:rPr lang="bg-BG" sz="900" dirty="0">
                <a:latin typeface="Arial" pitchFamily="34" charset="0"/>
                <a:cs typeface="Arial" pitchFamily="34" charset="0"/>
              </a:rPr>
              <a:t>), </a:t>
            </a:r>
            <a:r>
              <a:rPr lang="en-US" sz="900" dirty="0">
                <a:latin typeface="Arial" pitchFamily="34" charset="0"/>
                <a:cs typeface="Arial" pitchFamily="34" charset="0"/>
              </a:rPr>
              <a:t>land filling or mixing of the sealed lead-acid batteries with the household waste is forbidden by law</a:t>
            </a:r>
            <a:r>
              <a:rPr lang="bg-BG" sz="900" dirty="0">
                <a:latin typeface="Arial" pitchFamily="34" charset="0"/>
                <a:cs typeface="Arial" pitchFamily="34" charset="0"/>
              </a:rPr>
              <a:t>.</a:t>
            </a:r>
            <a:r>
              <a:rPr lang="en-US" sz="900" dirty="0">
                <a:latin typeface="Arial" pitchFamily="34" charset="0"/>
                <a:cs typeface="Arial" pitchFamily="34" charset="0"/>
              </a:rPr>
              <a:t> The discharged rechargeable battery can be given at the local recycling center for recycling or at a center for sale of such batteries</a:t>
            </a:r>
            <a:r>
              <a:rPr lang="bg-BG" sz="900" dirty="0">
                <a:latin typeface="Arial" pitchFamily="34" charset="0"/>
                <a:cs typeface="Arial" pitchFamily="34" charset="0"/>
              </a:rPr>
              <a:t>.</a:t>
            </a:r>
          </a:p>
          <a:p>
            <a:pPr algn="just"/>
            <a:r>
              <a:rPr lang="en-GB" sz="900" dirty="0">
                <a:latin typeface="Arial" pitchFamily="34" charset="0"/>
                <a:cs typeface="Arial" pitchFamily="34" charset="0"/>
              </a:rPr>
              <a:t>6</a:t>
            </a:r>
            <a:r>
              <a:rPr lang="bg-BG" sz="900" dirty="0">
                <a:latin typeface="Arial" pitchFamily="34" charset="0"/>
                <a:cs typeface="Arial" pitchFamily="34" charset="0"/>
              </a:rPr>
              <a:t>. </a:t>
            </a:r>
            <a:r>
              <a:rPr lang="en-US" sz="900" dirty="0">
                <a:latin typeface="Arial" pitchFamily="34" charset="0"/>
                <a:cs typeface="Arial" pitchFamily="34" charset="0"/>
              </a:rPr>
              <a:t>Replace the battery with new one and reconnect all cables and terminals</a:t>
            </a:r>
            <a:r>
              <a:rPr lang="bg-BG" sz="900" dirty="0">
                <a:latin typeface="Arial" pitchFamily="34" charset="0"/>
                <a:cs typeface="Arial" pitchFamily="34" charset="0"/>
              </a:rPr>
              <a:t>.</a:t>
            </a:r>
          </a:p>
          <a:p>
            <a:pPr algn="just"/>
            <a:r>
              <a:rPr lang="en-GB" sz="900" dirty="0">
                <a:latin typeface="Arial" pitchFamily="34" charset="0"/>
                <a:cs typeface="Arial" pitchFamily="34" charset="0"/>
              </a:rPr>
              <a:t>7</a:t>
            </a:r>
            <a:r>
              <a:rPr lang="bg-BG" sz="900" dirty="0">
                <a:latin typeface="Arial" pitchFamily="34" charset="0"/>
                <a:cs typeface="Arial" pitchFamily="34" charset="0"/>
              </a:rPr>
              <a:t>. </a:t>
            </a:r>
            <a:r>
              <a:rPr lang="en-US" sz="900" dirty="0">
                <a:latin typeface="Arial" pitchFamily="34" charset="0"/>
                <a:cs typeface="Arial" pitchFamily="34" charset="0"/>
              </a:rPr>
              <a:t>Place the metal bracket protecting the battery from upturning or falling  back on</a:t>
            </a:r>
            <a:r>
              <a:rPr lang="bg-BG" sz="900" dirty="0">
                <a:latin typeface="Arial" pitchFamily="34" charset="0"/>
                <a:cs typeface="Arial" pitchFamily="34" charset="0"/>
              </a:rPr>
              <a:t>.</a:t>
            </a:r>
          </a:p>
          <a:p>
            <a:pPr algn="just"/>
            <a:r>
              <a:rPr lang="en-GB" sz="900" dirty="0">
                <a:latin typeface="Arial" pitchFamily="34" charset="0"/>
                <a:cs typeface="Arial" pitchFamily="34" charset="0"/>
              </a:rPr>
              <a:t>8</a:t>
            </a:r>
            <a:r>
              <a:rPr lang="bg-BG" sz="900" dirty="0">
                <a:latin typeface="Arial" pitchFamily="34" charset="0"/>
                <a:cs typeface="Arial" pitchFamily="34" charset="0"/>
              </a:rPr>
              <a:t>. </a:t>
            </a:r>
            <a:r>
              <a:rPr lang="en-US" sz="900" dirty="0">
                <a:latin typeface="Arial" pitchFamily="34" charset="0"/>
                <a:cs typeface="Arial" pitchFamily="34" charset="0"/>
              </a:rPr>
              <a:t>Return the seat of the battery-operated SUV back in place</a:t>
            </a:r>
            <a:r>
              <a:rPr lang="bg-BG" sz="900" dirty="0">
                <a:latin typeface="Arial" pitchFamily="34" charset="0"/>
                <a:cs typeface="Arial" pitchFamily="34" charset="0"/>
              </a:rPr>
              <a:t>.</a:t>
            </a:r>
          </a:p>
        </p:txBody>
      </p:sp>
    </p:spTree>
    <p:extLst>
      <p:ext uri="{BB962C8B-B14F-4D97-AF65-F5344CB8AC3E}">
        <p14:creationId xmlns:p14="http://schemas.microsoft.com/office/powerpoint/2010/main" val="190314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5A68156-A40F-4854-8771-B02AD46B8D11}"/>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US" sz="1000" b="1" dirty="0">
                <a:latin typeface="Arial" pitchFamily="34" charset="0"/>
                <a:cs typeface="Arial" pitchFamily="34" charset="0"/>
              </a:rPr>
              <a:t>8</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07C41A84-531D-9BE5-F8CA-9D5C57A1349A}"/>
              </a:ext>
            </a:extLst>
          </p:cNvPr>
          <p:cNvSpPr txBox="1"/>
          <p:nvPr/>
        </p:nvSpPr>
        <p:spPr>
          <a:xfrm>
            <a:off x="189000" y="2555776"/>
            <a:ext cx="6480000" cy="180000"/>
          </a:xfrm>
          <a:prstGeom prst="rect">
            <a:avLst/>
          </a:prstGeom>
          <a:solidFill>
            <a:schemeClr val="bg1">
              <a:lumMod val="75000"/>
            </a:schemeClr>
          </a:solidFill>
        </p:spPr>
        <p:txBody>
          <a:bodyPr wrap="square" rtlCol="0" anchor="ctr">
            <a:noAutofit/>
          </a:bodyPr>
          <a:lstStyle/>
          <a:p>
            <a:r>
              <a:rPr lang="en-US" sz="1000" b="1" dirty="0">
                <a:latin typeface="Arial" pitchFamily="34" charset="0"/>
                <a:cs typeface="Arial" pitchFamily="34" charset="0"/>
              </a:rPr>
              <a:t>CLEANING AND MAINTENANCE OF THE PRODUCT</a:t>
            </a:r>
            <a:endParaRPr lang="bg-BG" sz="1000" b="1" dirty="0">
              <a:latin typeface="Arial" pitchFamily="34" charset="0"/>
              <a:cs typeface="Arial" pitchFamily="34" charset="0"/>
            </a:endParaRPr>
          </a:p>
        </p:txBody>
      </p:sp>
      <p:sp>
        <p:nvSpPr>
          <p:cNvPr id="3" name="TextBox 2">
            <a:extLst>
              <a:ext uri="{FF2B5EF4-FFF2-40B4-BE49-F238E27FC236}">
                <a16:creationId xmlns:a16="http://schemas.microsoft.com/office/drawing/2014/main" id="{AB3F947F-8163-A2F8-EE03-F03A40A44662}"/>
              </a:ext>
            </a:extLst>
          </p:cNvPr>
          <p:cNvSpPr txBox="1"/>
          <p:nvPr/>
        </p:nvSpPr>
        <p:spPr>
          <a:xfrm>
            <a:off x="189000" y="2771800"/>
            <a:ext cx="6480000" cy="4788000"/>
          </a:xfrm>
          <a:prstGeom prst="rect">
            <a:avLst/>
          </a:prstGeom>
          <a:noFill/>
        </p:spPr>
        <p:txBody>
          <a:bodyPr wrap="square" rtlCol="0">
            <a:spAutoFit/>
          </a:bodyPr>
          <a:lstStyle/>
          <a:p>
            <a:pPr marL="171450" indent="-171450" algn="just">
              <a:buFont typeface="Wingdings" panose="05000000000000000000" pitchFamily="2" charset="2"/>
              <a:buChar char="v"/>
            </a:pPr>
            <a:r>
              <a:rPr lang="en-US" sz="900" b="1" u="sng" dirty="0">
                <a:latin typeface="Arial" pitchFamily="34" charset="0"/>
                <a:cs typeface="Arial" pitchFamily="34" charset="0"/>
              </a:rPr>
              <a:t>Cleaning:</a:t>
            </a:r>
            <a:r>
              <a:rPr lang="bg-BG" sz="900" b="1" u="sng" dirty="0">
                <a:latin typeface="Arial" pitchFamily="34" charset="0"/>
                <a:cs typeface="Arial" pitchFamily="34" charset="0"/>
              </a:rPr>
              <a:t> </a:t>
            </a:r>
            <a:endParaRPr lang="en-US" sz="900" b="1" u="sng" dirty="0">
              <a:latin typeface="Arial" pitchFamily="34" charset="0"/>
              <a:cs typeface="Arial" pitchFamily="34" charset="0"/>
            </a:endParaRPr>
          </a:p>
          <a:p>
            <a:pPr algn="just">
              <a:buFontTx/>
              <a:buAutoNum type="arabicPeriod"/>
            </a:pPr>
            <a:r>
              <a:rPr lang="en-US" sz="900" dirty="0">
                <a:latin typeface="Arial" pitchFamily="34" charset="0"/>
                <a:cs typeface="Arial" pitchFamily="34" charset="0"/>
              </a:rPr>
              <a:t>Do not clean the product with a hose</a:t>
            </a:r>
            <a:r>
              <a:rPr lang="bg-BG" sz="900" dirty="0">
                <a:latin typeface="Arial" pitchFamily="34" charset="0"/>
                <a:cs typeface="Arial" pitchFamily="34" charset="0"/>
              </a:rPr>
              <a:t>. </a:t>
            </a:r>
            <a:r>
              <a:rPr lang="en-US" sz="900" dirty="0">
                <a:latin typeface="Arial" pitchFamily="34" charset="0"/>
                <a:cs typeface="Arial" pitchFamily="34" charset="0"/>
              </a:rPr>
              <a:t>Do not wash it with water and soap</a:t>
            </a:r>
            <a:r>
              <a:rPr lang="bg-BG" sz="900" dirty="0">
                <a:latin typeface="Arial" pitchFamily="34" charset="0"/>
                <a:cs typeface="Arial" pitchFamily="34" charset="0"/>
              </a:rPr>
              <a:t>. </a:t>
            </a:r>
            <a:r>
              <a:rPr lang="en-US" sz="900" dirty="0">
                <a:latin typeface="Arial" pitchFamily="34" charset="0"/>
                <a:cs typeface="Arial" pitchFamily="34" charset="0"/>
              </a:rPr>
              <a:t>Do not use the car</a:t>
            </a:r>
            <a:r>
              <a:rPr lang="bg-BG" sz="900" dirty="0">
                <a:latin typeface="Arial" pitchFamily="34" charset="0"/>
                <a:cs typeface="Arial" pitchFamily="34" charset="0"/>
              </a:rPr>
              <a:t>, </a:t>
            </a:r>
            <a:r>
              <a:rPr lang="en-US" sz="900" dirty="0">
                <a:latin typeface="Arial" pitchFamily="34" charset="0"/>
                <a:cs typeface="Arial" pitchFamily="34" charset="0"/>
              </a:rPr>
              <a:t>when it rains or snows</a:t>
            </a:r>
            <a:r>
              <a:rPr lang="bg-BG" sz="900" dirty="0">
                <a:latin typeface="Arial" pitchFamily="34" charset="0"/>
                <a:cs typeface="Arial" pitchFamily="34" charset="0"/>
              </a:rPr>
              <a:t>. </a:t>
            </a:r>
            <a:r>
              <a:rPr lang="en-US" sz="900" dirty="0">
                <a:latin typeface="Arial" pitchFamily="34" charset="0"/>
                <a:cs typeface="Arial" pitchFamily="34" charset="0"/>
              </a:rPr>
              <a:t>Water may damage the motor, electric system or battery</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Clean the battery-operated car with soft, dry cloth only</a:t>
            </a:r>
            <a:r>
              <a:rPr lang="bg-BG" sz="900" dirty="0">
                <a:latin typeface="Arial" pitchFamily="34" charset="0"/>
                <a:cs typeface="Arial" pitchFamily="34" charset="0"/>
              </a:rPr>
              <a:t>. </a:t>
            </a:r>
            <a:r>
              <a:rPr lang="en-US" sz="900" dirty="0">
                <a:latin typeface="Arial" pitchFamily="34" charset="0"/>
                <a:cs typeface="Arial" pitchFamily="34" charset="0"/>
              </a:rPr>
              <a:t>In order to restore the shine of the plastic parts</a:t>
            </a:r>
            <a:r>
              <a:rPr lang="bg-BG" sz="900" dirty="0">
                <a:latin typeface="Arial" pitchFamily="34" charset="0"/>
                <a:cs typeface="Arial" pitchFamily="34" charset="0"/>
              </a:rPr>
              <a:t>, </a:t>
            </a:r>
            <a:r>
              <a:rPr lang="en-US" sz="900" dirty="0">
                <a:latin typeface="Arial" pitchFamily="34" charset="0"/>
                <a:cs typeface="Arial" pitchFamily="34" charset="0"/>
              </a:rPr>
              <a:t>use polishing agent for furniture </a:t>
            </a:r>
            <a:r>
              <a:rPr lang="en-US" sz="900" b="1" dirty="0">
                <a:latin typeface="Arial" pitchFamily="34" charset="0"/>
                <a:cs typeface="Arial" pitchFamily="34" charset="0"/>
              </a:rPr>
              <a:t>WITHOUT</a:t>
            </a:r>
            <a:r>
              <a:rPr lang="en-US" sz="900" dirty="0">
                <a:latin typeface="Arial" pitchFamily="34" charset="0"/>
                <a:cs typeface="Arial" pitchFamily="34" charset="0"/>
              </a:rPr>
              <a:t> wax</a:t>
            </a:r>
            <a:r>
              <a:rPr lang="bg-BG" sz="900" dirty="0">
                <a:latin typeface="Arial" pitchFamily="34" charset="0"/>
                <a:cs typeface="Arial" pitchFamily="34" charset="0"/>
              </a:rPr>
              <a:t>. </a:t>
            </a:r>
            <a:r>
              <a:rPr lang="en-US" sz="900" dirty="0">
                <a:latin typeface="Arial" pitchFamily="34" charset="0"/>
                <a:cs typeface="Arial" pitchFamily="34" charset="0"/>
              </a:rPr>
              <a:t>Do not use strong abrasive cleaning agents</a:t>
            </a:r>
            <a:r>
              <a:rPr lang="bg-BG" sz="900" dirty="0">
                <a:latin typeface="Arial" pitchFamily="34" charset="0"/>
                <a:cs typeface="Arial" pitchFamily="34" charset="0"/>
              </a:rPr>
              <a:t>.</a:t>
            </a:r>
            <a:endParaRPr lang="en-US" sz="900" b="1" u="sng" dirty="0">
              <a:latin typeface="Arial" pitchFamily="34" charset="0"/>
              <a:cs typeface="Arial" pitchFamily="34" charset="0"/>
            </a:endParaRPr>
          </a:p>
          <a:p>
            <a:pPr marL="171450" indent="-171450" algn="just">
              <a:buFont typeface="Wingdings" panose="05000000000000000000" pitchFamily="2" charset="2"/>
              <a:buChar char="v"/>
            </a:pPr>
            <a:r>
              <a:rPr lang="en-US" sz="900" b="1" u="sng" dirty="0">
                <a:latin typeface="Arial" pitchFamily="34" charset="0"/>
                <a:cs typeface="Arial" pitchFamily="34" charset="0"/>
              </a:rPr>
              <a:t>Maintenance and storage:</a:t>
            </a:r>
          </a:p>
          <a:p>
            <a:pPr algn="just">
              <a:buFontTx/>
              <a:buAutoNum type="arabicPeriod"/>
            </a:pPr>
            <a:r>
              <a:rPr lang="en-US" sz="900" dirty="0">
                <a:latin typeface="Arial" pitchFamily="34" charset="0"/>
                <a:cs typeface="Arial" pitchFamily="34" charset="0"/>
              </a:rPr>
              <a:t>The responsibility to check the main parts of the toy before use is entirely to the parents</a:t>
            </a:r>
            <a:r>
              <a:rPr lang="bg-BG" sz="900" dirty="0">
                <a:latin typeface="Arial" pitchFamily="34" charset="0"/>
                <a:cs typeface="Arial" pitchFamily="34" charset="0"/>
              </a:rPr>
              <a:t>/ </a:t>
            </a:r>
            <a:r>
              <a:rPr lang="en-US" sz="900" dirty="0">
                <a:latin typeface="Arial" pitchFamily="34" charset="0"/>
                <a:cs typeface="Arial" pitchFamily="34" charset="0"/>
              </a:rPr>
              <a:t>adult</a:t>
            </a:r>
            <a:r>
              <a:rPr lang="bg-BG" sz="900" dirty="0">
                <a:latin typeface="Arial" pitchFamily="34" charset="0"/>
                <a:cs typeface="Arial" pitchFamily="34" charset="0"/>
              </a:rPr>
              <a:t>. </a:t>
            </a:r>
            <a:r>
              <a:rPr lang="en-US" sz="900" dirty="0">
                <a:latin typeface="Arial" pitchFamily="34" charset="0"/>
                <a:cs typeface="Arial" pitchFamily="34" charset="0"/>
              </a:rPr>
              <a:t>Regularly check for potential risk of damage </a:t>
            </a:r>
            <a:r>
              <a:rPr lang="bg-BG" sz="900" dirty="0">
                <a:latin typeface="Arial" pitchFamily="34" charset="0"/>
                <a:cs typeface="Arial" pitchFamily="34" charset="0"/>
              </a:rPr>
              <a:t>/ </a:t>
            </a:r>
            <a:r>
              <a:rPr lang="en-US" sz="900" dirty="0">
                <a:latin typeface="Arial" pitchFamily="34" charset="0"/>
                <a:cs typeface="Arial" pitchFamily="34" charset="0"/>
              </a:rPr>
              <a:t>injury </a:t>
            </a:r>
            <a:r>
              <a:rPr lang="bg-BG" sz="900" dirty="0">
                <a:latin typeface="Arial" pitchFamily="34" charset="0"/>
                <a:cs typeface="Arial" pitchFamily="34" charset="0"/>
              </a:rPr>
              <a:t>– </a:t>
            </a:r>
            <a:r>
              <a:rPr lang="en-US" sz="900" dirty="0">
                <a:latin typeface="Arial" pitchFamily="34" charset="0"/>
                <a:cs typeface="Arial" pitchFamily="34" charset="0"/>
              </a:rPr>
              <a:t>the battery</a:t>
            </a:r>
            <a:r>
              <a:rPr lang="bg-BG" sz="900" dirty="0">
                <a:latin typeface="Arial" pitchFamily="34" charset="0"/>
                <a:cs typeface="Arial" pitchFamily="34" charset="0"/>
              </a:rPr>
              <a:t>, </a:t>
            </a:r>
            <a:r>
              <a:rPr lang="en-US" sz="900" dirty="0">
                <a:latin typeface="Arial" pitchFamily="34" charset="0"/>
                <a:cs typeface="Arial" pitchFamily="34" charset="0"/>
              </a:rPr>
              <a:t>adapter</a:t>
            </a:r>
            <a:r>
              <a:rPr lang="bg-BG" sz="900" dirty="0">
                <a:latin typeface="Arial" pitchFamily="34" charset="0"/>
                <a:cs typeface="Arial" pitchFamily="34" charset="0"/>
              </a:rPr>
              <a:t>, </a:t>
            </a:r>
            <a:r>
              <a:rPr lang="en-US" sz="900" dirty="0">
                <a:latin typeface="Arial" pitchFamily="34" charset="0"/>
                <a:cs typeface="Arial" pitchFamily="34" charset="0"/>
              </a:rPr>
              <a:t>electric cables or wires</a:t>
            </a:r>
            <a:r>
              <a:rPr lang="bg-BG" sz="900" dirty="0">
                <a:latin typeface="Arial" pitchFamily="34" charset="0"/>
                <a:cs typeface="Arial" pitchFamily="34" charset="0"/>
              </a:rPr>
              <a:t>, </a:t>
            </a:r>
            <a:r>
              <a:rPr lang="en-US" sz="900" dirty="0">
                <a:latin typeface="Arial" pitchFamily="34" charset="0"/>
                <a:cs typeface="Arial" pitchFamily="34" charset="0"/>
              </a:rPr>
              <a:t>bushings</a:t>
            </a:r>
            <a:r>
              <a:rPr lang="bg-BG" sz="900" dirty="0">
                <a:latin typeface="Arial" pitchFamily="34" charset="0"/>
                <a:cs typeface="Arial" pitchFamily="34" charset="0"/>
              </a:rPr>
              <a:t>, </a:t>
            </a:r>
            <a:r>
              <a:rPr lang="en-US" sz="900" dirty="0">
                <a:latin typeface="Arial" pitchFamily="34" charset="0"/>
                <a:cs typeface="Arial" pitchFamily="34" charset="0"/>
              </a:rPr>
              <a:t>screws</a:t>
            </a:r>
            <a:r>
              <a:rPr lang="bg-BG" sz="900" dirty="0">
                <a:latin typeface="Arial" pitchFamily="34" charset="0"/>
                <a:cs typeface="Arial" pitchFamily="34" charset="0"/>
              </a:rPr>
              <a:t>, </a:t>
            </a:r>
            <a:r>
              <a:rPr lang="en-US" sz="900" dirty="0">
                <a:latin typeface="Arial" pitchFamily="34" charset="0"/>
                <a:cs typeface="Arial" pitchFamily="34" charset="0"/>
              </a:rPr>
              <a:t>body</a:t>
            </a:r>
            <a:r>
              <a:rPr lang="bg-BG" sz="900" dirty="0">
                <a:latin typeface="Arial" pitchFamily="34" charset="0"/>
                <a:cs typeface="Arial" pitchFamily="34" charset="0"/>
              </a:rPr>
              <a:t>, </a:t>
            </a:r>
            <a:r>
              <a:rPr lang="en-US" sz="900" dirty="0">
                <a:latin typeface="Arial" pitchFamily="34" charset="0"/>
                <a:cs typeface="Arial" pitchFamily="34" charset="0"/>
              </a:rPr>
              <a:t>moving systems</a:t>
            </a:r>
            <a:r>
              <a:rPr lang="bg-BG" sz="900" dirty="0">
                <a:latin typeface="Arial" pitchFamily="34" charset="0"/>
                <a:cs typeface="Arial" pitchFamily="34" charset="0"/>
              </a:rPr>
              <a:t>, </a:t>
            </a:r>
            <a:r>
              <a:rPr lang="en-US" sz="900" dirty="0">
                <a:latin typeface="Arial" pitchFamily="34" charset="0"/>
                <a:cs typeface="Arial" pitchFamily="34" charset="0"/>
              </a:rPr>
              <a:t>wheels</a:t>
            </a:r>
            <a:r>
              <a:rPr lang="bg-BG" sz="900" dirty="0">
                <a:latin typeface="Arial" pitchFamily="34" charset="0"/>
                <a:cs typeface="Arial" pitchFamily="34" charset="0"/>
              </a:rPr>
              <a:t>, </a:t>
            </a:r>
            <a:r>
              <a:rPr lang="en-US" sz="900" dirty="0">
                <a:latin typeface="Arial" pitchFamily="34" charset="0"/>
                <a:cs typeface="Arial" pitchFamily="34" charset="0"/>
              </a:rPr>
              <a:t>fastening components </a:t>
            </a:r>
            <a:r>
              <a:rPr lang="bg-BG" sz="900" dirty="0">
                <a:latin typeface="Arial" pitchFamily="34" charset="0"/>
                <a:cs typeface="Arial" pitchFamily="34" charset="0"/>
              </a:rPr>
              <a:t>– </a:t>
            </a:r>
            <a:r>
              <a:rPr lang="en-US" sz="900" dirty="0">
                <a:latin typeface="Arial" pitchFamily="34" charset="0"/>
                <a:cs typeface="Arial" pitchFamily="34" charset="0"/>
              </a:rPr>
              <a:t>whether they are in good working condition or not</a:t>
            </a:r>
            <a:r>
              <a:rPr lang="bg-BG" sz="900" dirty="0">
                <a:latin typeface="Arial" pitchFamily="34" charset="0"/>
                <a:cs typeface="Arial" pitchFamily="34" charset="0"/>
              </a:rPr>
              <a:t>, </a:t>
            </a:r>
            <a:r>
              <a:rPr lang="en-US" sz="900" dirty="0">
                <a:latin typeface="Arial" pitchFamily="34" charset="0"/>
                <a:cs typeface="Arial" pitchFamily="34" charset="0"/>
              </a:rPr>
              <a:t>whether there is any damage</a:t>
            </a:r>
            <a:r>
              <a:rPr lang="bg-BG" sz="900" dirty="0">
                <a:latin typeface="Arial" pitchFamily="34" charset="0"/>
                <a:cs typeface="Arial" pitchFamily="34" charset="0"/>
              </a:rPr>
              <a:t>, </a:t>
            </a:r>
            <a:r>
              <a:rPr lang="en-US" sz="900" dirty="0">
                <a:latin typeface="Arial" pitchFamily="34" charset="0"/>
                <a:cs typeface="Arial" pitchFamily="34" charset="0"/>
              </a:rPr>
              <a:t>broken or chipped parts</a:t>
            </a:r>
            <a:r>
              <a:rPr lang="bg-BG" sz="900" dirty="0">
                <a:latin typeface="Arial" pitchFamily="34" charset="0"/>
                <a:cs typeface="Arial" pitchFamily="34" charset="0"/>
              </a:rPr>
              <a:t>. </a:t>
            </a:r>
            <a:r>
              <a:rPr lang="en-US" sz="900" dirty="0">
                <a:latin typeface="Arial" pitchFamily="34" charset="0"/>
                <a:cs typeface="Arial" pitchFamily="34" charset="0"/>
              </a:rPr>
              <a:t>If you find any</a:t>
            </a:r>
            <a:r>
              <a:rPr lang="bg-BG" sz="900" dirty="0">
                <a:latin typeface="Arial" pitchFamily="34" charset="0"/>
                <a:cs typeface="Arial" pitchFamily="34" charset="0"/>
              </a:rPr>
              <a:t>, </a:t>
            </a:r>
            <a:r>
              <a:rPr lang="en-US" sz="900" dirty="0">
                <a:latin typeface="Arial" pitchFamily="34" charset="0"/>
                <a:cs typeface="Arial" pitchFamily="34" charset="0"/>
              </a:rPr>
              <a:t>you must stop using the product</a:t>
            </a:r>
            <a:r>
              <a:rPr lang="bg-BG" sz="900" dirty="0">
                <a:latin typeface="Arial" pitchFamily="34" charset="0"/>
                <a:cs typeface="Arial" pitchFamily="34" charset="0"/>
              </a:rPr>
              <a:t>, </a:t>
            </a:r>
            <a:r>
              <a:rPr lang="en-US" sz="900" dirty="0">
                <a:latin typeface="Arial" pitchFamily="34" charset="0"/>
                <a:cs typeface="Arial" pitchFamily="34" charset="0"/>
              </a:rPr>
              <a:t>until the damage is removed</a:t>
            </a:r>
            <a:r>
              <a:rPr lang="bg-BG" sz="900" dirty="0">
                <a:latin typeface="Arial" pitchFamily="34" charset="0"/>
                <a:cs typeface="Arial" pitchFamily="34" charset="0"/>
              </a:rPr>
              <a:t>. </a:t>
            </a:r>
            <a:r>
              <a:rPr lang="en-US" sz="900" dirty="0">
                <a:latin typeface="Arial" pitchFamily="34" charset="0"/>
                <a:cs typeface="Arial" pitchFamily="34" charset="0"/>
              </a:rPr>
              <a:t>Contact the shop you bought the product from or the importer</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Make sure that the plastic parts of the toy are not cracked or broken</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From time to time</a:t>
            </a:r>
            <a:r>
              <a:rPr lang="bg-BG" sz="900" dirty="0">
                <a:latin typeface="Arial" pitchFamily="34" charset="0"/>
                <a:cs typeface="Arial" pitchFamily="34" charset="0"/>
              </a:rPr>
              <a:t> </a:t>
            </a:r>
            <a:r>
              <a:rPr lang="en-US" sz="900" dirty="0">
                <a:latin typeface="Arial" pitchFamily="34" charset="0"/>
                <a:cs typeface="Arial" pitchFamily="34" charset="0"/>
              </a:rPr>
              <a:t>use lubricating oil</a:t>
            </a:r>
            <a:r>
              <a:rPr lang="bg-BG" sz="900" dirty="0">
                <a:latin typeface="Arial" pitchFamily="34" charset="0"/>
                <a:cs typeface="Arial" pitchFamily="34" charset="0"/>
              </a:rPr>
              <a:t>, </a:t>
            </a:r>
            <a:r>
              <a:rPr lang="en-US" sz="900" dirty="0">
                <a:latin typeface="Arial" pitchFamily="34" charset="0"/>
                <a:cs typeface="Arial" pitchFamily="34" charset="0"/>
              </a:rPr>
              <a:t>in order to oil the moving parts such as wheels and moving connections</a:t>
            </a:r>
            <a:r>
              <a:rPr lang="bg-BG" sz="900" dirty="0">
                <a:latin typeface="Arial" pitchFamily="34" charset="0"/>
                <a:cs typeface="Arial" pitchFamily="34" charset="0"/>
              </a:rPr>
              <a:t>. </a:t>
            </a:r>
            <a:r>
              <a:rPr lang="en-US" sz="900" dirty="0">
                <a:latin typeface="Arial" pitchFamily="34" charset="0"/>
                <a:cs typeface="Arial" pitchFamily="34" charset="0"/>
              </a:rPr>
              <a:t>You must apply a very thin layer of the oil and be careful while applying it</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Store the car in upright position only</a:t>
            </a:r>
            <a:r>
              <a:rPr lang="bg-BG" sz="900" dirty="0">
                <a:latin typeface="Arial" pitchFamily="34" charset="0"/>
                <a:cs typeface="Arial" pitchFamily="34" charset="0"/>
              </a:rPr>
              <a:t>, </a:t>
            </a:r>
            <a:r>
              <a:rPr lang="en-US" sz="900" dirty="0">
                <a:latin typeface="Arial" pitchFamily="34" charset="0"/>
                <a:cs typeface="Arial" pitchFamily="34" charset="0"/>
              </a:rPr>
              <a:t>do not turn it upside down and do not tilt it</a:t>
            </a:r>
            <a:r>
              <a:rPr lang="bg-BG" sz="900" dirty="0">
                <a:latin typeface="Arial" pitchFamily="34" charset="0"/>
                <a:cs typeface="Arial" pitchFamily="34" charset="0"/>
              </a:rPr>
              <a:t>. </a:t>
            </a:r>
            <a:r>
              <a:rPr lang="en-US" sz="900" dirty="0">
                <a:latin typeface="Arial" pitchFamily="34" charset="0"/>
                <a:cs typeface="Arial" pitchFamily="34" charset="0"/>
              </a:rPr>
              <a:t>Park the battery-operated car indoors or cover it with sailcloth</a:t>
            </a:r>
            <a:r>
              <a:rPr lang="bg-BG" sz="900" dirty="0">
                <a:latin typeface="Arial" pitchFamily="34" charset="0"/>
                <a:cs typeface="Arial" pitchFamily="34" charset="0"/>
              </a:rPr>
              <a:t>, </a:t>
            </a:r>
            <a:r>
              <a:rPr lang="en-US" sz="900" dirty="0">
                <a:latin typeface="Arial" pitchFamily="34" charset="0"/>
                <a:cs typeface="Arial" pitchFamily="34" charset="0"/>
              </a:rPr>
              <a:t>in order to protect it in humid weather</a:t>
            </a:r>
            <a:r>
              <a:rPr lang="bg-BG" sz="900" dirty="0">
                <a:latin typeface="Arial" pitchFamily="34" charset="0"/>
                <a:cs typeface="Arial" pitchFamily="34" charset="0"/>
              </a:rPr>
              <a:t>.</a:t>
            </a:r>
          </a:p>
          <a:p>
            <a:pPr algn="just">
              <a:buFontTx/>
              <a:buAutoNum type="arabicPeriod"/>
            </a:pPr>
            <a:r>
              <a:rPr lang="en-US" sz="900" dirty="0">
                <a:latin typeface="Arial" pitchFamily="34" charset="0"/>
                <a:cs typeface="Arial" pitchFamily="34" charset="0"/>
              </a:rPr>
              <a:t>When you are not going to use the product, you must store it at a dry, cool and well ventilated place</a:t>
            </a:r>
            <a:r>
              <a:rPr lang="bg-BG" sz="900" dirty="0">
                <a:latin typeface="Arial" pitchFamily="34" charset="0"/>
                <a:cs typeface="Arial" pitchFamily="34" charset="0"/>
              </a:rPr>
              <a:t>. </a:t>
            </a:r>
            <a:r>
              <a:rPr lang="en-US" sz="900" dirty="0">
                <a:latin typeface="Arial" pitchFamily="34" charset="0"/>
                <a:cs typeface="Arial" pitchFamily="34" charset="0"/>
              </a:rPr>
              <a:t>Do not store the product close to sources of heat </a:t>
            </a:r>
            <a:r>
              <a:rPr lang="bg-BG" sz="900" dirty="0">
                <a:latin typeface="Arial" pitchFamily="34" charset="0"/>
                <a:cs typeface="Arial" pitchFamily="34" charset="0"/>
              </a:rPr>
              <a:t>– </a:t>
            </a:r>
            <a:r>
              <a:rPr lang="en-US" sz="900" dirty="0">
                <a:latin typeface="Arial" pitchFamily="34" charset="0"/>
                <a:cs typeface="Arial" pitchFamily="34" charset="0"/>
              </a:rPr>
              <a:t>open fire</a:t>
            </a:r>
            <a:r>
              <a:rPr lang="bg-BG" sz="900" dirty="0">
                <a:latin typeface="Arial" pitchFamily="34" charset="0"/>
                <a:cs typeface="Arial" pitchFamily="34" charset="0"/>
              </a:rPr>
              <a:t>, </a:t>
            </a:r>
            <a:r>
              <a:rPr lang="en-US" sz="900" dirty="0">
                <a:latin typeface="Arial" pitchFamily="34" charset="0"/>
                <a:cs typeface="Arial" pitchFamily="34" charset="0"/>
              </a:rPr>
              <a:t>heating devices or cookers and also at humid places</a:t>
            </a:r>
            <a:r>
              <a:rPr lang="bg-BG" sz="900" dirty="0">
                <a:latin typeface="Arial" pitchFamily="34" charset="0"/>
                <a:cs typeface="Arial" pitchFamily="34" charset="0"/>
              </a:rPr>
              <a:t>.</a:t>
            </a:r>
            <a:endParaRPr lang="en-GB" sz="900" dirty="0">
              <a:latin typeface="Arial" pitchFamily="34" charset="0"/>
              <a:cs typeface="Arial" pitchFamily="34" charset="0"/>
            </a:endParaRPr>
          </a:p>
          <a:p>
            <a:pPr algn="just"/>
            <a:r>
              <a:rPr lang="en-US" sz="900" b="1" dirty="0">
                <a:latin typeface="Arial" pitchFamily="34" charset="0"/>
                <a:cs typeface="Arial" pitchFamily="34" charset="0"/>
              </a:rPr>
              <a:t>6.FOR ADULTS ONLY</a:t>
            </a:r>
            <a:r>
              <a:rPr lang="bg-BG" sz="900" b="1" dirty="0">
                <a:latin typeface="Arial" pitchFamily="34" charset="0"/>
                <a:cs typeface="Arial" pitchFamily="34" charset="0"/>
              </a:rPr>
              <a:t>: </a:t>
            </a:r>
            <a:r>
              <a:rPr lang="en-US" sz="900" dirty="0">
                <a:latin typeface="Arial" pitchFamily="34" charset="0"/>
                <a:cs typeface="Arial" pitchFamily="34" charset="0"/>
              </a:rPr>
              <a:t>recharge the battery after each use</a:t>
            </a:r>
            <a:r>
              <a:rPr lang="bg-BG" sz="900" dirty="0">
                <a:latin typeface="Arial" pitchFamily="34" charset="0"/>
                <a:cs typeface="Arial" pitchFamily="34" charset="0"/>
              </a:rPr>
              <a:t>. </a:t>
            </a:r>
            <a:r>
              <a:rPr lang="en-US" sz="900" dirty="0">
                <a:latin typeface="Arial" pitchFamily="34" charset="0"/>
                <a:cs typeface="Arial" pitchFamily="34" charset="0"/>
              </a:rPr>
              <a:t>Recharge the battery at least once a month</a:t>
            </a:r>
            <a:r>
              <a:rPr lang="bg-BG" sz="900" dirty="0">
                <a:latin typeface="Arial" pitchFamily="34" charset="0"/>
                <a:cs typeface="Arial" pitchFamily="34" charset="0"/>
              </a:rPr>
              <a:t>, </a:t>
            </a:r>
            <a:r>
              <a:rPr lang="en-US" sz="900" dirty="0">
                <a:latin typeface="Arial" pitchFamily="34" charset="0"/>
                <a:cs typeface="Arial" pitchFamily="34" charset="0"/>
              </a:rPr>
              <a:t>when you are not using the battery-operated</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car</a:t>
            </a:r>
            <a:r>
              <a:rPr lang="bg-BG" sz="900" dirty="0">
                <a:latin typeface="Arial" pitchFamily="34" charset="0"/>
                <a:cs typeface="Arial" pitchFamily="34" charset="0"/>
              </a:rPr>
              <a:t>.</a:t>
            </a:r>
          </a:p>
          <a:p>
            <a:pPr algn="just"/>
            <a:r>
              <a:rPr lang="en-US" sz="900" dirty="0">
                <a:latin typeface="Arial" pitchFamily="34" charset="0"/>
                <a:cs typeface="Arial" pitchFamily="34" charset="0"/>
              </a:rPr>
              <a:t>7.When the battery-operated car is not being used</a:t>
            </a:r>
            <a:r>
              <a:rPr lang="bg-BG" sz="900" dirty="0">
                <a:latin typeface="Arial" pitchFamily="34" charset="0"/>
                <a:cs typeface="Arial" pitchFamily="34" charset="0"/>
              </a:rPr>
              <a:t>, </a:t>
            </a:r>
            <a:r>
              <a:rPr lang="en-US" sz="900" dirty="0">
                <a:latin typeface="Arial" pitchFamily="34" charset="0"/>
                <a:cs typeface="Arial" pitchFamily="34" charset="0"/>
              </a:rPr>
              <a:t>all electric sources must be switched off</a:t>
            </a:r>
            <a:r>
              <a:rPr lang="bg-BG" sz="900" dirty="0">
                <a:latin typeface="Arial" pitchFamily="34" charset="0"/>
                <a:cs typeface="Arial" pitchFamily="34" charset="0"/>
              </a:rPr>
              <a:t>. </a:t>
            </a:r>
            <a:r>
              <a:rPr lang="en-US" sz="900" dirty="0">
                <a:latin typeface="Arial" pitchFamily="34" charset="0"/>
                <a:cs typeface="Arial" pitchFamily="34" charset="0"/>
              </a:rPr>
              <a:t>All switches must be in zero position or in </a:t>
            </a:r>
            <a:r>
              <a:rPr lang="bg-BG" sz="900" dirty="0">
                <a:latin typeface="Arial" pitchFamily="34" charset="0"/>
                <a:cs typeface="Arial" pitchFamily="34" charset="0"/>
              </a:rPr>
              <a:t>“</a:t>
            </a:r>
            <a:r>
              <a:rPr lang="en-US" sz="900" dirty="0">
                <a:latin typeface="Arial" pitchFamily="34" charset="0"/>
                <a:cs typeface="Arial" pitchFamily="34" charset="0"/>
              </a:rPr>
              <a:t>stop” position</a:t>
            </a:r>
            <a:r>
              <a:rPr lang="bg-BG" sz="900" dirty="0">
                <a:latin typeface="Arial" pitchFamily="34" charset="0"/>
                <a:cs typeface="Arial" pitchFamily="34" charset="0"/>
              </a:rPr>
              <a:t>. </a:t>
            </a:r>
            <a:r>
              <a:rPr lang="en-US" sz="900" dirty="0">
                <a:latin typeface="Arial" pitchFamily="34" charset="0"/>
                <a:cs typeface="Arial" pitchFamily="34" charset="0"/>
              </a:rPr>
              <a:t>Disconnect the bushings of the battery’s cables</a:t>
            </a:r>
            <a:r>
              <a:rPr lang="bg-BG" sz="900" dirty="0">
                <a:latin typeface="Arial" pitchFamily="34" charset="0"/>
                <a:cs typeface="Arial" pitchFamily="34" charset="0"/>
              </a:rPr>
              <a:t>.</a:t>
            </a:r>
          </a:p>
          <a:p>
            <a:pPr algn="just"/>
            <a:r>
              <a:rPr lang="en-US" sz="900" dirty="0">
                <a:latin typeface="Arial" pitchFamily="34" charset="0"/>
                <a:cs typeface="Arial" pitchFamily="34" charset="0"/>
              </a:rPr>
              <a:t>8.If you are not going to use the product for a long time, you must charge the battery completely</a:t>
            </a:r>
            <a:r>
              <a:rPr lang="bg-BG" sz="900" dirty="0">
                <a:solidFill>
                  <a:srgbClr val="FF0000"/>
                </a:solidFill>
                <a:latin typeface="Arial" pitchFamily="34" charset="0"/>
                <a:cs typeface="Arial" pitchFamily="34" charset="0"/>
              </a:rPr>
              <a:t>, </a:t>
            </a:r>
            <a:r>
              <a:rPr lang="en-US" sz="900" dirty="0">
                <a:latin typeface="Arial" pitchFamily="34" charset="0"/>
                <a:cs typeface="Arial" pitchFamily="34" charset="0"/>
              </a:rPr>
              <a:t>before you put it for storage</a:t>
            </a:r>
            <a:r>
              <a:rPr lang="bg-BG" sz="900" dirty="0">
                <a:latin typeface="Arial" pitchFamily="34" charset="0"/>
                <a:cs typeface="Arial" pitchFamily="34" charset="0"/>
              </a:rPr>
              <a:t>. </a:t>
            </a:r>
            <a:r>
              <a:rPr lang="en-US" sz="900" dirty="0">
                <a:latin typeface="Arial" pitchFamily="34" charset="0"/>
                <a:cs typeface="Arial" pitchFamily="34" charset="0"/>
              </a:rPr>
              <a:t>You must charge the battery every three months in order to prolong its life</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9.Before you put the car for storage you must switch the power button OFF</a:t>
            </a:r>
            <a:r>
              <a:rPr lang="bg-BG" sz="900" dirty="0">
                <a:latin typeface="Arial" pitchFamily="34" charset="0"/>
                <a:cs typeface="Arial" pitchFamily="34" charset="0"/>
              </a:rPr>
              <a:t>, </a:t>
            </a:r>
            <a:r>
              <a:rPr lang="en-US" sz="900" dirty="0">
                <a:latin typeface="Arial" pitchFamily="34" charset="0"/>
                <a:cs typeface="Arial" pitchFamily="34" charset="0"/>
              </a:rPr>
              <a:t>remove the cables from all bushings and the rechargeable battery of the car</a:t>
            </a:r>
            <a:r>
              <a:rPr lang="bg-BG" sz="900" dirty="0">
                <a:latin typeface="Arial" pitchFamily="34" charset="0"/>
                <a:cs typeface="Arial" pitchFamily="34" charset="0"/>
              </a:rPr>
              <a:t>. </a:t>
            </a:r>
            <a:r>
              <a:rPr lang="en-US" sz="900" dirty="0">
                <a:latin typeface="Arial" pitchFamily="34" charset="0"/>
                <a:cs typeface="Arial" pitchFamily="34" charset="0"/>
              </a:rPr>
              <a:t>Store it at a suitable place </a:t>
            </a:r>
            <a:r>
              <a:rPr lang="bg-BG" sz="900" dirty="0">
                <a:latin typeface="Arial" pitchFamily="34" charset="0"/>
                <a:cs typeface="Arial" pitchFamily="34" charset="0"/>
              </a:rPr>
              <a:t>(</a:t>
            </a:r>
            <a:r>
              <a:rPr lang="en-US" sz="900" dirty="0">
                <a:latin typeface="Arial" pitchFamily="34" charset="0"/>
                <a:cs typeface="Arial" pitchFamily="34" charset="0"/>
              </a:rPr>
              <a:t>dry</a:t>
            </a:r>
            <a:r>
              <a:rPr lang="bg-BG" sz="900" dirty="0">
                <a:latin typeface="Arial" pitchFamily="34" charset="0"/>
                <a:cs typeface="Arial" pitchFamily="34" charset="0"/>
              </a:rPr>
              <a:t>, </a:t>
            </a:r>
            <a:r>
              <a:rPr lang="en-US" sz="900" dirty="0">
                <a:latin typeface="Arial" pitchFamily="34" charset="0"/>
                <a:cs typeface="Arial" pitchFamily="34" charset="0"/>
              </a:rPr>
              <a:t>cool and well ventilated place</a:t>
            </a:r>
            <a:r>
              <a:rPr lang="bg-BG" sz="900" dirty="0">
                <a:latin typeface="Arial" pitchFamily="34" charset="0"/>
                <a:cs typeface="Arial" pitchFamily="34" charset="0"/>
              </a:rPr>
              <a:t>). </a:t>
            </a:r>
            <a:r>
              <a:rPr lang="en-US" sz="900" dirty="0">
                <a:latin typeface="Arial" pitchFamily="34" charset="0"/>
                <a:cs typeface="Arial" pitchFamily="34" charset="0"/>
              </a:rPr>
              <a:t>Do not allow children to play close to the battery</a:t>
            </a:r>
            <a:r>
              <a:rPr lang="bg-BG" sz="900" dirty="0">
                <a:latin typeface="Arial" pitchFamily="34" charset="0"/>
                <a:cs typeface="Arial" pitchFamily="34" charset="0"/>
              </a:rPr>
              <a:t>.</a:t>
            </a:r>
            <a:endParaRPr lang="en-GB" sz="900" dirty="0">
              <a:latin typeface="Arial" pitchFamily="34" charset="0"/>
              <a:cs typeface="Arial" pitchFamily="34" charset="0"/>
            </a:endParaRPr>
          </a:p>
          <a:p>
            <a:pPr algn="just"/>
            <a:r>
              <a:rPr lang="en-US" sz="900" b="1" dirty="0">
                <a:latin typeface="Arial" pitchFamily="34" charset="0"/>
                <a:cs typeface="Arial" pitchFamily="34" charset="0"/>
              </a:rPr>
              <a:t>10.IMPORTANT</a:t>
            </a:r>
            <a:r>
              <a:rPr lang="bg-BG" sz="900" b="1" dirty="0">
                <a:latin typeface="Arial" pitchFamily="34" charset="0"/>
                <a:cs typeface="Arial" pitchFamily="34" charset="0"/>
              </a:rPr>
              <a:t>! </a:t>
            </a:r>
            <a:r>
              <a:rPr lang="en-US" sz="900" dirty="0">
                <a:latin typeface="Arial" pitchFamily="34" charset="0"/>
                <a:cs typeface="Arial" pitchFamily="34" charset="0"/>
              </a:rPr>
              <a:t>DO NOT MAKE ANY CHANGES OF THE BODY OF THE car AND ITS MAIN PARTS AND ALSO THE ELECTRIC INSTALLATION</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 the car, improper operation and a risk of injury to the child.  These parts must be maintained by an expert – authorized repair shop or importer</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11.Do not charge non-rechargeable batteries</a:t>
            </a:r>
            <a:r>
              <a:rPr lang="bg-BG" sz="900" dirty="0">
                <a:latin typeface="Arial" pitchFamily="34" charset="0"/>
                <a:cs typeface="Arial" pitchFamily="34" charset="0"/>
              </a:rPr>
              <a:t>, </a:t>
            </a:r>
            <a:r>
              <a:rPr lang="en-US" sz="900" dirty="0">
                <a:latin typeface="Arial" pitchFamily="34" charset="0"/>
                <a:cs typeface="Arial" pitchFamily="34" charset="0"/>
              </a:rPr>
              <a:t>do not mix old and new or different types of batteries</a:t>
            </a:r>
            <a:r>
              <a:rPr lang="bg-BG" sz="900" dirty="0">
                <a:latin typeface="Arial" pitchFamily="34" charset="0"/>
                <a:cs typeface="Arial" pitchFamily="34" charset="0"/>
              </a:rPr>
              <a:t>. </a:t>
            </a:r>
            <a:r>
              <a:rPr lang="en-US" sz="900" dirty="0">
                <a:latin typeface="Arial" pitchFamily="34" charset="0"/>
                <a:cs typeface="Arial" pitchFamily="34" charset="0"/>
              </a:rPr>
              <a:t>Observe the correct polarity while placing the batteries</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12.Do not change the structure of this product and its electric system</a:t>
            </a:r>
            <a:r>
              <a:rPr lang="bg-BG" sz="900" dirty="0">
                <a:latin typeface="Arial" pitchFamily="34" charset="0"/>
                <a:cs typeface="Arial" pitchFamily="34" charset="0"/>
              </a:rPr>
              <a:t>. </a:t>
            </a:r>
            <a:r>
              <a:rPr lang="en-US" sz="900" dirty="0">
                <a:latin typeface="Arial" pitchFamily="34" charset="0"/>
                <a:cs typeface="Arial" pitchFamily="34" charset="0"/>
              </a:rPr>
              <a:t>Any changes must be performed under the guidance of a technician only</a:t>
            </a:r>
            <a:r>
              <a:rPr lang="bg-BG" sz="900" dirty="0">
                <a:latin typeface="Arial" pitchFamily="34" charset="0"/>
                <a:cs typeface="Arial" pitchFamily="34" charset="0"/>
              </a:rPr>
              <a:t>. </a:t>
            </a:r>
            <a:r>
              <a:rPr lang="en-US" sz="900" dirty="0">
                <a:latin typeface="Arial" pitchFamily="34" charset="0"/>
                <a:cs typeface="Arial" pitchFamily="34" charset="0"/>
              </a:rPr>
              <a:t>In case of a problem contact the shop you bought the product from or the importer</a:t>
            </a:r>
            <a:r>
              <a:rPr lang="bg-BG" sz="900" dirty="0">
                <a:latin typeface="Arial" pitchFamily="34" charset="0"/>
                <a:cs typeface="Arial" pitchFamily="34" charset="0"/>
              </a:rPr>
              <a:t>.</a:t>
            </a:r>
            <a:endParaRPr lang="en-US" sz="900" dirty="0">
              <a:latin typeface="Arial" pitchFamily="34" charset="0"/>
              <a:cs typeface="Arial" pitchFamily="34" charset="0"/>
            </a:endParaRPr>
          </a:p>
        </p:txBody>
      </p:sp>
      <p:graphicFrame>
        <p:nvGraphicFramePr>
          <p:cNvPr id="4" name="Table 3">
            <a:extLst>
              <a:ext uri="{FF2B5EF4-FFF2-40B4-BE49-F238E27FC236}">
                <a16:creationId xmlns:a16="http://schemas.microsoft.com/office/drawing/2014/main" id="{8F399816-CD9A-EE09-5100-BD79CBD89EF6}"/>
              </a:ext>
            </a:extLst>
          </p:cNvPr>
          <p:cNvGraphicFramePr>
            <a:graphicFrameLocks noGrp="1"/>
          </p:cNvGraphicFramePr>
          <p:nvPr>
            <p:extLst>
              <p:ext uri="{D42A27DB-BD31-4B8C-83A1-F6EECF244321}">
                <p14:modId xmlns:p14="http://schemas.microsoft.com/office/powerpoint/2010/main" val="4155722943"/>
              </p:ext>
            </p:extLst>
          </p:nvPr>
        </p:nvGraphicFramePr>
        <p:xfrm>
          <a:off x="189000" y="107504"/>
          <a:ext cx="6480000" cy="2377440"/>
        </p:xfrm>
        <a:graphic>
          <a:graphicData uri="http://schemas.openxmlformats.org/drawingml/2006/table">
            <a:tbl>
              <a:tblPr firstRow="1" firstCol="1" lastRow="1" lastCol="1" bandRow="1" bandCol="1">
                <a:tableStyleId>{5940675A-B579-460E-94D1-54222C63F5DA}</a:tableStyleId>
              </a:tblPr>
              <a:tblGrid>
                <a:gridCol w="1583816">
                  <a:extLst>
                    <a:ext uri="{9D8B030D-6E8A-4147-A177-3AD203B41FA5}">
                      <a16:colId xmlns:a16="http://schemas.microsoft.com/office/drawing/2014/main" val="20000"/>
                    </a:ext>
                  </a:extLst>
                </a:gridCol>
                <a:gridCol w="1799060">
                  <a:extLst>
                    <a:ext uri="{9D8B030D-6E8A-4147-A177-3AD203B41FA5}">
                      <a16:colId xmlns:a16="http://schemas.microsoft.com/office/drawing/2014/main" val="20001"/>
                    </a:ext>
                  </a:extLst>
                </a:gridCol>
                <a:gridCol w="3097124">
                  <a:extLst>
                    <a:ext uri="{9D8B030D-6E8A-4147-A177-3AD203B41FA5}">
                      <a16:colId xmlns:a16="http://schemas.microsoft.com/office/drawing/2014/main" val="20002"/>
                    </a:ext>
                  </a:extLst>
                </a:gridCol>
              </a:tblGrid>
              <a:tr h="144016">
                <a:tc>
                  <a:txBody>
                    <a:bodyPr/>
                    <a:lstStyle/>
                    <a:p>
                      <a:pPr algn="ctr"/>
                      <a:r>
                        <a:rPr lang="en-US" sz="900" b="1" dirty="0">
                          <a:latin typeface="Arial" pitchFamily="34" charset="0"/>
                          <a:cs typeface="Arial" pitchFamily="34" charset="0"/>
                        </a:rPr>
                        <a:t>Problem</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Possible reason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latin typeface="Arial" pitchFamily="34" charset="0"/>
                          <a:cs typeface="Arial" pitchFamily="34" charset="0"/>
                        </a:rPr>
                        <a:t>Solution</a:t>
                      </a:r>
                      <a:endParaRPr lang="bg-BG" sz="9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300">
                <a:tc rowSpan="4">
                  <a:txBody>
                    <a:bodyPr/>
                    <a:lstStyle/>
                    <a:p>
                      <a:pPr algn="ctr"/>
                      <a:r>
                        <a:rPr lang="en-US" sz="900" dirty="0">
                          <a:latin typeface="Arial" pitchFamily="34" charset="0"/>
                          <a:cs typeface="Arial" pitchFamily="34" charset="0"/>
                        </a:rPr>
                        <a:t>The battery-operated car moves slowly</a:t>
                      </a:r>
                      <a:r>
                        <a:rPr lang="en-GB" sz="900" dirty="0">
                          <a:latin typeface="Arial" pitchFamily="34" charset="0"/>
                          <a:cs typeface="Arial" pitchFamily="34" charset="0"/>
                        </a:rPr>
                        <a:t>.</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itchFamily="34" charset="0"/>
                          <a:cs typeface="Arial" pitchFamily="34" charset="0"/>
                        </a:rPr>
                        <a:t>The battery does</a:t>
                      </a:r>
                      <a:r>
                        <a:rPr lang="en-US" sz="900" baseline="0" dirty="0">
                          <a:latin typeface="Arial" pitchFamily="34" charset="0"/>
                          <a:cs typeface="Arial" pitchFamily="34" charset="0"/>
                        </a:rPr>
                        <a:t> not have enough charge.</a:t>
                      </a:r>
                      <a:endParaRPr lang="bg-BG" sz="900" baseline="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Recharge the battery regularly after each use. It is</a:t>
                      </a:r>
                      <a:r>
                        <a:rPr lang="en-US" sz="900" baseline="0" dirty="0">
                          <a:latin typeface="Arial" pitchFamily="34" charset="0"/>
                          <a:cs typeface="Arial" pitchFamily="34" charset="0"/>
                        </a:rPr>
                        <a:t> recommended to charge it from 10 till 12 hours but not more than that.</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444075"/>
                  </a:ext>
                </a:extLst>
              </a:tr>
              <a:tr h="324300">
                <a:tc vMerge="1">
                  <a:txBody>
                    <a:bodyPr/>
                    <a:lstStyle/>
                    <a:p>
                      <a:pPr algn="ct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 is old and cannot hold charge anymore.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Usually</a:t>
                      </a:r>
                      <a:r>
                        <a:rPr lang="en-US" sz="900" baseline="0" dirty="0">
                          <a:latin typeface="Arial" pitchFamily="34" charset="0"/>
                          <a:cs typeface="Arial" pitchFamily="34" charset="0"/>
                        </a:rPr>
                        <a:t> the battery, when being charged regularly, can last from 1 to 3 years. If the battery cannot hold any more charge, replace it with a new one. </a:t>
                      </a:r>
                      <a:r>
                        <a:rPr lang="en-US" sz="900" b="1" baseline="0" dirty="0">
                          <a:latin typeface="Arial" pitchFamily="34" charset="0"/>
                          <a:cs typeface="Arial" pitchFamily="34" charset="0"/>
                        </a:rPr>
                        <a:t>Contact</a:t>
                      </a:r>
                      <a:r>
                        <a:rPr lang="bg-BG" sz="900" b="1" baseline="0" dirty="0">
                          <a:latin typeface="Arial" pitchFamily="34" charset="0"/>
                          <a:cs typeface="Arial" pitchFamily="34" charset="0"/>
                        </a:rPr>
                        <a:t> </a:t>
                      </a:r>
                      <a:r>
                        <a:rPr lang="en-US" sz="900" b="1" i="1" baseline="0" dirty="0">
                          <a:latin typeface="Arial" pitchFamily="34" charset="0"/>
                          <a:cs typeface="Arial" pitchFamily="34" charset="0"/>
                        </a:rPr>
                        <a:t>the shop you bought the product from</a:t>
                      </a:r>
                      <a:r>
                        <a:rPr lang="bg-BG" sz="900" b="1" i="1" baseline="0" dirty="0">
                          <a:latin typeface="Arial" pitchFamily="34" charset="0"/>
                          <a:cs typeface="Arial" pitchFamily="34" charset="0"/>
                        </a:rPr>
                        <a:t>.</a:t>
                      </a:r>
                      <a:endParaRPr lang="bg-BG" sz="900" b="1" i="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384230"/>
                  </a:ext>
                </a:extLst>
              </a:tr>
              <a:tr h="324300">
                <a:tc vMerge="1">
                  <a:txBody>
                    <a:bodyPr/>
                    <a:lstStyle/>
                    <a:p>
                      <a:pPr algn="ct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battery-operated car</a:t>
                      </a:r>
                      <a:r>
                        <a:rPr lang="en-US" sz="900" baseline="0" dirty="0">
                          <a:latin typeface="Arial" pitchFamily="34" charset="0"/>
                          <a:cs typeface="Arial" pitchFamily="34" charset="0"/>
                        </a:rPr>
                        <a:t> is overloaded</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Reduce the load of the battery-operated car</a:t>
                      </a:r>
                      <a:r>
                        <a:rPr lang="bg-BG" sz="900" baseline="0" dirty="0">
                          <a:latin typeface="Arial" pitchFamily="34" charset="0"/>
                          <a:cs typeface="Arial" pitchFamily="34" charset="0"/>
                        </a:rPr>
                        <a:t>. </a:t>
                      </a:r>
                      <a:r>
                        <a:rPr lang="en-US" sz="900" baseline="0" dirty="0">
                          <a:latin typeface="Arial" pitchFamily="34" charset="0"/>
                          <a:cs typeface="Arial" pitchFamily="34" charset="0"/>
                        </a:rPr>
                        <a:t>The maximum weight of the child using the battery-operated car must be not more than </a:t>
                      </a:r>
                      <a:r>
                        <a:rPr lang="en-GB" sz="900" baseline="0" dirty="0">
                          <a:latin typeface="Arial" pitchFamily="34" charset="0"/>
                          <a:cs typeface="Arial" pitchFamily="34" charset="0"/>
                        </a:rPr>
                        <a:t>30 </a:t>
                      </a:r>
                      <a:r>
                        <a:rPr lang="en-US" sz="900" baseline="0" dirty="0">
                          <a:latin typeface="Arial" pitchFamily="34" charset="0"/>
                          <a:cs typeface="Arial" pitchFamily="34" charset="0"/>
                        </a:rPr>
                        <a:t>kg</a:t>
                      </a:r>
                      <a:r>
                        <a:rPr lang="bg-BG" sz="900" baseline="0" dirty="0">
                          <a:latin typeface="Arial" pitchFamily="34" charset="0"/>
                          <a:cs typeface="Arial" pitchFamily="34" charset="0"/>
                        </a:rPr>
                        <a:t>.</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794226"/>
                  </a:ext>
                </a:extLst>
              </a:tr>
              <a:tr h="324300">
                <a:tc vMerge="1">
                  <a:txBody>
                    <a:bodyPr/>
                    <a:lstStyle/>
                    <a:p>
                      <a:endParaRPr lang="bg-BG"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dirty="0">
                          <a:latin typeface="Arial" pitchFamily="34" charset="0"/>
                          <a:cs typeface="Arial" pitchFamily="34" charset="0"/>
                        </a:rPr>
                        <a:t>The battery-operated car</a:t>
                      </a:r>
                      <a:r>
                        <a:rPr lang="en-US" sz="900" baseline="0" dirty="0">
                          <a:latin typeface="Arial" pitchFamily="34" charset="0"/>
                          <a:cs typeface="Arial" pitchFamily="34" charset="0"/>
                        </a:rPr>
                        <a:t> is used on uneven ground – sand/ gravel/ grassy area.</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GB" sz="900" dirty="0">
                          <a:latin typeface="Arial" pitchFamily="34" charset="0"/>
                          <a:cs typeface="Arial" pitchFamily="34" charset="0"/>
                        </a:rPr>
                        <a:t>Use only</a:t>
                      </a:r>
                      <a:r>
                        <a:rPr lang="en-GB" sz="900" baseline="0" dirty="0">
                          <a:latin typeface="Arial" pitchFamily="34" charset="0"/>
                          <a:cs typeface="Arial" pitchFamily="34" charset="0"/>
                        </a:rPr>
                        <a:t> on even asphalt surface!</a:t>
                      </a:r>
                      <a:endParaRPr lang="bg-BG" sz="9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83050"/>
                  </a:ext>
                </a:extLst>
              </a:tr>
            </a:tbl>
          </a:graphicData>
        </a:graphic>
      </p:graphicFrame>
      <p:sp>
        <p:nvSpPr>
          <p:cNvPr id="5" name="TextBox 4">
            <a:extLst>
              <a:ext uri="{FF2B5EF4-FFF2-40B4-BE49-F238E27FC236}">
                <a16:creationId xmlns:a16="http://schemas.microsoft.com/office/drawing/2014/main" id="{8C2C658E-B3D5-B145-E9EE-C812ED180967}"/>
              </a:ext>
            </a:extLst>
          </p:cNvPr>
          <p:cNvSpPr txBox="1"/>
          <p:nvPr/>
        </p:nvSpPr>
        <p:spPr>
          <a:xfrm>
            <a:off x="189000" y="7958698"/>
            <a:ext cx="6480000" cy="707886"/>
          </a:xfrm>
          <a:prstGeom prst="rect">
            <a:avLst/>
          </a:prstGeom>
          <a:noFill/>
        </p:spPr>
        <p:txBody>
          <a:bodyPr wrap="square" rtlCol="0">
            <a:spAutoFit/>
          </a:bodyPr>
          <a:lstStyle/>
          <a:p>
            <a:pPr algn="ctr"/>
            <a:r>
              <a:rPr lang="en-US" sz="1000" b="1" dirty="0">
                <a:latin typeface="Arial" pitchFamily="34" charset="0"/>
                <a:cs typeface="Arial" pitchFamily="34" charset="0"/>
              </a:rPr>
              <a:t>The battery</a:t>
            </a:r>
            <a:r>
              <a:rPr lang="bg-BG" sz="1000" b="1" dirty="0">
                <a:latin typeface="Arial" pitchFamily="34" charset="0"/>
                <a:cs typeface="Arial" pitchFamily="34" charset="0"/>
              </a:rPr>
              <a:t>-</a:t>
            </a:r>
            <a:r>
              <a:rPr lang="en-US" sz="1000" b="1" dirty="0">
                <a:latin typeface="Arial" pitchFamily="34" charset="0"/>
                <a:cs typeface="Arial" pitchFamily="34" charset="0"/>
              </a:rPr>
              <a:t>operated Named TYPHOON  is produced by Moni </a:t>
            </a:r>
          </a:p>
          <a:p>
            <a:pPr algn="ctr"/>
            <a:r>
              <a:rPr lang="en-US" sz="1000" b="1" dirty="0">
                <a:latin typeface="Arial" pitchFamily="34" charset="0"/>
                <a:cs typeface="Arial" pitchFamily="34" charset="0"/>
              </a:rPr>
              <a:t>Importer</a:t>
            </a:r>
            <a:r>
              <a:rPr lang="bg-BG" sz="1000" b="1" dirty="0">
                <a:latin typeface="Arial" pitchFamily="34" charset="0"/>
                <a:cs typeface="Arial" pitchFamily="34" charset="0"/>
              </a:rPr>
              <a:t>: </a:t>
            </a:r>
            <a:r>
              <a:rPr lang="en-US" sz="1000" b="1" dirty="0">
                <a:latin typeface="Arial" pitchFamily="34" charset="0"/>
                <a:cs typeface="Arial" pitchFamily="34" charset="0"/>
              </a:rPr>
              <a:t>Moni Trade Ltd.</a:t>
            </a:r>
            <a:endParaRPr lang="bg-BG" sz="1000" b="1" dirty="0">
              <a:latin typeface="Arial" pitchFamily="34" charset="0"/>
              <a:cs typeface="Arial" pitchFamily="34" charset="0"/>
            </a:endParaRPr>
          </a:p>
          <a:p>
            <a:pPr algn="ctr"/>
            <a:r>
              <a:rPr lang="en-US" sz="1000" b="1" dirty="0">
                <a:latin typeface="Arial" pitchFamily="34" charset="0"/>
                <a:cs typeface="Arial" pitchFamily="34" charset="0"/>
              </a:rPr>
              <a:t>Address</a:t>
            </a:r>
            <a:r>
              <a:rPr lang="bg-BG" sz="1000" b="1" dirty="0">
                <a:latin typeface="Arial" pitchFamily="34" charset="0"/>
                <a:cs typeface="Arial" pitchFamily="34" charset="0"/>
              </a:rPr>
              <a:t>: </a:t>
            </a:r>
            <a:r>
              <a:rPr lang="en-US" sz="1000" b="1" dirty="0">
                <a:latin typeface="Arial" pitchFamily="34" charset="0"/>
                <a:cs typeface="Arial" pitchFamily="34" charset="0"/>
              </a:rPr>
              <a:t>Bulgaria</a:t>
            </a:r>
            <a:r>
              <a:rPr lang="bg-BG" sz="1000" b="1" dirty="0">
                <a:latin typeface="Arial" pitchFamily="34" charset="0"/>
                <a:cs typeface="Arial" pitchFamily="34" charset="0"/>
              </a:rPr>
              <a:t>, </a:t>
            </a:r>
            <a:r>
              <a:rPr lang="en-US" sz="1000" b="1" dirty="0">
                <a:latin typeface="Arial" pitchFamily="34" charset="0"/>
                <a:cs typeface="Arial" pitchFamily="34" charset="0"/>
              </a:rPr>
              <a:t>city of Sofia</a:t>
            </a:r>
            <a:r>
              <a:rPr lang="bg-BG" sz="1000" b="1" dirty="0">
                <a:latin typeface="Arial" pitchFamily="34" charset="0"/>
                <a:cs typeface="Arial" pitchFamily="34" charset="0"/>
              </a:rPr>
              <a:t>, </a:t>
            </a:r>
            <a:r>
              <a:rPr lang="en-US" sz="1000" b="1" dirty="0">
                <a:latin typeface="Arial" pitchFamily="34" charset="0"/>
                <a:cs typeface="Arial" pitchFamily="34" charset="0"/>
              </a:rPr>
              <a:t>Trebich quarter, 1 Dolo str.</a:t>
            </a:r>
          </a:p>
          <a:p>
            <a:pPr algn="ctr"/>
            <a:r>
              <a:rPr lang="en-US" sz="1000" b="1" dirty="0">
                <a:latin typeface="Arial" pitchFamily="34" charset="0"/>
                <a:cs typeface="Arial" pitchFamily="34" charset="0"/>
              </a:rPr>
              <a:t>Tel</a:t>
            </a:r>
            <a:r>
              <a:rPr lang="bg-BG" sz="1000" b="1" dirty="0">
                <a:latin typeface="Arial" pitchFamily="34" charset="0"/>
                <a:cs typeface="Arial" pitchFamily="34" charset="0"/>
              </a:rPr>
              <a:t>.: </a:t>
            </a:r>
            <a:r>
              <a:rPr lang="en-GB" sz="1000" b="1" dirty="0">
                <a:latin typeface="Arial" pitchFamily="34" charset="0"/>
                <a:cs typeface="Arial" pitchFamily="34" charset="0"/>
              </a:rPr>
              <a:t>+359 </a:t>
            </a:r>
            <a:r>
              <a:rPr lang="bg-BG" sz="1000" b="1" dirty="0">
                <a:latin typeface="Arial" pitchFamily="34" charset="0"/>
                <a:cs typeface="Arial" pitchFamily="34" charset="0"/>
              </a:rPr>
              <a:t>2/ 936 07 90</a:t>
            </a:r>
            <a:r>
              <a:rPr lang="en-US" sz="1000" b="1" dirty="0">
                <a:latin typeface="Arial" pitchFamily="34" charset="0"/>
                <a:cs typeface="Arial" pitchFamily="34" charset="0"/>
              </a:rPr>
              <a:t>; Web: www.moni.bg</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226895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000" y="107504"/>
            <a:ext cx="6480000" cy="216000"/>
          </a:xfrm>
          <a:prstGeom prst="rect">
            <a:avLst/>
          </a:prstGeom>
          <a:solidFill>
            <a:schemeClr val="bg1">
              <a:lumMod val="65000"/>
            </a:schemeClr>
          </a:solidFill>
        </p:spPr>
        <p:txBody>
          <a:bodyPr wrap="square" rtlCol="0" anchor="ctr">
            <a:noAutofit/>
          </a:bodyPr>
          <a:lstStyle/>
          <a:p>
            <a:pPr algn="ctr"/>
            <a:r>
              <a:rPr lang="bg-BG" sz="1200" b="1" dirty="0">
                <a:latin typeface="Arial" pitchFamily="34" charset="0"/>
                <a:cs typeface="Arial" pitchFamily="34" charset="0"/>
              </a:rPr>
              <a:t>ДИАГРАМА НА ЧАСТИТЕ/ </a:t>
            </a:r>
            <a:r>
              <a:rPr lang="en-US" sz="1200" b="1" dirty="0">
                <a:latin typeface="Arial" pitchFamily="34" charset="0"/>
                <a:cs typeface="Arial" pitchFamily="34" charset="0"/>
              </a:rPr>
              <a:t>PARTS</a:t>
            </a:r>
            <a:r>
              <a:rPr lang="bg-BG" sz="1200" b="1" dirty="0">
                <a:latin typeface="Arial" pitchFamily="34" charset="0"/>
                <a:cs typeface="Arial" pitchFamily="34" charset="0"/>
              </a:rPr>
              <a:t> </a:t>
            </a:r>
            <a:r>
              <a:rPr lang="en-US" sz="1200" b="1" dirty="0">
                <a:latin typeface="Arial" pitchFamily="34" charset="0"/>
                <a:cs typeface="Arial" pitchFamily="34" charset="0"/>
              </a:rPr>
              <a:t>DIAGRAM</a:t>
            </a:r>
            <a:endParaRPr lang="bg-BG" sz="1200" b="1" dirty="0">
              <a:latin typeface="Arial" pitchFamily="34" charset="0"/>
              <a:cs typeface="Arial" pitchFamily="34" charset="0"/>
            </a:endParaRPr>
          </a:p>
        </p:txBody>
      </p:sp>
      <p:sp>
        <p:nvSpPr>
          <p:cNvPr id="16" name="TextBox 15"/>
          <p:cNvSpPr txBox="1"/>
          <p:nvPr/>
        </p:nvSpPr>
        <p:spPr>
          <a:xfrm>
            <a:off x="189000" y="3050540"/>
            <a:ext cx="6480000" cy="369332"/>
          </a:xfrm>
          <a:prstGeom prst="rect">
            <a:avLst/>
          </a:prstGeom>
          <a:solidFill>
            <a:schemeClr val="bg1">
              <a:lumMod val="65000"/>
            </a:schemeClr>
          </a:solidFill>
        </p:spPr>
        <p:txBody>
          <a:bodyPr wrap="square" rtlCol="0" anchor="ctr">
            <a:noAutofit/>
          </a:bodyPr>
          <a:lstStyle/>
          <a:p>
            <a:pPr algn="ctr"/>
            <a:r>
              <a:rPr lang="bg-BG" sz="1200" b="1" dirty="0">
                <a:latin typeface="Arial" pitchFamily="34" charset="0"/>
                <a:cs typeface="Arial" pitchFamily="34" charset="0"/>
              </a:rPr>
              <a:t>СТЪПКИ НА СГЛОБЯВАНЕ, УПОТРЕБА И ЗАРЕЖДАНЕ / </a:t>
            </a:r>
            <a:r>
              <a:rPr lang="en-US" sz="1200" b="1" dirty="0">
                <a:latin typeface="Arial" pitchFamily="34" charset="0"/>
                <a:cs typeface="Arial" pitchFamily="34" charset="0"/>
              </a:rPr>
              <a:t>ASSEMBLY STEPS</a:t>
            </a:r>
            <a:r>
              <a:rPr lang="bg-BG" sz="1200" b="1" dirty="0">
                <a:latin typeface="Arial" pitchFamily="34" charset="0"/>
                <a:cs typeface="Arial" pitchFamily="34" charset="0"/>
              </a:rPr>
              <a:t>, </a:t>
            </a:r>
            <a:r>
              <a:rPr lang="en-US" sz="1200" b="1" dirty="0">
                <a:latin typeface="Arial" pitchFamily="34" charset="0"/>
                <a:cs typeface="Arial" pitchFamily="34" charset="0"/>
              </a:rPr>
              <a:t>USE AND CHARGING</a:t>
            </a:r>
            <a:endParaRPr lang="bg-BG" sz="1200" b="1" dirty="0">
              <a:latin typeface="Arial" pitchFamily="34" charset="0"/>
              <a:cs typeface="Arial" pitchFamily="34" charset="0"/>
            </a:endParaRPr>
          </a:p>
        </p:txBody>
      </p:sp>
      <p:sp>
        <p:nvSpPr>
          <p:cNvPr id="11" name="TextBox 10">
            <a:extLst>
              <a:ext uri="{FF2B5EF4-FFF2-40B4-BE49-F238E27FC236}">
                <a16:creationId xmlns:a16="http://schemas.microsoft.com/office/drawing/2014/main" id="{6AF1435D-BBEC-4866-A95C-0AEF97ECA27F}"/>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p>
        </p:txBody>
      </p:sp>
      <p:sp>
        <p:nvSpPr>
          <p:cNvPr id="4" name="TextBox 3">
            <a:extLst>
              <a:ext uri="{FF2B5EF4-FFF2-40B4-BE49-F238E27FC236}">
                <a16:creationId xmlns:a16="http://schemas.microsoft.com/office/drawing/2014/main" id="{70ED0CE6-E3AD-6385-8B87-8183B9ADFACE}"/>
              </a:ext>
            </a:extLst>
          </p:cNvPr>
          <p:cNvSpPr txBox="1"/>
          <p:nvPr/>
        </p:nvSpPr>
        <p:spPr>
          <a:xfrm>
            <a:off x="189000" y="445400"/>
            <a:ext cx="504804" cy="670216"/>
          </a:xfrm>
          <a:prstGeom prst="rect">
            <a:avLst/>
          </a:prstGeom>
          <a:noFill/>
        </p:spPr>
        <p:txBody>
          <a:bodyPr wrap="square" rtlCol="0">
            <a:spAutoFit/>
          </a:bodyPr>
          <a:lstStyle/>
          <a:p>
            <a:r>
              <a:rPr lang="en-US" dirty="0"/>
              <a:t>PD</a:t>
            </a:r>
          </a:p>
          <a:p>
            <a:endParaRPr lang="en-US" dirty="0"/>
          </a:p>
        </p:txBody>
      </p:sp>
      <p:pic>
        <p:nvPicPr>
          <p:cNvPr id="3" name="Picture 2">
            <a:extLst>
              <a:ext uri="{FF2B5EF4-FFF2-40B4-BE49-F238E27FC236}">
                <a16:creationId xmlns:a16="http://schemas.microsoft.com/office/drawing/2014/main" id="{67821A7F-9E4C-D7E0-8260-98EB2CA3028A}"/>
              </a:ext>
            </a:extLst>
          </p:cNvPr>
          <p:cNvPicPr>
            <a:picLocks noChangeAspect="1"/>
          </p:cNvPicPr>
          <p:nvPr/>
        </p:nvPicPr>
        <p:blipFill>
          <a:blip r:embed="rId2"/>
          <a:stretch>
            <a:fillRect/>
          </a:stretch>
        </p:blipFill>
        <p:spPr>
          <a:xfrm>
            <a:off x="620688" y="314224"/>
            <a:ext cx="5616623" cy="2736316"/>
          </a:xfrm>
          <a:prstGeom prst="rect">
            <a:avLst/>
          </a:prstGeom>
        </p:spPr>
      </p:pic>
      <p:pic>
        <p:nvPicPr>
          <p:cNvPr id="6" name="Picture 5">
            <a:extLst>
              <a:ext uri="{FF2B5EF4-FFF2-40B4-BE49-F238E27FC236}">
                <a16:creationId xmlns:a16="http://schemas.microsoft.com/office/drawing/2014/main" id="{5D2A35DD-9C95-FA6C-1F63-20770B9DE869}"/>
              </a:ext>
            </a:extLst>
          </p:cNvPr>
          <p:cNvPicPr>
            <a:picLocks noChangeAspect="1"/>
          </p:cNvPicPr>
          <p:nvPr/>
        </p:nvPicPr>
        <p:blipFill>
          <a:blip r:embed="rId3"/>
          <a:stretch>
            <a:fillRect/>
          </a:stretch>
        </p:blipFill>
        <p:spPr>
          <a:xfrm>
            <a:off x="620688" y="3517728"/>
            <a:ext cx="5400600" cy="1721073"/>
          </a:xfrm>
          <a:prstGeom prst="rect">
            <a:avLst/>
          </a:prstGeom>
        </p:spPr>
      </p:pic>
      <p:pic>
        <p:nvPicPr>
          <p:cNvPr id="9" name="Picture 8">
            <a:extLst>
              <a:ext uri="{FF2B5EF4-FFF2-40B4-BE49-F238E27FC236}">
                <a16:creationId xmlns:a16="http://schemas.microsoft.com/office/drawing/2014/main" id="{51A14EC2-8FB4-9925-7F5E-0622BCA301BA}"/>
              </a:ext>
            </a:extLst>
          </p:cNvPr>
          <p:cNvPicPr>
            <a:picLocks noChangeAspect="1"/>
          </p:cNvPicPr>
          <p:nvPr/>
        </p:nvPicPr>
        <p:blipFill>
          <a:blip r:embed="rId4"/>
          <a:stretch>
            <a:fillRect/>
          </a:stretch>
        </p:blipFill>
        <p:spPr>
          <a:xfrm>
            <a:off x="605352" y="5268116"/>
            <a:ext cx="5400600" cy="1614373"/>
          </a:xfrm>
          <a:prstGeom prst="rect">
            <a:avLst/>
          </a:prstGeom>
        </p:spPr>
      </p:pic>
      <p:pic>
        <p:nvPicPr>
          <p:cNvPr id="14" name="Picture 13">
            <a:extLst>
              <a:ext uri="{FF2B5EF4-FFF2-40B4-BE49-F238E27FC236}">
                <a16:creationId xmlns:a16="http://schemas.microsoft.com/office/drawing/2014/main" id="{D77F27E1-1CBE-6988-783C-A50043804FFE}"/>
              </a:ext>
            </a:extLst>
          </p:cNvPr>
          <p:cNvPicPr>
            <a:picLocks noChangeAspect="1"/>
          </p:cNvPicPr>
          <p:nvPr/>
        </p:nvPicPr>
        <p:blipFill>
          <a:blip r:embed="rId5"/>
          <a:stretch>
            <a:fillRect/>
          </a:stretch>
        </p:blipFill>
        <p:spPr>
          <a:xfrm>
            <a:off x="605352" y="6998250"/>
            <a:ext cx="5327485" cy="17515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4CD8E9-571C-4249-A166-6F58700B8F8F}"/>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en-US" sz="1000" b="1" dirty="0">
                <a:latin typeface="Arial" pitchFamily="34" charset="0"/>
                <a:cs typeface="Arial" pitchFamily="34" charset="0"/>
              </a:rPr>
              <a:t>2</a:t>
            </a:r>
            <a:endParaRPr lang="bg-BG" sz="10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id="{423747DA-D038-8723-AF3D-C64680646486}"/>
              </a:ext>
            </a:extLst>
          </p:cNvPr>
          <p:cNvPicPr>
            <a:picLocks noChangeAspect="1"/>
          </p:cNvPicPr>
          <p:nvPr/>
        </p:nvPicPr>
        <p:blipFill>
          <a:blip r:embed="rId2"/>
          <a:stretch>
            <a:fillRect/>
          </a:stretch>
        </p:blipFill>
        <p:spPr>
          <a:xfrm>
            <a:off x="548680" y="555425"/>
            <a:ext cx="5688632" cy="2275932"/>
          </a:xfrm>
          <a:prstGeom prst="rect">
            <a:avLst/>
          </a:prstGeom>
        </p:spPr>
      </p:pic>
      <p:pic>
        <p:nvPicPr>
          <p:cNvPr id="6" name="Picture 5">
            <a:extLst>
              <a:ext uri="{FF2B5EF4-FFF2-40B4-BE49-F238E27FC236}">
                <a16:creationId xmlns:a16="http://schemas.microsoft.com/office/drawing/2014/main" id="{733E2A36-85CC-8527-EE35-89BC9BEADD7D}"/>
              </a:ext>
            </a:extLst>
          </p:cNvPr>
          <p:cNvPicPr>
            <a:picLocks noChangeAspect="1"/>
          </p:cNvPicPr>
          <p:nvPr/>
        </p:nvPicPr>
        <p:blipFill>
          <a:blip r:embed="rId3"/>
          <a:stretch>
            <a:fillRect/>
          </a:stretch>
        </p:blipFill>
        <p:spPr>
          <a:xfrm>
            <a:off x="548680" y="2915816"/>
            <a:ext cx="5852120" cy="2250596"/>
          </a:xfrm>
          <a:prstGeom prst="rect">
            <a:avLst/>
          </a:prstGeom>
        </p:spPr>
      </p:pic>
      <p:pic>
        <p:nvPicPr>
          <p:cNvPr id="10" name="Picture 9">
            <a:extLst>
              <a:ext uri="{FF2B5EF4-FFF2-40B4-BE49-F238E27FC236}">
                <a16:creationId xmlns:a16="http://schemas.microsoft.com/office/drawing/2014/main" id="{800B3ED9-C64E-9398-B758-2FA91FBEE2B7}"/>
              </a:ext>
            </a:extLst>
          </p:cNvPr>
          <p:cNvPicPr>
            <a:picLocks noChangeAspect="1"/>
          </p:cNvPicPr>
          <p:nvPr/>
        </p:nvPicPr>
        <p:blipFill>
          <a:blip r:embed="rId4"/>
          <a:stretch>
            <a:fillRect/>
          </a:stretch>
        </p:blipFill>
        <p:spPr>
          <a:xfrm>
            <a:off x="548680" y="5079478"/>
            <a:ext cx="5688632" cy="1712319"/>
          </a:xfrm>
          <a:prstGeom prst="rect">
            <a:avLst/>
          </a:prstGeom>
        </p:spPr>
      </p:pic>
      <p:pic>
        <p:nvPicPr>
          <p:cNvPr id="15" name="Picture 14">
            <a:extLst>
              <a:ext uri="{FF2B5EF4-FFF2-40B4-BE49-F238E27FC236}">
                <a16:creationId xmlns:a16="http://schemas.microsoft.com/office/drawing/2014/main" id="{DF087BF4-44E4-E305-B37C-A5EC2ABF4C42}"/>
              </a:ext>
            </a:extLst>
          </p:cNvPr>
          <p:cNvPicPr>
            <a:picLocks noChangeAspect="1"/>
          </p:cNvPicPr>
          <p:nvPr/>
        </p:nvPicPr>
        <p:blipFill>
          <a:blip r:embed="rId5"/>
          <a:stretch>
            <a:fillRect/>
          </a:stretch>
        </p:blipFill>
        <p:spPr>
          <a:xfrm>
            <a:off x="548680" y="6876256"/>
            <a:ext cx="5688632" cy="2016248"/>
          </a:xfrm>
          <a:prstGeom prst="rect">
            <a:avLst/>
          </a:prstGeom>
        </p:spPr>
      </p:pic>
    </p:spTree>
    <p:extLst>
      <p:ext uri="{BB962C8B-B14F-4D97-AF65-F5344CB8AC3E}">
        <p14:creationId xmlns:p14="http://schemas.microsoft.com/office/powerpoint/2010/main" val="423509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8720" y="186721"/>
            <a:ext cx="576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ОПИСАНИЕ НА ПРОДУКТА</a:t>
            </a:r>
            <a:endParaRPr lang="bg-BG" sz="1000" dirty="0">
              <a:latin typeface="Arial" pitchFamily="34" charset="0"/>
              <a:cs typeface="Arial" pitchFamily="34" charset="0"/>
            </a:endParaRPr>
          </a:p>
        </p:txBody>
      </p:sp>
      <p:sp>
        <p:nvSpPr>
          <p:cNvPr id="11" name="TextBox 14"/>
          <p:cNvSpPr txBox="1"/>
          <p:nvPr/>
        </p:nvSpPr>
        <p:spPr>
          <a:xfrm>
            <a:off x="188720" y="179512"/>
            <a:ext cx="648000" cy="180000"/>
          </a:xfrm>
          <a:prstGeom prst="roundRect">
            <a:avLst/>
          </a:prstGeom>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1200" b="1" dirty="0">
                <a:latin typeface="Arial" pitchFamily="34" charset="0"/>
                <a:cs typeface="Arial" pitchFamily="34" charset="0"/>
              </a:rPr>
              <a:t>BG</a:t>
            </a:r>
            <a:endParaRPr lang="bg-BG" sz="1200" b="1" dirty="0">
              <a:latin typeface="Arial" pitchFamily="34" charset="0"/>
              <a:cs typeface="Arial" pitchFamily="34" charset="0"/>
            </a:endParaRPr>
          </a:p>
        </p:txBody>
      </p:sp>
      <p:sp>
        <p:nvSpPr>
          <p:cNvPr id="13" name="TextBox 12"/>
          <p:cNvSpPr txBox="1"/>
          <p:nvPr/>
        </p:nvSpPr>
        <p:spPr>
          <a:xfrm>
            <a:off x="189000" y="5652120"/>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ПРЕПОРЪКИ И ПРЕДУПРЕЖДЕНИЯ ЗА БЕЗОПАСНА УПОТРЕБА</a:t>
            </a:r>
            <a:endParaRPr lang="bg-BG" sz="1000" dirty="0">
              <a:latin typeface="Arial" pitchFamily="34" charset="0"/>
              <a:cs typeface="Arial" pitchFamily="34" charset="0"/>
            </a:endParaRPr>
          </a:p>
        </p:txBody>
      </p:sp>
      <p:sp>
        <p:nvSpPr>
          <p:cNvPr id="16" name="TextBox 13"/>
          <p:cNvSpPr txBox="1"/>
          <p:nvPr/>
        </p:nvSpPr>
        <p:spPr>
          <a:xfrm>
            <a:off x="189000" y="5868144"/>
            <a:ext cx="6480000" cy="3139321"/>
          </a:xfrm>
          <a:prstGeom prst="rect">
            <a:avLst/>
          </a:prstGeom>
          <a:noFill/>
        </p:spPr>
        <p:txBody>
          <a:bodyPr wrap="square" rtlCol="0">
            <a:spAutoFit/>
          </a:bodyPr>
          <a:lstStyle/>
          <a:p>
            <a:pPr algn="just">
              <a:buFont typeface="Arial" pitchFamily="34" charset="0"/>
              <a:buChar char="•"/>
              <a:defRPr/>
            </a:pPr>
            <a:r>
              <a:rPr lang="bg-BG" sz="900" b="1" dirty="0">
                <a:latin typeface="Arial" pitchFamily="34" charset="0"/>
                <a:cs typeface="Arial" pitchFamily="34" charset="0"/>
              </a:rPr>
              <a:t>Внимание! </a:t>
            </a:r>
            <a:r>
              <a:rPr lang="bg-BG" sz="900" dirty="0">
                <a:latin typeface="Arial" pitchFamily="34" charset="0"/>
                <a:cs typeface="Arial" pitchFamily="34" charset="0"/>
              </a:rPr>
              <a:t>Да се употребява само при пряк надзор на възрастен</a:t>
            </a:r>
            <a:r>
              <a:rPr lang="bg-BG" sz="900" b="1" dirty="0">
                <a:latin typeface="Arial" pitchFamily="34" charset="0"/>
                <a:cs typeface="Arial" pitchFamily="34" charset="0"/>
              </a:rPr>
              <a:t>. </a:t>
            </a:r>
          </a:p>
          <a:p>
            <a:pPr algn="just">
              <a:buFont typeface="Arial" pitchFamily="34" charset="0"/>
              <a:buChar char="•"/>
              <a:defRPr/>
            </a:pPr>
            <a:r>
              <a:rPr lang="bg-BG" sz="900" b="1" dirty="0">
                <a:latin typeface="Arial" pitchFamily="34" charset="0"/>
                <a:cs typeface="Arial" pitchFamily="34" charset="0"/>
              </a:rPr>
              <a:t>НИКОГА НЕ ОСТАВЯЙТЕ ДЕТЕТО БЕЗ НАДЗОР. </a:t>
            </a:r>
            <a:r>
              <a:rPr lang="bg-BG" sz="900" dirty="0">
                <a:latin typeface="Arial" pitchFamily="34" charset="0"/>
                <a:cs typeface="Arial" pitchFamily="34" charset="0"/>
              </a:rPr>
              <a:t>Винаги наблюдавайте детето, когато използва акумулаторния джип.</a:t>
            </a:r>
          </a:p>
          <a:p>
            <a:pPr algn="just">
              <a:buFont typeface="Arial" pitchFamily="34" charset="0"/>
              <a:buChar char="•"/>
              <a:defRPr/>
            </a:pPr>
            <a:r>
              <a:rPr lang="ru-RU" sz="900" b="1" dirty="0">
                <a:latin typeface="Arial" pitchFamily="34" charset="0"/>
                <a:cs typeface="Arial" pitchFamily="34" charset="0"/>
              </a:rPr>
              <a:t>Внимание! </a:t>
            </a:r>
            <a:r>
              <a:rPr lang="ru-RU" sz="900" dirty="0">
                <a:latin typeface="Arial" pitchFamily="34" charset="0"/>
                <a:cs typeface="Arial" pitchFamily="34" charset="0"/>
              </a:rPr>
              <a:t>Тази играчка не е подходяща за деца под 3-годишна възраст поради нейната максималната скорост.</a:t>
            </a:r>
          </a:p>
          <a:p>
            <a:pPr algn="just">
              <a:buFont typeface="Arial" pitchFamily="34" charset="0"/>
              <a:buChar char="•"/>
              <a:defRPr/>
            </a:pPr>
            <a:r>
              <a:rPr lang="ru-RU" sz="900" dirty="0">
                <a:latin typeface="Arial" pitchFamily="34" charset="0"/>
                <a:cs typeface="Arial" pitchFamily="34" charset="0"/>
              </a:rPr>
              <a:t>Предназначено за деца от </a:t>
            </a:r>
            <a:r>
              <a:rPr lang="en-US" sz="900" dirty="0">
                <a:latin typeface="Arial" pitchFamily="34" charset="0"/>
                <a:cs typeface="Arial" pitchFamily="34" charset="0"/>
              </a:rPr>
              <a:t>3 – 7</a:t>
            </a:r>
            <a:r>
              <a:rPr lang="bg-BG" sz="900" dirty="0">
                <a:latin typeface="Arial" pitchFamily="34" charset="0"/>
                <a:cs typeface="Arial" pitchFamily="34" charset="0"/>
              </a:rPr>
              <a:t> години </a:t>
            </a:r>
            <a:r>
              <a:rPr lang="ru-RU" sz="900" dirty="0">
                <a:latin typeface="Arial" pitchFamily="34" charset="0"/>
                <a:cs typeface="Arial" pitchFamily="34" charset="0"/>
              </a:rPr>
              <a:t>с максимално тегло до </a:t>
            </a:r>
            <a:r>
              <a:rPr lang="en-US" sz="900" dirty="0">
                <a:latin typeface="Arial" pitchFamily="34" charset="0"/>
                <a:cs typeface="Arial" pitchFamily="34" charset="0"/>
              </a:rPr>
              <a:t>30</a:t>
            </a:r>
            <a:r>
              <a:rPr lang="ru-RU" sz="900" dirty="0">
                <a:latin typeface="Arial" pitchFamily="34" charset="0"/>
                <a:cs typeface="Arial" pitchFamily="34" charset="0"/>
              </a:rPr>
              <a:t> кг. </a:t>
            </a:r>
          </a:p>
          <a:p>
            <a:pPr algn="just">
              <a:buFont typeface="Arial" pitchFamily="34" charset="0"/>
              <a:buChar char="•"/>
              <a:defRPr/>
            </a:pPr>
            <a:r>
              <a:rPr lang="bg-BG" sz="900" dirty="0">
                <a:latin typeface="Arial" pitchFamily="34" charset="0"/>
                <a:cs typeface="Arial" pitchFamily="34" charset="0"/>
              </a:rPr>
              <a:t>Тази играчка няма спирачка.</a:t>
            </a:r>
            <a:endParaRPr lang="ru-RU" sz="900" dirty="0">
              <a:latin typeface="Arial" pitchFamily="34" charset="0"/>
              <a:cs typeface="Arial" pitchFamily="34" charset="0"/>
            </a:endParaRPr>
          </a:p>
          <a:p>
            <a:pPr algn="just">
              <a:buFont typeface="Arial" pitchFamily="34" charset="0"/>
              <a:buChar char="•"/>
              <a:defRPr/>
            </a:pPr>
            <a:r>
              <a:rPr lang="bg-BG" sz="900" dirty="0">
                <a:latin typeface="Arial" pitchFamily="34" charset="0"/>
                <a:cs typeface="Arial" pitchFamily="34" charset="0"/>
              </a:rPr>
              <a:t>Да се използва само по предназначение. Акумулаторният джип е играчка – той не е предназначен за превозване на хора на дълги разстояния или за превозване на багаж и др.</a:t>
            </a:r>
            <a:endParaRPr lang="ru-RU" sz="900" dirty="0">
              <a:latin typeface="Arial" pitchFamily="34" charset="0"/>
              <a:cs typeface="Arial" pitchFamily="34" charset="0"/>
            </a:endParaRPr>
          </a:p>
          <a:p>
            <a:pPr lvl="0" algn="just">
              <a:buFont typeface="Arial" pitchFamily="34" charset="0"/>
              <a:buChar char="•"/>
              <a:defRPr/>
            </a:pPr>
            <a:r>
              <a:rPr lang="bg-BG" sz="900" dirty="0">
                <a:latin typeface="Arial" pitchFamily="34" charset="0"/>
                <a:cs typeface="Arial" pitchFamily="34" charset="0"/>
              </a:rPr>
              <a:t>Изисква се сглобяване от възрастен.</a:t>
            </a:r>
          </a:p>
          <a:p>
            <a:pPr lvl="0" algn="just">
              <a:buFont typeface="Arial" pitchFamily="34" charset="0"/>
              <a:buChar char="•"/>
              <a:defRPr/>
            </a:pPr>
            <a:r>
              <a:rPr lang="bg-BG" sz="900" dirty="0">
                <a:latin typeface="Arial" pitchFamily="34" charset="0"/>
                <a:cs typeface="Arial" pitchFamily="34" charset="0"/>
              </a:rPr>
              <a:t>По време на сглобяването на джипа, не трябва да има деца под 3 години в близост</a:t>
            </a:r>
            <a:r>
              <a:rPr lang="en-US" sz="900" dirty="0">
                <a:latin typeface="Arial" pitchFamily="34" charset="0"/>
                <a:cs typeface="Arial" pitchFamily="34" charset="0"/>
              </a:rPr>
              <a:t>. </a:t>
            </a:r>
            <a:r>
              <a:rPr lang="bg-BG" sz="900" dirty="0">
                <a:latin typeface="Arial" pitchFamily="34" charset="0"/>
                <a:cs typeface="Arial" pitchFamily="34" charset="0"/>
              </a:rPr>
              <a:t>Дребни части. Риск от задавяне. </a:t>
            </a:r>
          </a:p>
          <a:p>
            <a:pPr lvl="0" algn="just">
              <a:buFont typeface="Arial" pitchFamily="34" charset="0"/>
              <a:buChar char="•"/>
              <a:defRPr/>
            </a:pPr>
            <a:r>
              <a:rPr lang="bg-BG" sz="900" dirty="0">
                <a:latin typeface="Arial" pitchFamily="34" charset="0"/>
                <a:cs typeface="Arial" pitchFamily="34" charset="0"/>
              </a:rPr>
              <a:t>Дръжте опаковката на продукта на място, недостъпно за деца по време на разопаковането и след това.</a:t>
            </a:r>
            <a:endParaRPr lang="en-US" sz="900" dirty="0">
              <a:latin typeface="Arial" pitchFamily="34" charset="0"/>
              <a:cs typeface="Arial" pitchFamily="34" charset="0"/>
            </a:endParaRPr>
          </a:p>
          <a:p>
            <a:pPr lvl="0" algn="just">
              <a:buFont typeface="Arial" pitchFamily="34" charset="0"/>
              <a:buChar char="•"/>
              <a:defRPr/>
            </a:pPr>
            <a:r>
              <a:rPr lang="ru-RU" sz="900" dirty="0">
                <a:latin typeface="Arial" pitchFamily="34" charset="0"/>
                <a:cs typeface="Arial" pitchFamily="34" charset="0"/>
              </a:rPr>
              <a:t>Поставянето и зареждането на батериите да се извършва само от възрастен. </a:t>
            </a:r>
            <a:endParaRPr lang="bg-BG" sz="900" dirty="0">
              <a:latin typeface="Arial" pitchFamily="34" charset="0"/>
              <a:cs typeface="Arial" pitchFamily="34" charset="0"/>
            </a:endParaRPr>
          </a:p>
          <a:p>
            <a:pPr algn="just">
              <a:buFont typeface="Arial" pitchFamily="34" charset="0"/>
              <a:buChar char="•"/>
              <a:defRPr/>
            </a:pPr>
            <a:r>
              <a:rPr lang="ru-RU" sz="900" dirty="0">
                <a:latin typeface="Arial" pitchFamily="34" charset="0"/>
                <a:cs typeface="Arial" pitchFamily="34" charset="0"/>
              </a:rPr>
              <a:t>Използвайте с повишено внимание. Необходими са умения за избягване на падания или сблъсъци, които </a:t>
            </a:r>
            <a:r>
              <a:rPr lang="bg-BG" sz="900" dirty="0">
                <a:latin typeface="Arial" pitchFamily="34" charset="0"/>
                <a:cs typeface="Arial" pitchFamily="34" charset="0"/>
              </a:rPr>
              <a:t>биха </a:t>
            </a:r>
            <a:r>
              <a:rPr lang="ru-RU" sz="900" dirty="0">
                <a:latin typeface="Arial" pitchFamily="34" charset="0"/>
                <a:cs typeface="Arial" pitchFamily="34" charset="0"/>
              </a:rPr>
              <a:t>причинили нараняване на потребителя или на трети лица.</a:t>
            </a:r>
            <a:endParaRPr lang="en-US" sz="900" dirty="0">
              <a:latin typeface="Arial" pitchFamily="34" charset="0"/>
              <a:cs typeface="Arial" pitchFamily="34" charset="0"/>
            </a:endParaRPr>
          </a:p>
          <a:p>
            <a:pPr algn="just">
              <a:buFont typeface="Arial" pitchFamily="34" charset="0"/>
              <a:buChar char="•"/>
              <a:defRPr/>
            </a:pPr>
            <a:r>
              <a:rPr lang="ru-RU" sz="900" b="1" dirty="0">
                <a:latin typeface="Arial" pitchFamily="34" charset="0"/>
                <a:cs typeface="Arial" pitchFamily="34" charset="0"/>
              </a:rPr>
              <a:t>Внимание! </a:t>
            </a:r>
            <a:r>
              <a:rPr lang="ru-RU" sz="900" dirty="0">
                <a:latin typeface="Arial" pitchFamily="34" charset="0"/>
                <a:cs typeface="Arial" pitchFamily="34" charset="0"/>
              </a:rPr>
              <a:t>При употреба следва да се носят лични предпазни средства. Да не се използват по платното за движение на превозни средства.</a:t>
            </a:r>
          </a:p>
          <a:p>
            <a:pPr algn="just">
              <a:buFont typeface="Arial" pitchFamily="34" charset="0"/>
              <a:buChar char="•"/>
              <a:defRPr/>
            </a:pPr>
            <a:r>
              <a:rPr lang="ru-RU" sz="900" dirty="0">
                <a:latin typeface="Arial" pitchFamily="34" charset="0"/>
                <a:cs typeface="Arial" pitchFamily="34" charset="0"/>
              </a:rPr>
              <a:t>Продуктът е предназначен за употреба само от едно дете на сесия.</a:t>
            </a:r>
            <a:endParaRPr lang="en-US" sz="900" dirty="0">
              <a:latin typeface="Arial" pitchFamily="34" charset="0"/>
              <a:cs typeface="Arial" pitchFamily="34" charset="0"/>
            </a:endParaRPr>
          </a:p>
          <a:p>
            <a:pPr algn="just">
              <a:buFont typeface="Arial" pitchFamily="34" charset="0"/>
              <a:buChar char="•"/>
              <a:defRPr/>
            </a:pPr>
            <a:r>
              <a:rPr lang="bg-BG" sz="900" dirty="0">
                <a:latin typeface="Arial" pitchFamily="34" charset="0"/>
                <a:cs typeface="Arial" pitchFamily="34" charset="0"/>
              </a:rPr>
              <a:t>Никога не използвайте по пътните платна, в близост до коли, на или близо до стръмни наклони или стълбища, плувни басейни или други водни тела, в кални терени или заблатени участъци!</a:t>
            </a:r>
            <a:endParaRPr lang="en-GB" sz="900" dirty="0">
              <a:latin typeface="Arial" pitchFamily="34" charset="0"/>
              <a:cs typeface="Arial" pitchFamily="34" charset="0"/>
            </a:endParaRPr>
          </a:p>
          <a:p>
            <a:pPr algn="just">
              <a:buFont typeface="Arial" pitchFamily="34" charset="0"/>
              <a:buChar char="•"/>
              <a:defRPr/>
            </a:pPr>
            <a:r>
              <a:rPr lang="ru-RU" sz="900" dirty="0">
                <a:latin typeface="Arial" pitchFamily="34" charset="0"/>
                <a:cs typeface="Arial" pitchFamily="34" charset="0"/>
              </a:rPr>
              <a:t>Периодично проверявайте състоянието и целостта на отделните детайли, защото в случай на повреда е възможно нараняване на вашето дете.</a:t>
            </a:r>
          </a:p>
        </p:txBody>
      </p:sp>
      <p:graphicFrame>
        <p:nvGraphicFramePr>
          <p:cNvPr id="17" name="Table 16"/>
          <p:cNvGraphicFramePr>
            <a:graphicFrameLocks noGrp="1"/>
          </p:cNvGraphicFramePr>
          <p:nvPr>
            <p:extLst>
              <p:ext uri="{D42A27DB-BD31-4B8C-83A1-F6EECF244321}">
                <p14:modId xmlns:p14="http://schemas.microsoft.com/office/powerpoint/2010/main" val="4195845777"/>
              </p:ext>
            </p:extLst>
          </p:nvPr>
        </p:nvGraphicFramePr>
        <p:xfrm>
          <a:off x="188720" y="466010"/>
          <a:ext cx="6480000" cy="2387334"/>
        </p:xfrm>
        <a:graphic>
          <a:graphicData uri="http://schemas.openxmlformats.org/drawingml/2006/table">
            <a:tbl>
              <a:tblPr firstRow="1" bandRow="1">
                <a:tableStyleId>{5940675A-B579-460E-94D1-54222C63F5DA}</a:tableStyleId>
              </a:tblPr>
              <a:tblGrid>
                <a:gridCol w="1563600">
                  <a:extLst>
                    <a:ext uri="{9D8B030D-6E8A-4147-A177-3AD203B41FA5}">
                      <a16:colId xmlns:a16="http://schemas.microsoft.com/office/drawing/2014/main" val="20000"/>
                    </a:ext>
                  </a:extLst>
                </a:gridCol>
                <a:gridCol w="196443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223776">
                  <a:extLst>
                    <a:ext uri="{9D8B030D-6E8A-4147-A177-3AD203B41FA5}">
                      <a16:colId xmlns:a16="http://schemas.microsoft.com/office/drawing/2014/main" val="20003"/>
                    </a:ext>
                  </a:extLst>
                </a:gridCol>
              </a:tblGrid>
              <a:tr h="519484">
                <a:tc>
                  <a:txBody>
                    <a:bodyPr/>
                    <a:lstStyle/>
                    <a:p>
                      <a:pPr algn="ctr"/>
                      <a:r>
                        <a:rPr lang="bg-BG" sz="1000" b="1" dirty="0">
                          <a:solidFill>
                            <a:schemeClr val="tx1"/>
                          </a:solidFill>
                          <a:latin typeface="Arial" pitchFamily="34" charset="0"/>
                          <a:cs typeface="Arial" pitchFamily="34" charset="0"/>
                        </a:rPr>
                        <a:t>Подходяща възраст</a:t>
                      </a:r>
                    </a:p>
                  </a:txBody>
                  <a:tcPr anchor="ctr"/>
                </a:tc>
                <a:tc>
                  <a:txBody>
                    <a:bodyPr/>
                    <a:lstStyle/>
                    <a:p>
                      <a:pPr algn="ctr"/>
                      <a:r>
                        <a:rPr lang="en-US" sz="1000" dirty="0">
                          <a:solidFill>
                            <a:schemeClr val="tx1"/>
                          </a:solidFill>
                          <a:latin typeface="Arial" pitchFamily="34" charset="0"/>
                          <a:cs typeface="Arial" pitchFamily="34" charset="0"/>
                        </a:rPr>
                        <a:t>3</a:t>
                      </a:r>
                      <a:r>
                        <a:rPr lang="en-US" sz="1000" baseline="0" dirty="0">
                          <a:solidFill>
                            <a:schemeClr val="tx1"/>
                          </a:solidFill>
                          <a:latin typeface="Arial" pitchFamily="34" charset="0"/>
                          <a:cs typeface="Arial" pitchFamily="34" charset="0"/>
                        </a:rPr>
                        <a:t> – 7</a:t>
                      </a:r>
                      <a:r>
                        <a:rPr lang="bg-BG" sz="1000" baseline="0" dirty="0">
                          <a:solidFill>
                            <a:schemeClr val="tx1"/>
                          </a:solidFill>
                          <a:latin typeface="Arial" pitchFamily="34" charset="0"/>
                          <a:cs typeface="Arial" pitchFamily="34" charset="0"/>
                        </a:rPr>
                        <a:t> години</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Максимална товароносимост</a:t>
                      </a:r>
                    </a:p>
                  </a:txBody>
                  <a:tcPr anchor="ctr"/>
                </a:tc>
                <a:tc>
                  <a:txBody>
                    <a:bodyPr/>
                    <a:lstStyle/>
                    <a:p>
                      <a:pPr algn="ctr"/>
                      <a:r>
                        <a:rPr lang="bg-BG" sz="1000" dirty="0">
                          <a:solidFill>
                            <a:schemeClr val="tx1"/>
                          </a:solidFill>
                          <a:latin typeface="Arial" pitchFamily="34" charset="0"/>
                          <a:cs typeface="Arial" pitchFamily="34" charset="0"/>
                        </a:rPr>
                        <a:t>&lt; </a:t>
                      </a:r>
                      <a:r>
                        <a:rPr lang="en-GB" sz="1000" dirty="0">
                          <a:solidFill>
                            <a:schemeClr val="tx1"/>
                          </a:solidFill>
                          <a:latin typeface="Arial" pitchFamily="34" charset="0"/>
                          <a:cs typeface="Arial" pitchFamily="34" charset="0"/>
                        </a:rPr>
                        <a:t>30</a:t>
                      </a:r>
                      <a:r>
                        <a:rPr lang="bg-BG" sz="1000" dirty="0">
                          <a:solidFill>
                            <a:schemeClr val="tx1"/>
                          </a:solidFill>
                          <a:latin typeface="Arial" pitchFamily="34" charset="0"/>
                          <a:cs typeface="Arial" pitchFamily="34" charset="0"/>
                        </a:rPr>
                        <a:t> кг</a:t>
                      </a:r>
                    </a:p>
                  </a:txBody>
                  <a:tcPr anchor="ctr"/>
                </a:tc>
                <a:extLst>
                  <a:ext uri="{0D108BD9-81ED-4DB2-BD59-A6C34878D82A}">
                    <a16:rowId xmlns:a16="http://schemas.microsoft.com/office/drawing/2014/main" val="10000"/>
                  </a:ext>
                </a:extLst>
              </a:tr>
              <a:tr h="156200">
                <a:tc>
                  <a:txBody>
                    <a:bodyPr/>
                    <a:lstStyle/>
                    <a:p>
                      <a:pPr algn="ctr"/>
                      <a:r>
                        <a:rPr lang="bg-BG" sz="1000" b="1" dirty="0">
                          <a:solidFill>
                            <a:schemeClr val="tx1"/>
                          </a:solidFill>
                          <a:latin typeface="Arial" pitchFamily="34" charset="0"/>
                          <a:cs typeface="Arial" pitchFamily="34" charset="0"/>
                        </a:rPr>
                        <a:t> Скорост</a:t>
                      </a:r>
                    </a:p>
                  </a:txBody>
                  <a:tcPr anchor="ctr"/>
                </a:tc>
                <a:tc>
                  <a:txBody>
                    <a:bodyPr/>
                    <a:lstStyle/>
                    <a:p>
                      <a:pPr algn="ctr"/>
                      <a:r>
                        <a:rPr lang="en-GB" sz="1000" baseline="0" dirty="0">
                          <a:solidFill>
                            <a:schemeClr val="tx1"/>
                          </a:solidFill>
                          <a:latin typeface="Arial" pitchFamily="34" charset="0"/>
                          <a:cs typeface="Arial" pitchFamily="34" charset="0"/>
                        </a:rPr>
                        <a:t>3</a:t>
                      </a:r>
                      <a:r>
                        <a:rPr lang="bg-BG" sz="1000" baseline="0" dirty="0">
                          <a:solidFill>
                            <a:schemeClr val="tx1"/>
                          </a:solidFill>
                          <a:latin typeface="Arial" pitchFamily="34" charset="0"/>
                          <a:cs typeface="Arial" pitchFamily="34" charset="0"/>
                        </a:rPr>
                        <a:t> - </a:t>
                      </a:r>
                      <a:r>
                        <a:rPr lang="en-GB" sz="1000" baseline="0" dirty="0">
                          <a:solidFill>
                            <a:schemeClr val="tx1"/>
                          </a:solidFill>
                          <a:latin typeface="Arial" pitchFamily="34" charset="0"/>
                          <a:cs typeface="Arial" pitchFamily="34" charset="0"/>
                        </a:rPr>
                        <a:t>5</a:t>
                      </a:r>
                      <a:r>
                        <a:rPr lang="bg-BG" sz="1000" dirty="0">
                          <a:solidFill>
                            <a:schemeClr val="tx1"/>
                          </a:solidFill>
                          <a:latin typeface="Arial" pitchFamily="34" charset="0"/>
                          <a:cs typeface="Arial" pitchFamily="34" charset="0"/>
                        </a:rPr>
                        <a:t> </a:t>
                      </a:r>
                      <a:r>
                        <a:rPr lang="en-US" sz="1000" dirty="0">
                          <a:solidFill>
                            <a:schemeClr val="tx1"/>
                          </a:solidFill>
                          <a:latin typeface="Arial" pitchFamily="34" charset="0"/>
                          <a:cs typeface="Arial" pitchFamily="34" charset="0"/>
                        </a:rPr>
                        <a:t>km/ h</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Размер на продукта</a:t>
                      </a:r>
                    </a:p>
                  </a:txBody>
                  <a:tcPr anchor="ctr"/>
                </a:tc>
                <a:tc>
                  <a:txBody>
                    <a:bodyPr/>
                    <a:lstStyle/>
                    <a:p>
                      <a:pPr algn="ctr" fontAlgn="ctr"/>
                      <a:r>
                        <a:rPr lang="en-US" sz="1100" b="1" i="0" u="none" strike="noStrike" dirty="0">
                          <a:effectLst/>
                          <a:latin typeface="Arial" panose="020B0604020202020204" pitchFamily="34" charset="0"/>
                          <a:ea typeface="宋体" panose="02010600030101010101" pitchFamily="2" charset="-122"/>
                        </a:rPr>
                        <a:t>132*81*43 cm</a:t>
                      </a:r>
                    </a:p>
                  </a:txBody>
                  <a:tcPr marL="7620" marR="7620" marT="7620" marB="0" anchor="ctr"/>
                </a:tc>
                <a:extLst>
                  <a:ext uri="{0D108BD9-81ED-4DB2-BD59-A6C34878D82A}">
                    <a16:rowId xmlns:a16="http://schemas.microsoft.com/office/drawing/2014/main" val="10001"/>
                  </a:ext>
                </a:extLst>
              </a:tr>
              <a:tr h="368032">
                <a:tc>
                  <a:txBody>
                    <a:bodyPr/>
                    <a:lstStyle/>
                    <a:p>
                      <a:pPr algn="ctr"/>
                      <a:r>
                        <a:rPr lang="bg-BG" sz="1000" b="1" dirty="0">
                          <a:solidFill>
                            <a:schemeClr val="tx1"/>
                          </a:solidFill>
                          <a:latin typeface="Arial" pitchFamily="34" charset="0"/>
                          <a:cs typeface="Arial" pitchFamily="34" charset="0"/>
                        </a:rPr>
                        <a:t>Зарядно</a:t>
                      </a:r>
                    </a:p>
                  </a:txBody>
                  <a:tcPr anchor="ctr"/>
                </a:tc>
                <a:tc>
                  <a:txBody>
                    <a:bodyPr/>
                    <a:lstStyle/>
                    <a:p>
                      <a:pPr algn="ctr"/>
                      <a:r>
                        <a:rPr lang="bg-BG" sz="1000" dirty="0">
                          <a:solidFill>
                            <a:schemeClr val="tx1"/>
                          </a:solidFill>
                          <a:latin typeface="Arial" pitchFamily="34" charset="0"/>
                          <a:cs typeface="Arial" pitchFamily="34" charset="0"/>
                        </a:rPr>
                        <a:t>Входящ</a:t>
                      </a:r>
                      <a:r>
                        <a:rPr lang="bg-BG" sz="1000" baseline="0" dirty="0">
                          <a:solidFill>
                            <a:schemeClr val="tx1"/>
                          </a:solidFill>
                          <a:latin typeface="Arial" pitchFamily="34" charset="0"/>
                          <a:cs typeface="Arial" pitchFamily="34" charset="0"/>
                        </a:rPr>
                        <a:t> ток: 100-24</a:t>
                      </a:r>
                      <a:r>
                        <a:rPr lang="en-GB" sz="1000" baseline="0" dirty="0">
                          <a:solidFill>
                            <a:schemeClr val="tx1"/>
                          </a:solidFill>
                          <a:latin typeface="Arial" pitchFamily="34" charset="0"/>
                          <a:cs typeface="Arial" pitchFamily="34" charset="0"/>
                        </a:rPr>
                        <a:t>0V </a:t>
                      </a:r>
                      <a:r>
                        <a:rPr lang="bg-BG" sz="1000" baseline="0" dirty="0">
                          <a:solidFill>
                            <a:schemeClr val="tx1"/>
                          </a:solidFill>
                          <a:latin typeface="Arial" pitchFamily="34" charset="0"/>
                          <a:cs typeface="Arial" pitchFamily="34" charset="0"/>
                        </a:rPr>
                        <a:t>Изходящ ток: </a:t>
                      </a:r>
                      <a:r>
                        <a:rPr lang="en-US" sz="1000" baseline="0" dirty="0">
                          <a:solidFill>
                            <a:schemeClr val="tx1"/>
                          </a:solidFill>
                          <a:latin typeface="Arial" pitchFamily="34" charset="0"/>
                          <a:cs typeface="Arial" pitchFamily="34" charset="0"/>
                        </a:rPr>
                        <a:t>DC24V 1.0A</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Батерия</a:t>
                      </a:r>
                    </a:p>
                  </a:txBody>
                  <a:tcPr anchor="ctr"/>
                </a:tc>
                <a:tc>
                  <a:txBody>
                    <a:bodyPr/>
                    <a:lstStyle/>
                    <a:p>
                      <a:pPr algn="ctr"/>
                      <a:r>
                        <a:rPr lang="en-US" sz="1000" dirty="0">
                          <a:solidFill>
                            <a:schemeClr val="tx1"/>
                          </a:solidFill>
                          <a:latin typeface="Arial" pitchFamily="34" charset="0"/>
                          <a:cs typeface="Arial" pitchFamily="34" charset="0"/>
                        </a:rPr>
                        <a:t>1*24V7AH</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282890">
                <a:tc>
                  <a:txBody>
                    <a:bodyPr/>
                    <a:lstStyle/>
                    <a:p>
                      <a:pPr algn="ctr"/>
                      <a:r>
                        <a:rPr lang="bg-BG" sz="1000" b="1" dirty="0">
                          <a:solidFill>
                            <a:schemeClr val="tx1"/>
                          </a:solidFill>
                          <a:latin typeface="Arial" pitchFamily="34" charset="0"/>
                          <a:cs typeface="Arial" pitchFamily="34" charset="0"/>
                        </a:rPr>
                        <a:t>Начин</a:t>
                      </a:r>
                      <a:r>
                        <a:rPr lang="bg-BG" sz="1000" b="1" baseline="0" dirty="0">
                          <a:solidFill>
                            <a:schemeClr val="tx1"/>
                          </a:solidFill>
                          <a:latin typeface="Arial" pitchFamily="34" charset="0"/>
                          <a:cs typeface="Arial" pitchFamily="34" charset="0"/>
                        </a:rPr>
                        <a:t> на захранване</a:t>
                      </a:r>
                      <a:endParaRPr lang="bg-BG" sz="1000" b="1" dirty="0">
                        <a:solidFill>
                          <a:schemeClr val="tx1"/>
                        </a:solidFill>
                        <a:latin typeface="Arial" pitchFamily="34" charset="0"/>
                        <a:cs typeface="Arial" pitchFamily="34" charset="0"/>
                      </a:endParaRPr>
                    </a:p>
                  </a:txBody>
                  <a:tcPr anchor="ctr"/>
                </a:tc>
                <a:tc>
                  <a:txBody>
                    <a:bodyPr/>
                    <a:lstStyle/>
                    <a:p>
                      <a:pPr algn="ctr"/>
                      <a:r>
                        <a:rPr lang="bg-BG" sz="1000" dirty="0">
                          <a:solidFill>
                            <a:schemeClr val="tx1"/>
                          </a:solidFill>
                          <a:latin typeface="Arial" pitchFamily="34" charset="0"/>
                          <a:cs typeface="Arial" pitchFamily="34" charset="0"/>
                        </a:rPr>
                        <a:t>Чрез акумулаторна</a:t>
                      </a:r>
                      <a:r>
                        <a:rPr lang="bg-BG" sz="1000" baseline="0" dirty="0">
                          <a:solidFill>
                            <a:schemeClr val="tx1"/>
                          </a:solidFill>
                          <a:latin typeface="Arial" pitchFamily="34" charset="0"/>
                          <a:cs typeface="Arial" pitchFamily="34" charset="0"/>
                        </a:rPr>
                        <a:t> батерия</a:t>
                      </a:r>
                      <a:endParaRPr lang="bg-BG" sz="100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Време за зареждане</a:t>
                      </a:r>
                    </a:p>
                  </a:txBody>
                  <a:tcPr anchor="ctr"/>
                </a:tc>
                <a:tc>
                  <a:txBody>
                    <a:bodyPr/>
                    <a:lstStyle/>
                    <a:p>
                      <a:pPr algn="ctr"/>
                      <a:r>
                        <a:rPr lang="en-GB" sz="1000" baseline="0" dirty="0">
                          <a:solidFill>
                            <a:schemeClr val="tx1"/>
                          </a:solidFill>
                          <a:latin typeface="Arial" pitchFamily="34" charset="0"/>
                          <a:cs typeface="Arial" pitchFamily="34" charset="0"/>
                        </a:rPr>
                        <a:t>10 - 12</a:t>
                      </a:r>
                      <a:r>
                        <a:rPr lang="en-US" sz="1000" baseline="0" dirty="0">
                          <a:solidFill>
                            <a:schemeClr val="tx1"/>
                          </a:solidFill>
                          <a:latin typeface="Arial" pitchFamily="34" charset="0"/>
                          <a:cs typeface="Arial" pitchFamily="34" charset="0"/>
                        </a:rPr>
                        <a:t> </a:t>
                      </a:r>
                      <a:r>
                        <a:rPr lang="bg-BG" sz="1000" baseline="0" dirty="0">
                          <a:solidFill>
                            <a:schemeClr val="tx1"/>
                          </a:solidFill>
                          <a:latin typeface="Arial" pitchFamily="34" charset="0"/>
                          <a:cs typeface="Arial" pitchFamily="34" charset="0"/>
                        </a:rPr>
                        <a:t>Часа</a:t>
                      </a:r>
                      <a:endParaRPr lang="bg-BG" sz="10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289560">
                <a:tc>
                  <a:txBody>
                    <a:bodyPr/>
                    <a:lstStyle/>
                    <a:p>
                      <a:pPr algn="ctr"/>
                      <a:r>
                        <a:rPr lang="bg-BG" sz="1000" b="1" dirty="0">
                          <a:solidFill>
                            <a:schemeClr val="tx1"/>
                          </a:solidFill>
                          <a:latin typeface="Arial" pitchFamily="34" charset="0"/>
                          <a:cs typeface="Arial" pitchFamily="34" charset="0"/>
                        </a:rPr>
                        <a:t>Време за употреба</a:t>
                      </a:r>
                    </a:p>
                  </a:txBody>
                  <a:tcPr anchor="ctr"/>
                </a:tc>
                <a:tc>
                  <a:txBody>
                    <a:bodyPr/>
                    <a:lstStyle/>
                    <a:p>
                      <a:pPr algn="ctr"/>
                      <a:r>
                        <a:rPr lang="bg-BG" sz="1000" dirty="0">
                          <a:solidFill>
                            <a:schemeClr val="tx1"/>
                          </a:solidFill>
                          <a:latin typeface="Arial" pitchFamily="34" charset="0"/>
                          <a:cs typeface="Arial" pitchFamily="34" charset="0"/>
                        </a:rPr>
                        <a:t>Около </a:t>
                      </a:r>
                      <a:r>
                        <a:rPr lang="en-GB" sz="1000" dirty="0">
                          <a:solidFill>
                            <a:schemeClr val="tx1"/>
                          </a:solidFill>
                          <a:latin typeface="Arial" pitchFamily="34" charset="0"/>
                          <a:cs typeface="Arial" pitchFamily="34" charset="0"/>
                        </a:rPr>
                        <a:t>45 - 60 </a:t>
                      </a:r>
                      <a:r>
                        <a:rPr lang="bg-BG" sz="1000" dirty="0">
                          <a:solidFill>
                            <a:schemeClr val="tx1"/>
                          </a:solidFill>
                          <a:latin typeface="Arial" pitchFamily="34" charset="0"/>
                          <a:cs typeface="Arial" pitchFamily="34" charset="0"/>
                        </a:rPr>
                        <a:t>минути след пълно зареждане</a:t>
                      </a:r>
                    </a:p>
                  </a:txBody>
                  <a:tcPr anchor="ctr"/>
                </a:tc>
                <a:tc>
                  <a:txBody>
                    <a:bodyPr/>
                    <a:lstStyle/>
                    <a:p>
                      <a:pPr algn="ctr"/>
                      <a:r>
                        <a:rPr lang="bg-BG" sz="1000" b="1" dirty="0">
                          <a:solidFill>
                            <a:schemeClr val="tx1"/>
                          </a:solidFill>
                          <a:latin typeface="Arial" pitchFamily="34" charset="0"/>
                          <a:cs typeface="Arial" pitchFamily="34" charset="0"/>
                        </a:rPr>
                        <a:t>Среден живот</a:t>
                      </a:r>
                      <a:r>
                        <a:rPr lang="bg-BG" sz="1000" b="1" baseline="0" dirty="0">
                          <a:solidFill>
                            <a:schemeClr val="tx1"/>
                          </a:solidFill>
                          <a:latin typeface="Arial" pitchFamily="34" charset="0"/>
                          <a:cs typeface="Arial" pitchFamily="34" charset="0"/>
                        </a:rPr>
                        <a:t> на батерията</a:t>
                      </a:r>
                      <a:endParaRPr lang="bg-BG" sz="1000" b="1" dirty="0">
                        <a:solidFill>
                          <a:schemeClr val="tx1"/>
                        </a:solidFill>
                        <a:latin typeface="Arial" pitchFamily="34" charset="0"/>
                        <a:cs typeface="Arial" pitchFamily="34" charset="0"/>
                      </a:endParaRPr>
                    </a:p>
                  </a:txBody>
                  <a:tcPr anchor="ctr"/>
                </a:tc>
                <a:tc>
                  <a:txBody>
                    <a:bodyPr/>
                    <a:lstStyle/>
                    <a:p>
                      <a:pPr algn="ctr"/>
                      <a:r>
                        <a:rPr lang="bg-BG" sz="1000" dirty="0">
                          <a:solidFill>
                            <a:schemeClr val="tx1"/>
                          </a:solidFill>
                          <a:latin typeface="Arial" pitchFamily="34" charset="0"/>
                          <a:cs typeface="Arial" pitchFamily="34" charset="0"/>
                        </a:rPr>
                        <a:t>Около 300 зареждания</a:t>
                      </a:r>
                    </a:p>
                  </a:txBody>
                  <a:tcPr anchor="ctr"/>
                </a:tc>
                <a:extLst>
                  <a:ext uri="{0D108BD9-81ED-4DB2-BD59-A6C34878D82A}">
                    <a16:rowId xmlns:a16="http://schemas.microsoft.com/office/drawing/2014/main" val="10004"/>
                  </a:ext>
                </a:extLst>
              </a:tr>
              <a:tr h="289560">
                <a:tc>
                  <a:txBody>
                    <a:bodyPr/>
                    <a:lstStyle/>
                    <a:p>
                      <a:pPr algn="ctr"/>
                      <a:r>
                        <a:rPr lang="bg-BG" sz="1000" b="1" dirty="0">
                          <a:solidFill>
                            <a:schemeClr val="tx1"/>
                          </a:solidFill>
                          <a:latin typeface="Arial" pitchFamily="34" charset="0"/>
                          <a:cs typeface="Arial" pitchFamily="34" charset="0"/>
                        </a:rPr>
                        <a:t>Работна</a:t>
                      </a:r>
                      <a:r>
                        <a:rPr lang="bg-BG" sz="1000" b="1" baseline="0" dirty="0">
                          <a:solidFill>
                            <a:schemeClr val="tx1"/>
                          </a:solidFill>
                          <a:latin typeface="Arial" pitchFamily="34" charset="0"/>
                          <a:cs typeface="Arial" pitchFamily="34" charset="0"/>
                        </a:rPr>
                        <a:t> честота на дистанционното управление</a:t>
                      </a:r>
                      <a:endParaRPr lang="bg-BG" sz="1000" b="1" dirty="0">
                        <a:solidFill>
                          <a:schemeClr val="tx1"/>
                        </a:solidFill>
                        <a:latin typeface="Arial" pitchFamily="34" charset="0"/>
                        <a:cs typeface="Arial" pitchFamily="34" charset="0"/>
                      </a:endParaRPr>
                    </a:p>
                  </a:txBody>
                  <a:tcPr anchor="ctr"/>
                </a:tc>
                <a:tc>
                  <a:txBody>
                    <a:bodyPr/>
                    <a:lstStyle/>
                    <a:p>
                      <a:pPr algn="ctr"/>
                      <a:r>
                        <a:rPr lang="bg-BG" sz="1000" b="0" dirty="0">
                          <a:solidFill>
                            <a:schemeClr val="tx1"/>
                          </a:solidFill>
                          <a:latin typeface="Arial" pitchFamily="34" charset="0"/>
                          <a:cs typeface="Arial" pitchFamily="34" charset="0"/>
                        </a:rPr>
                        <a:t>2.4</a:t>
                      </a:r>
                      <a:r>
                        <a:rPr lang="en-US" sz="1000" b="0" dirty="0">
                          <a:solidFill>
                            <a:schemeClr val="tx1"/>
                          </a:solidFill>
                          <a:latin typeface="Arial" pitchFamily="34" charset="0"/>
                          <a:cs typeface="Arial" pitchFamily="34" charset="0"/>
                        </a:rPr>
                        <a:t>GHz</a:t>
                      </a:r>
                      <a:endParaRPr lang="bg-BG" sz="1000" b="0" dirty="0">
                        <a:solidFill>
                          <a:schemeClr val="tx1"/>
                        </a:solidFill>
                        <a:latin typeface="Arial" pitchFamily="34" charset="0"/>
                        <a:cs typeface="Arial" pitchFamily="34" charset="0"/>
                      </a:endParaRPr>
                    </a:p>
                  </a:txBody>
                  <a:tcPr anchor="ctr"/>
                </a:tc>
                <a:tc>
                  <a:txBody>
                    <a:bodyPr/>
                    <a:lstStyle/>
                    <a:p>
                      <a:pPr algn="ctr"/>
                      <a:r>
                        <a:rPr lang="bg-BG" sz="1000" b="1" dirty="0">
                          <a:solidFill>
                            <a:schemeClr val="tx1"/>
                          </a:solidFill>
                          <a:latin typeface="Arial" pitchFamily="34" charset="0"/>
                          <a:cs typeface="Arial" pitchFamily="34" charset="0"/>
                        </a:rPr>
                        <a:t>Обхват на устройството за дистанционно управление</a:t>
                      </a:r>
                    </a:p>
                  </a:txBody>
                  <a:tcPr anchor="ctr"/>
                </a:tc>
                <a:tc>
                  <a:txBody>
                    <a:bodyPr/>
                    <a:lstStyle/>
                    <a:p>
                      <a:pPr algn="ctr"/>
                      <a:r>
                        <a:rPr lang="bg-BG" sz="1000" b="0" dirty="0">
                          <a:solidFill>
                            <a:schemeClr val="tx1"/>
                          </a:solidFill>
                          <a:latin typeface="Arial" pitchFamily="34" charset="0"/>
                          <a:cs typeface="Arial" pitchFamily="34" charset="0"/>
                        </a:rPr>
                        <a:t>До</a:t>
                      </a:r>
                      <a:r>
                        <a:rPr lang="bg-BG" sz="1000" b="0" baseline="0" dirty="0">
                          <a:solidFill>
                            <a:schemeClr val="tx1"/>
                          </a:solidFill>
                          <a:latin typeface="Arial" pitchFamily="34" charset="0"/>
                          <a:cs typeface="Arial" pitchFamily="34" charset="0"/>
                        </a:rPr>
                        <a:t> </a:t>
                      </a:r>
                      <a:r>
                        <a:rPr lang="bg-BG" sz="1000" b="0" dirty="0">
                          <a:solidFill>
                            <a:schemeClr val="tx1"/>
                          </a:solidFill>
                          <a:latin typeface="Arial" pitchFamily="34" charset="0"/>
                          <a:cs typeface="Arial" pitchFamily="34" charset="0"/>
                        </a:rPr>
                        <a:t>10</a:t>
                      </a:r>
                      <a:r>
                        <a:rPr lang="en-GB" sz="1000" b="0" dirty="0">
                          <a:solidFill>
                            <a:schemeClr val="tx1"/>
                          </a:solidFill>
                          <a:latin typeface="Arial" pitchFamily="34" charset="0"/>
                          <a:cs typeface="Arial" pitchFamily="34" charset="0"/>
                        </a:rPr>
                        <a:t> </a:t>
                      </a:r>
                      <a:r>
                        <a:rPr lang="bg-BG" sz="1000" b="0" dirty="0">
                          <a:solidFill>
                            <a:schemeClr val="tx1"/>
                          </a:solidFill>
                          <a:latin typeface="Arial" pitchFamily="34" charset="0"/>
                          <a:cs typeface="Arial" pitchFamily="34" charset="0"/>
                        </a:rPr>
                        <a:t>метра</a:t>
                      </a: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5744191"/>
              </p:ext>
            </p:extLst>
          </p:nvPr>
        </p:nvGraphicFramePr>
        <p:xfrm>
          <a:off x="189000" y="4283968"/>
          <a:ext cx="6480000" cy="124968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76625">
                <a:tc>
                  <a:txBody>
                    <a:bodyPr/>
                    <a:lstStyle/>
                    <a:p>
                      <a:pPr algn="ctr"/>
                      <a:r>
                        <a:rPr lang="bg-BG" sz="1400" dirty="0">
                          <a:solidFill>
                            <a:schemeClr val="bg1">
                              <a:lumMod val="95000"/>
                            </a:schemeClr>
                          </a:solidFill>
                          <a:latin typeface="Arial" pitchFamily="34" charset="0"/>
                          <a:cs typeface="Arial" pitchFamily="34" charset="0"/>
                        </a:rPr>
                        <a:t>ВНИМАНИЕ!</a:t>
                      </a:r>
                    </a:p>
                  </a:txBody>
                  <a:tcPr anchor="ctr"/>
                </a:tc>
                <a:extLst>
                  <a:ext uri="{0D108BD9-81ED-4DB2-BD59-A6C34878D82A}">
                    <a16:rowId xmlns:a16="http://schemas.microsoft.com/office/drawing/2014/main" val="10000"/>
                  </a:ext>
                </a:extLst>
              </a:tr>
              <a:tr h="942574">
                <a:tc>
                  <a:txBody>
                    <a:bodyPr/>
                    <a:lstStyle/>
                    <a:p>
                      <a:pPr marL="0" indent="0" algn="ctr">
                        <a:buFont typeface="Arial" panose="020B0604020202020204" pitchFamily="34" charset="0"/>
                        <a:buChar char="•"/>
                      </a:pPr>
                      <a:r>
                        <a:rPr lang="bg-BG" sz="1400" b="1" baseline="0" dirty="0">
                          <a:latin typeface="Arial" pitchFamily="34" charset="0"/>
                          <a:cs typeface="Arial" pitchFamily="34" charset="0"/>
                        </a:rPr>
                        <a:t> НЕ ИЗПОЛЗВАЙТЕ В КАЛНИ ТЕРЕНИ!!!!!</a:t>
                      </a:r>
                    </a:p>
                    <a:p>
                      <a:pPr marL="0" indent="0" algn="ctr">
                        <a:buFont typeface="Arial" panose="020B0604020202020204" pitchFamily="34" charset="0"/>
                        <a:buChar char="•"/>
                      </a:pPr>
                      <a:r>
                        <a:rPr lang="bg-BG" sz="1050" b="1" baseline="0" dirty="0">
                          <a:latin typeface="Arial" pitchFamily="34" charset="0"/>
                          <a:cs typeface="Arial" pitchFamily="34" charset="0"/>
                        </a:rPr>
                        <a:t> ИЗИСКВА СЕ СГЛОБЯВАНЕ ОТ СПЕЦИАЛИСТ. </a:t>
                      </a:r>
                      <a:r>
                        <a:rPr lang="bg-BG" sz="1050" baseline="0" dirty="0">
                          <a:latin typeface="Arial" pitchFamily="34" charset="0"/>
                          <a:cs typeface="Arial" pitchFamily="34" charset="0"/>
                        </a:rPr>
                        <a:t>Продуктът съдържа малки части, които трябва да бъдат сглобени само от възрастен. Дръжте децата настрани по време на сглобяването.</a:t>
                      </a:r>
                    </a:p>
                    <a:p>
                      <a:pPr marL="0" indent="0" algn="ctr">
                        <a:buFont typeface="Arial" panose="020B0604020202020204" pitchFamily="34" charset="0"/>
                        <a:buChar char="•"/>
                      </a:pPr>
                      <a:r>
                        <a:rPr lang="bg-BG" sz="1050" baseline="0" dirty="0">
                          <a:latin typeface="Arial" pitchFamily="34" charset="0"/>
                          <a:cs typeface="Arial" pitchFamily="34" charset="0"/>
                        </a:rPr>
                        <a:t> Преди сглобяването винаги сваляйте предпазните материали и изхвърлете всички опаковки. </a:t>
                      </a: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bg-BG" sz="1050" b="1" dirty="0">
                          <a:latin typeface="Arial" pitchFamily="34" charset="0"/>
                          <a:cs typeface="Arial" pitchFamily="34" charset="0"/>
                        </a:rPr>
                        <a:t>ОПАСНОСТ</a:t>
                      </a:r>
                      <a:r>
                        <a:rPr lang="bg-BG" sz="1050" b="1" baseline="0" dirty="0">
                          <a:latin typeface="Arial" pitchFamily="34" charset="0"/>
                          <a:cs typeface="Arial" pitchFamily="34" charset="0"/>
                        </a:rPr>
                        <a:t> ОТ ЗАДАВЯНЕ – </a:t>
                      </a:r>
                      <a:r>
                        <a:rPr lang="bg-BG" sz="1050" baseline="0" dirty="0">
                          <a:latin typeface="Arial" pitchFamily="34" charset="0"/>
                          <a:cs typeface="Arial" pitchFamily="34" charset="0"/>
                        </a:rPr>
                        <a:t>Малки части. Не е подходящо за деца под 3</a:t>
                      </a:r>
                      <a:r>
                        <a:rPr lang="en-US" sz="1050" baseline="0" dirty="0">
                          <a:latin typeface="Arial" pitchFamily="34" charset="0"/>
                          <a:cs typeface="Arial" pitchFamily="34" charset="0"/>
                        </a:rPr>
                        <a:t>6</a:t>
                      </a:r>
                      <a:r>
                        <a:rPr lang="bg-BG" sz="1050" baseline="0" dirty="0">
                          <a:latin typeface="Arial" pitchFamily="34" charset="0"/>
                          <a:cs typeface="Arial" pitchFamily="34" charset="0"/>
                        </a:rPr>
                        <a:t> месеца.</a:t>
                      </a:r>
                      <a:endParaRPr lang="bg-BG" sz="105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0" y="2843808"/>
            <a:ext cx="6480000" cy="1362634"/>
          </a:xfrm>
          <a:prstGeom prst="rect">
            <a:avLst/>
          </a:prstGeom>
        </p:spPr>
      </p:pic>
      <p:sp>
        <p:nvSpPr>
          <p:cNvPr id="10" name="TextBox 9">
            <a:extLst>
              <a:ext uri="{FF2B5EF4-FFF2-40B4-BE49-F238E27FC236}">
                <a16:creationId xmlns:a16="http://schemas.microsoft.com/office/drawing/2014/main" id="{7BAFF569-0B1E-424E-88FF-864ED92DF38B}"/>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4</a:t>
            </a:r>
          </a:p>
        </p:txBody>
      </p:sp>
    </p:spTree>
    <p:extLst>
      <p:ext uri="{BB962C8B-B14F-4D97-AF65-F5344CB8AC3E}">
        <p14:creationId xmlns:p14="http://schemas.microsoft.com/office/powerpoint/2010/main" val="12308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9000" y="2411760"/>
            <a:ext cx="6480000" cy="180000"/>
          </a:xfrm>
          <a:prstGeom prst="rect">
            <a:avLst/>
          </a:prstGeom>
          <a:solidFill>
            <a:schemeClr val="bg1">
              <a:lumMod val="65000"/>
            </a:schemeClr>
          </a:solidFill>
        </p:spPr>
        <p:txBody>
          <a:bodyPr wrap="square" rtlCol="0" anchor="ctr">
            <a:noAutofit/>
          </a:bodyPr>
          <a:lstStyle/>
          <a:p>
            <a:pPr algn="just"/>
            <a:r>
              <a:rPr lang="bg-BG" sz="1100" b="1" dirty="0">
                <a:ln w="3175">
                  <a:noFill/>
                </a:ln>
                <a:latin typeface="Arial" pitchFamily="34" charset="0"/>
                <a:cs typeface="Arial" pitchFamily="34" charset="0"/>
              </a:rPr>
              <a:t>Правила за Безопасно Каране</a:t>
            </a:r>
          </a:p>
        </p:txBody>
      </p:sp>
      <p:sp>
        <p:nvSpPr>
          <p:cNvPr id="13" name="TextBox 11"/>
          <p:cNvSpPr txBox="1"/>
          <p:nvPr/>
        </p:nvSpPr>
        <p:spPr>
          <a:xfrm>
            <a:off x="189000" y="2627784"/>
            <a:ext cx="6480000" cy="4939814"/>
          </a:xfrm>
          <a:prstGeom prst="rect">
            <a:avLst/>
          </a:prstGeom>
          <a:noFill/>
        </p:spPr>
        <p:txBody>
          <a:bodyPr wrap="square" rtlCol="0">
            <a:spAutoFit/>
          </a:bodyPr>
          <a:lstStyle/>
          <a:p>
            <a:pPr marL="171450" indent="-171450" algn="just">
              <a:buFont typeface="Wingdings" pitchFamily="2" charset="2"/>
              <a:buChar char="v"/>
            </a:pPr>
            <a:r>
              <a:rPr lang="bg-BG" sz="900" b="1" dirty="0">
                <a:latin typeface="Arial" pitchFamily="34" charset="0"/>
                <a:cs typeface="Arial" pitchFamily="34" charset="0"/>
              </a:rPr>
              <a:t>Дръжте децата само в Безопасни Зони за Каране:</a:t>
            </a:r>
          </a:p>
          <a:p>
            <a:pPr algn="just">
              <a:buFont typeface="Arial" pitchFamily="34" charset="0"/>
              <a:buChar char="•"/>
            </a:pPr>
            <a:r>
              <a:rPr lang="ru-RU" sz="900" dirty="0">
                <a:latin typeface="Arial" pitchFamily="34" charset="0"/>
                <a:cs typeface="Arial" pitchFamily="34" charset="0"/>
              </a:rPr>
              <a:t>Да не се използва по наклонени и стръмни площи или стълбища, в близост до плувни басейни или други водни тела. </a:t>
            </a:r>
          </a:p>
          <a:p>
            <a:pPr algn="just">
              <a:buFont typeface="Arial" pitchFamily="34" charset="0"/>
              <a:buChar char="•"/>
            </a:pPr>
            <a:r>
              <a:rPr lang="ru-RU" sz="900" dirty="0">
                <a:latin typeface="Arial" pitchFamily="34" charset="0"/>
                <a:cs typeface="Arial" pitchFamily="34" charset="0"/>
              </a:rPr>
              <a:t> Да се кара само по равни терени и обезопасени площадки. </a:t>
            </a:r>
            <a:r>
              <a:rPr lang="bg-BG" sz="900" dirty="0">
                <a:latin typeface="Arial" pitchFamily="34" charset="0"/>
                <a:cs typeface="Arial" pitchFamily="34" charset="0"/>
              </a:rPr>
              <a:t>Като например – във вашия дом, парк или площадка за игра.</a:t>
            </a:r>
            <a:endParaRPr lang="ru-RU"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Забранява се използването на продукта зад спрели автомобили, по или близо до оживени пътища, улици, реки, хълмове, издатини, ескалатори и други опасни места.</a:t>
            </a:r>
            <a:endParaRPr lang="bg-BG" sz="900" b="1" dirty="0">
              <a:latin typeface="Arial" pitchFamily="34" charset="0"/>
              <a:cs typeface="Arial" pitchFamily="34" charset="0"/>
            </a:endParaRPr>
          </a:p>
          <a:p>
            <a:pPr algn="just">
              <a:buFont typeface="Arial" pitchFamily="34" charset="0"/>
              <a:buChar char="•"/>
            </a:pPr>
            <a:r>
              <a:rPr lang="bg-BG" sz="900" b="1" dirty="0">
                <a:latin typeface="Arial" pitchFamily="34" charset="0"/>
                <a:cs typeface="Arial" pitchFamily="34" charset="0"/>
              </a:rPr>
              <a:t> Никога не използвайте по </a:t>
            </a:r>
            <a:r>
              <a:rPr lang="bg-BG" sz="900" dirty="0">
                <a:latin typeface="Arial" pitchFamily="34" charset="0"/>
                <a:cs typeface="Arial" pitchFamily="34" charset="0"/>
              </a:rPr>
              <a:t>поляни или други тревни площи, на или близо до стръмни склонове.</a:t>
            </a:r>
          </a:p>
          <a:p>
            <a:pPr algn="just">
              <a:buFont typeface="Arial" pitchFamily="34" charset="0"/>
              <a:buChar char="•"/>
            </a:pPr>
            <a:r>
              <a:rPr lang="bg-BG" sz="900" dirty="0">
                <a:latin typeface="Arial" pitchFamily="34" charset="0"/>
                <a:cs typeface="Arial" pitchFamily="34" charset="0"/>
              </a:rPr>
              <a:t> Избягвайте песъчливи или други твърди и груби повърхности. Не използвайте в лошо време (сняг, дъжд, силен вятър), или на слабо осветени места, или там, където няма добър изглед, или където има препятствия.</a:t>
            </a:r>
          </a:p>
          <a:p>
            <a:pPr algn="just">
              <a:buFont typeface="Arial" pitchFamily="34" charset="0"/>
              <a:buChar char="•"/>
            </a:pPr>
            <a:r>
              <a:rPr lang="bg-BG" sz="900" dirty="0">
                <a:latin typeface="Arial" pitchFamily="34" charset="0"/>
                <a:cs typeface="Arial" pitchFamily="34" charset="0"/>
              </a:rPr>
              <a:t> Никога не използвайте на тъмно. Детето</a:t>
            </a:r>
            <a:r>
              <a:rPr lang="en-US" sz="900" dirty="0">
                <a:latin typeface="Arial" pitchFamily="34" charset="0"/>
                <a:cs typeface="Arial" pitchFamily="34" charset="0"/>
              </a:rPr>
              <a:t> </a:t>
            </a:r>
            <a:r>
              <a:rPr lang="bg-BG" sz="900" dirty="0">
                <a:latin typeface="Arial" pitchFamily="34" charset="0"/>
                <a:cs typeface="Arial" pitchFamily="34" charset="0"/>
              </a:rPr>
              <a:t>Ви може да срещне неочаквани препятствия и да се стигне до инцидент. Използвайте само през деня или на добре осветени места. </a:t>
            </a:r>
          </a:p>
          <a:p>
            <a:pPr algn="just">
              <a:buFont typeface="Wingdings" pitchFamily="2" charset="2"/>
              <a:buChar char="v"/>
            </a:pPr>
            <a:r>
              <a:rPr lang="bg-BG" sz="900" dirty="0">
                <a:latin typeface="Arial" pitchFamily="34" charset="0"/>
                <a:cs typeface="Arial" pitchFamily="34" charset="0"/>
              </a:rPr>
              <a:t> Забранено е да съкращавате електрическите кабели или да добавяте други електрически части.</a:t>
            </a:r>
          </a:p>
          <a:p>
            <a:pPr algn="just">
              <a:buFont typeface="Wingdings" pitchFamily="2" charset="2"/>
              <a:buChar char="v"/>
            </a:pPr>
            <a:r>
              <a:rPr lang="bg-BG" sz="900" dirty="0">
                <a:latin typeface="Arial" pitchFamily="34" charset="0"/>
                <a:cs typeface="Arial" pitchFamily="34" charset="0"/>
              </a:rPr>
              <a:t> Проверявайте жиците, буксите и контекторите периодично.</a:t>
            </a:r>
          </a:p>
          <a:p>
            <a:pPr algn="just">
              <a:buFont typeface="Wingdings" pitchFamily="2" charset="2"/>
              <a:buChar char="v"/>
            </a:pPr>
            <a:r>
              <a:rPr lang="bg-BG" sz="900" dirty="0">
                <a:latin typeface="Arial" pitchFamily="34" charset="0"/>
                <a:cs typeface="Arial" pitchFamily="34" charset="0"/>
              </a:rPr>
              <a:t> Не позволявайте децата да пипат колелата или да бъдат в близост до тях, когато акумулаторният джип се движи. </a:t>
            </a:r>
          </a:p>
          <a:p>
            <a:pPr algn="just">
              <a:buFont typeface="Wingdings" pitchFamily="2" charset="2"/>
              <a:buChar char="v"/>
            </a:pPr>
            <a:r>
              <a:rPr lang="bg-BG" sz="900" dirty="0">
                <a:latin typeface="Arial" pitchFamily="34" charset="0"/>
                <a:cs typeface="Arial" pitchFamily="34" charset="0"/>
              </a:rPr>
              <a:t> Продуктът</a:t>
            </a:r>
            <a:r>
              <a:rPr lang="bg-BG" sz="900" b="1" dirty="0">
                <a:latin typeface="Arial" pitchFamily="34" charset="0"/>
                <a:cs typeface="Arial" pitchFamily="34" charset="0"/>
              </a:rPr>
              <a:t> </a:t>
            </a:r>
            <a:r>
              <a:rPr lang="bg-BG" sz="900" dirty="0">
                <a:latin typeface="Arial" pitchFamily="34" charset="0"/>
                <a:cs typeface="Arial" pitchFamily="34" charset="0"/>
              </a:rPr>
              <a:t>има регулируеми предпазни колани. Инструктирайте децата как да си поставят предпазния колан преди употреба, за да гарантирате безопасността им.</a:t>
            </a:r>
          </a:p>
          <a:p>
            <a:pPr algn="just">
              <a:buFont typeface="Wingdings" pitchFamily="2" charset="2"/>
              <a:buChar char="v"/>
            </a:pPr>
            <a:r>
              <a:rPr lang="bg-BG" sz="900" dirty="0">
                <a:latin typeface="Arial" pitchFamily="34" charset="0"/>
                <a:cs typeface="Arial" pitchFamily="34" charset="0"/>
              </a:rPr>
              <a:t> Някои аксесоари на джипа може да се повредят при неправилно управление, бъдете внимателни.</a:t>
            </a:r>
          </a:p>
          <a:p>
            <a:pPr algn="just">
              <a:buFont typeface="Wingdings" pitchFamily="2" charset="2"/>
              <a:buChar char="v"/>
            </a:pPr>
            <a:r>
              <a:rPr lang="bg-BG" sz="900" dirty="0">
                <a:latin typeface="Arial" pitchFamily="34" charset="0"/>
                <a:cs typeface="Arial" pitchFamily="34" charset="0"/>
              </a:rPr>
              <a:t> Не използвайте внезапно превключвателя напред-назад, докато джипа е в движение. Може да се използва само, когато играчката е спряна от движение.</a:t>
            </a:r>
          </a:p>
          <a:p>
            <a:pPr algn="just"/>
            <a:r>
              <a:rPr lang="bg-BG" sz="900" dirty="0">
                <a:latin typeface="Arial" pitchFamily="34" charset="0"/>
                <a:cs typeface="Arial" pitchFamily="34" charset="0"/>
              </a:rPr>
              <a:t> При рестартирането на мотора може да се появят искри. Забранено е да стартирате джипа при силно възпламеними и експлозивни среди, като например бензиностанции.</a:t>
            </a:r>
          </a:p>
          <a:p>
            <a:pPr algn="just">
              <a:buFont typeface="Wingdings" pitchFamily="2" charset="2"/>
              <a:buChar char="v"/>
            </a:pPr>
            <a:r>
              <a:rPr lang="bg-BG" sz="900" dirty="0">
                <a:latin typeface="Arial" pitchFamily="34" charset="0"/>
                <a:cs typeface="Arial" pitchFamily="34" charset="0"/>
              </a:rPr>
              <a:t> Възрастен трябва да прочете внимателно тази инструкция и да даде правилни насоки на децата преди игра с продукта. Покажете им как да стартират и отпускат педала, как да спират джипа и как да действат при неизправности.</a:t>
            </a:r>
          </a:p>
          <a:p>
            <a:pPr algn="just">
              <a:buFont typeface="Wingdings" pitchFamily="2" charset="2"/>
              <a:buChar char="v"/>
            </a:pPr>
            <a:r>
              <a:rPr lang="bg-BG" sz="900" dirty="0">
                <a:latin typeface="Arial" pitchFamily="34" charset="0"/>
                <a:cs typeface="Arial" pitchFamily="34" charset="0"/>
              </a:rPr>
              <a:t>Когато не използвате повече играчката, спрете я от захранване.</a:t>
            </a:r>
          </a:p>
          <a:p>
            <a:pPr algn="just">
              <a:buFont typeface="Wingdings" pitchFamily="2" charset="2"/>
              <a:buChar char="v"/>
            </a:pPr>
            <a:r>
              <a:rPr lang="bg-BG" sz="900" dirty="0">
                <a:latin typeface="Arial" pitchFamily="34" charset="0"/>
                <a:cs typeface="Arial" pitchFamily="34" charset="0"/>
              </a:rPr>
              <a:t> Не променяйте нищо по корпуса и частите на продукта. Това може да доведе до дестабилизиране на играчката и нараняване на Вашето дете.</a:t>
            </a:r>
          </a:p>
          <a:p>
            <a:pPr algn="just">
              <a:buFont typeface="Wingdings" pitchFamily="2" charset="2"/>
              <a:buChar char="v"/>
            </a:pPr>
            <a:r>
              <a:rPr lang="bg-BG" sz="900" b="1" dirty="0">
                <a:latin typeface="Arial" pitchFamily="34" charset="0"/>
                <a:cs typeface="Arial" pitchFamily="34" charset="0"/>
              </a:rPr>
              <a:t> Следното трябва да се потвърди преди употребата на продукта:</a:t>
            </a:r>
          </a:p>
          <a:p>
            <a:pPr algn="just">
              <a:buFont typeface="Arial" pitchFamily="34" charset="0"/>
              <a:buChar char="•"/>
            </a:pPr>
            <a:r>
              <a:rPr lang="en-US" sz="900" b="1" dirty="0">
                <a:latin typeface="Arial" pitchFamily="34" charset="0"/>
                <a:cs typeface="Arial" pitchFamily="34" charset="0"/>
              </a:rPr>
              <a:t> </a:t>
            </a:r>
            <a:r>
              <a:rPr lang="bg-BG" sz="900" b="1" dirty="0">
                <a:latin typeface="Arial" pitchFamily="34" charset="0"/>
                <a:cs typeface="Arial" pitchFamily="34" charset="0"/>
              </a:rPr>
              <a:t>Важно! </a:t>
            </a:r>
            <a:r>
              <a:rPr lang="bg-BG" sz="900" dirty="0">
                <a:latin typeface="Arial" pitchFamily="34" charset="0"/>
                <a:cs typeface="Arial" pitchFamily="34" charset="0"/>
              </a:rPr>
              <a:t>Преди употребата на продукта за първи път, батерията трябва да се зареди за </a:t>
            </a:r>
            <a:r>
              <a:rPr lang="en-GB" sz="900" dirty="0">
                <a:latin typeface="Arial" pitchFamily="34" charset="0"/>
                <a:cs typeface="Arial" pitchFamily="34" charset="0"/>
              </a:rPr>
              <a:t>10 – 12 </a:t>
            </a:r>
            <a:r>
              <a:rPr lang="bg-BG" sz="900" dirty="0">
                <a:latin typeface="Arial" pitchFamily="34" charset="0"/>
                <a:cs typeface="Arial" pitchFamily="34" charset="0"/>
              </a:rPr>
              <a:t>часа.</a:t>
            </a:r>
            <a:r>
              <a:rPr lang="en-US" sz="900" dirty="0">
                <a:latin typeface="Arial" pitchFamily="34" charset="0"/>
                <a:cs typeface="Arial" pitchFamily="34" charset="0"/>
              </a:rPr>
              <a:t> </a:t>
            </a:r>
            <a:r>
              <a:rPr lang="bg-BG" sz="900" dirty="0">
                <a:latin typeface="Arial" pitchFamily="34" charset="0"/>
                <a:cs typeface="Arial" pitchFamily="34" charset="0"/>
              </a:rPr>
              <a:t>Само възрастен може да зарежда и презарежда батерията.</a:t>
            </a:r>
          </a:p>
          <a:p>
            <a:pPr algn="just">
              <a:buFont typeface="Arial" pitchFamily="34" charset="0"/>
              <a:buChar char="•"/>
            </a:pPr>
            <a:r>
              <a:rPr lang="bg-BG" sz="900" dirty="0">
                <a:latin typeface="Arial" pitchFamily="34" charset="0"/>
                <a:cs typeface="Arial" pitchFamily="34" charset="0"/>
              </a:rPr>
              <a:t> Проверявайте редовно всички винтове, гайки и предпазни покрития и ги затягайте, ако е нужно!</a:t>
            </a:r>
          </a:p>
          <a:p>
            <a:pPr algn="just">
              <a:buFont typeface="Arial" pitchFamily="34" charset="0"/>
              <a:buChar char="•"/>
            </a:pPr>
            <a:r>
              <a:rPr lang="bg-BG" sz="900" dirty="0">
                <a:latin typeface="Arial" pitchFamily="34" charset="0"/>
                <a:cs typeface="Arial" pitchFamily="34" charset="0"/>
              </a:rPr>
              <a:t> Преди всяка употреба проверявайте седалката. Дали е правилно поставена и обезопасена (фиксирана) с помощта на винт.</a:t>
            </a:r>
          </a:p>
          <a:p>
            <a:pPr algn="just">
              <a:buFont typeface="Arial" pitchFamily="34" charset="0"/>
              <a:buChar char="•"/>
            </a:pPr>
            <a:r>
              <a:rPr lang="bg-BG" sz="900" dirty="0">
                <a:latin typeface="Arial" pitchFamily="34" charset="0"/>
                <a:cs typeface="Arial" pitchFamily="34" charset="0"/>
              </a:rPr>
              <a:t>За да се избегнат инциденти, уверете се, че акумулаторният джип е напълно безопасен преди употреба.</a:t>
            </a:r>
          </a:p>
        </p:txBody>
      </p:sp>
      <p:sp>
        <p:nvSpPr>
          <p:cNvPr id="15" name="TextBox 5"/>
          <p:cNvSpPr txBox="1"/>
          <p:nvPr/>
        </p:nvSpPr>
        <p:spPr>
          <a:xfrm>
            <a:off x="189000" y="7524328"/>
            <a:ext cx="6480000" cy="180000"/>
          </a:xfrm>
          <a:prstGeom prst="rect">
            <a:avLst/>
          </a:prstGeom>
          <a:solidFill>
            <a:schemeClr val="bg1">
              <a:lumMod val="75000"/>
            </a:schemeClr>
          </a:solidFill>
        </p:spPr>
        <p:txBody>
          <a:bodyPr wrap="square" rtlCol="0" anchor="ctr">
            <a:noAutofit/>
          </a:bodyPr>
          <a:lstStyle/>
          <a:p>
            <a:r>
              <a:rPr lang="bg-BG" sz="1000" b="1" dirty="0">
                <a:latin typeface="Arial" pitchFamily="34" charset="0"/>
                <a:cs typeface="Arial" pitchFamily="34" charset="0"/>
              </a:rPr>
              <a:t>НАСОКИ ЗА БАТЕРИЯТА/ ЗАРЯДНОТО/ ЗАРЕЖДАНЕ НА БАТЕРИЯТА</a:t>
            </a:r>
            <a:endParaRPr lang="bg-BG" sz="1000" dirty="0">
              <a:latin typeface="Arial" pitchFamily="34" charset="0"/>
              <a:cs typeface="Arial" pitchFamily="34" charset="0"/>
            </a:endParaRPr>
          </a:p>
        </p:txBody>
      </p:sp>
      <p:sp>
        <p:nvSpPr>
          <p:cNvPr id="16" name="Правоъгълник 1"/>
          <p:cNvSpPr/>
          <p:nvPr/>
        </p:nvSpPr>
        <p:spPr>
          <a:xfrm>
            <a:off x="196327" y="7740352"/>
            <a:ext cx="6465346" cy="1061829"/>
          </a:xfrm>
          <a:prstGeom prst="rect">
            <a:avLst/>
          </a:prstGeom>
        </p:spPr>
        <p:txBody>
          <a:bodyPr wrap="square">
            <a:spAutoFit/>
          </a:bodyPr>
          <a:lstStyle/>
          <a:p>
            <a:pPr algn="ctr"/>
            <a:r>
              <a:rPr lang="bg-BG" sz="900" b="1" dirty="0">
                <a:latin typeface="Arial" pitchFamily="34" charset="0"/>
                <a:cs typeface="Arial" pitchFamily="34" charset="0"/>
              </a:rPr>
              <a:t>Батерия/ Зарядно/ Алкални батерии</a:t>
            </a:r>
            <a:endParaRPr lang="bg-BG" sz="900" dirty="0">
              <a:latin typeface="Arial" pitchFamily="34" charset="0"/>
              <a:cs typeface="Arial" pitchFamily="34" charset="0"/>
            </a:endParaRPr>
          </a:p>
          <a:p>
            <a:pPr lvl="0" algn="just"/>
            <a:r>
              <a:rPr lang="bg-BG" sz="900" dirty="0">
                <a:latin typeface="Arial" pitchFamily="34" charset="0"/>
                <a:cs typeface="Arial" pitchFamily="34" charset="0"/>
              </a:rPr>
              <a:t>1.Батерията/ зарядното/ алкалните батерии не са играчки и е строго забранено децата да играят с тях.</a:t>
            </a:r>
          </a:p>
          <a:p>
            <a:pPr lvl="0" algn="just"/>
            <a:r>
              <a:rPr lang="bg-BG" sz="900" dirty="0">
                <a:latin typeface="Arial" pitchFamily="34" charset="0"/>
                <a:cs typeface="Arial" pitchFamily="34" charset="0"/>
              </a:rPr>
              <a:t>2.Непрезаредимите батерии не трябва да се презареждат, затова не ги презареждайте.</a:t>
            </a:r>
          </a:p>
          <a:p>
            <a:pPr lvl="0" algn="just"/>
            <a:r>
              <a:rPr lang="bg-BG" sz="900" dirty="0">
                <a:latin typeface="Arial" pitchFamily="34" charset="0"/>
                <a:cs typeface="Arial" pitchFamily="34" charset="0"/>
              </a:rPr>
              <a:t>3.Не смесвайте стари с нови батерии или батерии от различни типове: алкални, стандартни (въглерод-цинкови) или презаредими (никел-кадмиеви).</a:t>
            </a:r>
            <a:endParaRPr lang="en-GB" sz="900" dirty="0">
              <a:latin typeface="Arial" pitchFamily="34" charset="0"/>
              <a:cs typeface="Arial" pitchFamily="34" charset="0"/>
            </a:endParaRPr>
          </a:p>
          <a:p>
            <a:pPr lvl="0" algn="just"/>
            <a:r>
              <a:rPr lang="bg-BG" sz="900" dirty="0">
                <a:latin typeface="Arial" pitchFamily="34" charset="0"/>
                <a:cs typeface="Arial" pitchFamily="34" charset="0"/>
              </a:rPr>
              <a:t>4.Зареждането на батериите трябва да се прави само от възрастен.</a:t>
            </a:r>
          </a:p>
          <a:p>
            <a:pPr lvl="0" algn="just"/>
            <a:r>
              <a:rPr lang="bg-BG" sz="900" dirty="0">
                <a:latin typeface="Arial" pitchFamily="34" charset="0"/>
                <a:cs typeface="Arial" pitchFamily="34" charset="0"/>
              </a:rPr>
              <a:t>5.Извадете презаредимите батерии от джипа преди да започнете да ги зареждате.</a:t>
            </a:r>
          </a:p>
        </p:txBody>
      </p:sp>
      <p:sp>
        <p:nvSpPr>
          <p:cNvPr id="8" name="TextBox 13"/>
          <p:cNvSpPr txBox="1"/>
          <p:nvPr/>
        </p:nvSpPr>
        <p:spPr>
          <a:xfrm>
            <a:off x="189000" y="114469"/>
            <a:ext cx="6480000" cy="2308324"/>
          </a:xfrm>
          <a:prstGeom prst="rect">
            <a:avLst/>
          </a:prstGeom>
          <a:noFill/>
        </p:spPr>
        <p:txBody>
          <a:bodyPr wrap="square" rtlCol="0">
            <a:spAutoFit/>
          </a:bodyPr>
          <a:lstStyle/>
          <a:p>
            <a:pPr algn="just">
              <a:buFont typeface="Arial" pitchFamily="34" charset="0"/>
              <a:buChar char="•"/>
              <a:defRPr/>
            </a:pPr>
            <a:r>
              <a:rPr lang="bg-BG" sz="900" dirty="0">
                <a:latin typeface="Arial" pitchFamily="34" charset="0"/>
                <a:cs typeface="Arial" pitchFamily="34" charset="0"/>
              </a:rPr>
              <a:t>Не трябва да използвате джипа, ако установите, че има разхлабени, износени или повредени части. Колелата трябва да се движат свободно.</a:t>
            </a:r>
          </a:p>
          <a:p>
            <a:pPr algn="just">
              <a:buFont typeface="Arial" pitchFamily="34" charset="0"/>
              <a:buChar char="•"/>
              <a:defRPr/>
            </a:pPr>
            <a:r>
              <a:rPr lang="bg-BG" sz="900" dirty="0">
                <a:latin typeface="Arial" pitchFamily="34" charset="0"/>
                <a:cs typeface="Arial" pitchFamily="34" charset="0"/>
              </a:rPr>
              <a:t>Винаги да се носят обувки по време на употреба. Детето не трябва да бъде босо при употребата на играчката или с обувки с хлъзгава подметка.</a:t>
            </a:r>
          </a:p>
          <a:p>
            <a:pPr algn="just">
              <a:buFont typeface="Arial" pitchFamily="34" charset="0"/>
              <a:buChar char="•"/>
              <a:defRPr/>
            </a:pPr>
            <a:r>
              <a:rPr lang="bg-BG" sz="900" dirty="0">
                <a:latin typeface="Arial" pitchFamily="34" charset="0"/>
                <a:cs typeface="Arial" pitchFamily="34" charset="0"/>
              </a:rPr>
              <a:t>Винаги да се седи на седалката. Не позволявайте на детето да стъпва върху седалкта или да употребява акумулаторния джип, докато е в изправено положение.</a:t>
            </a:r>
          </a:p>
          <a:p>
            <a:pPr algn="just">
              <a:buFont typeface="Arial" pitchFamily="34" charset="0"/>
              <a:buChar char="•"/>
              <a:defRPr/>
            </a:pPr>
            <a:r>
              <a:rPr lang="bg-BG" sz="900" dirty="0">
                <a:latin typeface="Arial" pitchFamily="34" charset="0"/>
                <a:cs typeface="Arial" pitchFamily="34" charset="0"/>
              </a:rPr>
              <a:t>Детето не трябва да скача с джипа от бордюри или други по-високи части, както и да се блъска в тях. </a:t>
            </a:r>
          </a:p>
          <a:p>
            <a:pPr algn="just">
              <a:buFont typeface="Arial" pitchFamily="34" charset="0"/>
              <a:buChar char="•"/>
              <a:defRPr/>
            </a:pPr>
            <a:r>
              <a:rPr lang="bg-BG" sz="900" dirty="0">
                <a:latin typeface="Arial" pitchFamily="34" charset="0"/>
                <a:cs typeface="Arial" pitchFamily="34" charset="0"/>
              </a:rPr>
              <a:t>Трябва да научите вашето дете, както и другите деца, които са в близост до джипа, да не докосват колелата с ръце или други предмети, докато е в движение.</a:t>
            </a:r>
          </a:p>
          <a:p>
            <a:pPr algn="just">
              <a:buFont typeface="Arial" pitchFamily="34" charset="0"/>
              <a:buChar char="•"/>
              <a:defRPr/>
            </a:pPr>
            <a:r>
              <a:rPr lang="bg-BG" sz="900" dirty="0">
                <a:latin typeface="Arial" pitchFamily="34" charset="0"/>
                <a:cs typeface="Arial" pitchFamily="34" charset="0"/>
              </a:rPr>
              <a:t>Не поставяйте и не връзвайте по играчката предмети или други аксесоари и връзки. Това може да предизвика закачане, омотаване и нарушаване на равновесието, вследствие на което детето може да се нарани. </a:t>
            </a:r>
          </a:p>
          <a:p>
            <a:pPr algn="just">
              <a:buFont typeface="Arial" pitchFamily="34" charset="0"/>
              <a:buChar char="•"/>
              <a:defRPr/>
            </a:pPr>
            <a:r>
              <a:rPr lang="bg-BG" sz="900" dirty="0">
                <a:latin typeface="Arial" pitchFamily="34" charset="0"/>
                <a:cs typeface="Arial" pitchFamily="34" charset="0"/>
              </a:rPr>
              <a:t>Не модифицирайте никоя от частите на продукта! </a:t>
            </a:r>
          </a:p>
          <a:p>
            <a:pPr algn="just">
              <a:buFont typeface="Arial" pitchFamily="34" charset="0"/>
              <a:buChar char="•"/>
              <a:defRPr/>
            </a:pPr>
            <a:r>
              <a:rPr lang="ru-RU" sz="900" dirty="0">
                <a:latin typeface="Arial" pitchFamily="34" charset="0"/>
                <a:cs typeface="Arial" pitchFamily="34" charset="0"/>
              </a:rPr>
              <a:t>Да се държи далеч от преки източници на топлина </a:t>
            </a:r>
            <a:r>
              <a:rPr lang="bg-BG" sz="900" dirty="0">
                <a:latin typeface="Arial" pitchFamily="34" charset="0"/>
                <a:cs typeface="Arial" pitchFamily="34" charset="0"/>
              </a:rPr>
              <a:t>– отоплителни уреди, открит огън и други.</a:t>
            </a:r>
          </a:p>
          <a:p>
            <a:pPr algn="just">
              <a:buFont typeface="Arial" pitchFamily="34" charset="0"/>
              <a:buChar char="•"/>
              <a:defRPr/>
            </a:pPr>
            <a:r>
              <a:rPr lang="bg-BG" sz="900" dirty="0">
                <a:latin typeface="Arial" pitchFamily="34" charset="0"/>
                <a:cs typeface="Arial" pitchFamily="34" charset="0"/>
              </a:rPr>
              <a:t>Не използвайте джипа навън в дъждовни дни, не го мокрете обилно с вода или с други течности по време на игра или при почистване. Така ще предотвратите риска от увреждане на играчката, впоследствие появата на ръжда по металните части и нарушаване на стабилността на връзките. </a:t>
            </a:r>
          </a:p>
        </p:txBody>
      </p:sp>
      <p:sp>
        <p:nvSpPr>
          <p:cNvPr id="9" name="TextBox 8">
            <a:extLst>
              <a:ext uri="{FF2B5EF4-FFF2-40B4-BE49-F238E27FC236}">
                <a16:creationId xmlns:a16="http://schemas.microsoft.com/office/drawing/2014/main" id="{1943A13B-C057-4D0C-B2CE-D396618A9F2A}"/>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5</a:t>
            </a:r>
          </a:p>
        </p:txBody>
      </p:sp>
    </p:spTree>
    <p:extLst>
      <p:ext uri="{BB962C8B-B14F-4D97-AF65-F5344CB8AC3E}">
        <p14:creationId xmlns:p14="http://schemas.microsoft.com/office/powerpoint/2010/main" val="161788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авоъгълник 1"/>
          <p:cNvSpPr/>
          <p:nvPr/>
        </p:nvSpPr>
        <p:spPr>
          <a:xfrm>
            <a:off x="189000" y="107504"/>
            <a:ext cx="6480000" cy="3168352"/>
          </a:xfrm>
          <a:prstGeom prst="rect">
            <a:avLst/>
          </a:prstGeom>
        </p:spPr>
        <p:txBody>
          <a:bodyPr wrap="square">
            <a:noAutofit/>
          </a:bodyPr>
          <a:lstStyle/>
          <a:p>
            <a:pPr lvl="0" algn="just"/>
            <a:r>
              <a:rPr lang="bg-BG" sz="900" dirty="0">
                <a:latin typeface="Arial" pitchFamily="34" charset="0"/>
                <a:cs typeface="Arial" pitchFamily="34" charset="0"/>
              </a:rPr>
              <a:t>6.Поставете батериите според ± поляритета в отделението на батериите.</a:t>
            </a:r>
          </a:p>
          <a:p>
            <a:pPr lvl="0" algn="just"/>
            <a:r>
              <a:rPr lang="bg-BG" sz="900" dirty="0">
                <a:latin typeface="Arial" pitchFamily="34" charset="0"/>
                <a:cs typeface="Arial" pitchFamily="34" charset="0"/>
              </a:rPr>
              <a:t>7.Изтощените батерии трябва незабавно да се извадят от продукта.</a:t>
            </a:r>
          </a:p>
          <a:p>
            <a:pPr lvl="0" algn="just"/>
            <a:r>
              <a:rPr lang="bg-BG" sz="900" dirty="0">
                <a:latin typeface="Arial" pitchFamily="34" charset="0"/>
                <a:cs typeface="Arial" pitchFamily="34" charset="0"/>
              </a:rPr>
              <a:t>8.Извадете батериите, ако няма да използвате продукта дълго време.</a:t>
            </a:r>
          </a:p>
          <a:p>
            <a:pPr lvl="0" algn="just"/>
            <a:r>
              <a:rPr lang="bg-BG" sz="900" dirty="0">
                <a:latin typeface="Arial" pitchFamily="34" charset="0"/>
                <a:cs typeface="Arial" pitchFamily="34" charset="0"/>
              </a:rPr>
              <a:t>9.Н</a:t>
            </a:r>
            <a:r>
              <a:rPr lang="en-US" sz="900" dirty="0">
                <a:latin typeface="Arial" pitchFamily="34" charset="0"/>
                <a:cs typeface="Arial" pitchFamily="34" charset="0"/>
              </a:rPr>
              <a:t>e </a:t>
            </a:r>
            <a:r>
              <a:rPr lang="bg-BG" sz="900" dirty="0">
                <a:latin typeface="Arial" pitchFamily="34" charset="0"/>
                <a:cs typeface="Arial" pitchFamily="34" charset="0"/>
              </a:rPr>
              <a:t>скъсявайте клемите на акумулаторната батерия.</a:t>
            </a:r>
          </a:p>
          <a:p>
            <a:pPr lvl="0" algn="just"/>
            <a:r>
              <a:rPr lang="bg-BG" sz="900" dirty="0">
                <a:latin typeface="Arial" pitchFamily="34" charset="0"/>
                <a:cs typeface="Arial" pitchFamily="34" charset="0"/>
              </a:rPr>
              <a:t>10.Използвайте само предоставените от производителя акумулаторна батерия и зарядно. </a:t>
            </a:r>
          </a:p>
          <a:p>
            <a:pPr lvl="0" algn="just"/>
            <a:r>
              <a:rPr lang="bg-BG" sz="900" dirty="0">
                <a:latin typeface="Arial" pitchFamily="34" charset="0"/>
                <a:cs typeface="Arial" pitchFamily="34" charset="0"/>
              </a:rPr>
              <a:t>11.Не използвайте батерията или зарядното за друг продукт, защото това може да доведе до прегряване, пожар или експлозия.</a:t>
            </a:r>
            <a:endParaRPr lang="bg-BG" sz="800" dirty="0">
              <a:latin typeface="Arial" pitchFamily="34" charset="0"/>
              <a:cs typeface="Arial" pitchFamily="34" charset="0"/>
            </a:endParaRPr>
          </a:p>
          <a:p>
            <a:pPr lvl="0" algn="just"/>
            <a:r>
              <a:rPr lang="bg-BG" sz="900" dirty="0">
                <a:latin typeface="Arial" pitchFamily="34" charset="0"/>
                <a:cs typeface="Arial" pitchFamily="34" charset="0"/>
              </a:rPr>
              <a:t>12.</a:t>
            </a:r>
            <a:r>
              <a:rPr lang="bg-BG" sz="900" b="1" dirty="0">
                <a:latin typeface="Arial" pitchFamily="34" charset="0"/>
                <a:cs typeface="Arial" pitchFamily="34" charset="0"/>
              </a:rPr>
              <a:t>НЕ ОТВАРЯЙТЕ</a:t>
            </a:r>
            <a:r>
              <a:rPr lang="bg-BG" sz="900" dirty="0">
                <a:latin typeface="Arial" pitchFamily="34" charset="0"/>
                <a:cs typeface="Arial" pitchFamily="34" charset="0"/>
              </a:rPr>
              <a:t> батерията и зарядното.</a:t>
            </a:r>
          </a:p>
          <a:p>
            <a:pPr lvl="0" algn="just"/>
            <a:r>
              <a:rPr lang="bg-BG" sz="900" dirty="0">
                <a:latin typeface="Arial" pitchFamily="34" charset="0"/>
                <a:cs typeface="Arial" pitchFamily="34" charset="0"/>
              </a:rPr>
              <a:t>13.</a:t>
            </a:r>
            <a:r>
              <a:rPr lang="bg-BG" sz="900" b="1" dirty="0">
                <a:latin typeface="Arial" pitchFamily="34" charset="0"/>
                <a:cs typeface="Arial" pitchFamily="34" charset="0"/>
              </a:rPr>
              <a:t>НЕ ЗАРЕЖДАЙТЕ </a:t>
            </a:r>
            <a:r>
              <a:rPr lang="bg-BG" sz="900" dirty="0">
                <a:latin typeface="Arial" pitchFamily="34" charset="0"/>
                <a:cs typeface="Arial" pitchFamily="34" charset="0"/>
              </a:rPr>
              <a:t>батерията наобратно.</a:t>
            </a:r>
          </a:p>
          <a:p>
            <a:pPr lvl="0" algn="just"/>
            <a:r>
              <a:rPr lang="bg-BG" sz="900" dirty="0">
                <a:latin typeface="Arial" pitchFamily="34" charset="0"/>
                <a:cs typeface="Arial" pitchFamily="34" charset="0"/>
              </a:rPr>
              <a:t>Винаги поддържайте батерията суха. Не допускайте батерията да влиза в контакт с прясна или солена вода.</a:t>
            </a:r>
          </a:p>
          <a:p>
            <a:pPr algn="ctr"/>
            <a:r>
              <a:rPr lang="bg-BG" sz="900" b="1" dirty="0">
                <a:latin typeface="Arial" pitchFamily="34" charset="0"/>
                <a:cs typeface="Arial" pitchFamily="34" charset="0"/>
              </a:rPr>
              <a:t>Зареждане на акумулаторната батерия</a:t>
            </a:r>
            <a:endParaRPr lang="bg-BG" sz="900" dirty="0">
              <a:latin typeface="Arial" pitchFamily="34" charset="0"/>
              <a:cs typeface="Arial" pitchFamily="34" charset="0"/>
            </a:endParaRPr>
          </a:p>
          <a:p>
            <a:pPr lvl="0" algn="just"/>
            <a:r>
              <a:rPr lang="bg-BG" sz="900" dirty="0">
                <a:latin typeface="Arial" pitchFamily="34" charset="0"/>
                <a:cs typeface="Arial" pitchFamily="34" charset="0"/>
              </a:rPr>
              <a:t>1.Преди употреба за първи път трябва да заредите акумулаторната батерия за </a:t>
            </a:r>
            <a:r>
              <a:rPr lang="en-GB" sz="900" dirty="0">
                <a:latin typeface="Arial" pitchFamily="34" charset="0"/>
                <a:cs typeface="Arial" pitchFamily="34" charset="0"/>
              </a:rPr>
              <a:t>10 - 12</a:t>
            </a:r>
            <a:r>
              <a:rPr lang="bg-BG" sz="900" dirty="0">
                <a:latin typeface="Arial" pitchFamily="34" charset="0"/>
                <a:cs typeface="Arial" pitchFamily="34" charset="0"/>
              </a:rPr>
              <a:t> часа, но не повече.</a:t>
            </a:r>
          </a:p>
          <a:p>
            <a:pPr lvl="0" algn="just"/>
            <a:r>
              <a:rPr lang="bg-BG" sz="900" dirty="0">
                <a:latin typeface="Arial" pitchFamily="34" charset="0"/>
                <a:cs typeface="Arial" pitchFamily="34" charset="0"/>
              </a:rPr>
              <a:t>2.Само възрастен може да зарежда батерията. Никога не позволявайте на дете да прави това.</a:t>
            </a:r>
          </a:p>
          <a:p>
            <a:pPr lvl="0" algn="just"/>
            <a:r>
              <a:rPr lang="bg-BG" sz="900" dirty="0">
                <a:latin typeface="Arial" pitchFamily="34" charset="0"/>
                <a:cs typeface="Arial" pitchFamily="34" charset="0"/>
              </a:rPr>
              <a:t>3.Преди да включите адаптора за зареждане на батерията, трябва да изключите бутона за захранването.</a:t>
            </a:r>
          </a:p>
          <a:p>
            <a:pPr lvl="0" algn="just"/>
            <a:r>
              <a:rPr lang="bg-BG" sz="900" dirty="0">
                <a:latin typeface="Arial" pitchFamily="34" charset="0"/>
                <a:cs typeface="Arial" pitchFamily="34" charset="0"/>
              </a:rPr>
              <a:t>4.Когато нормалната скорост на играчката очевидно започне да се понижава или след всяко използване на продукта, зареждайте батерията за </a:t>
            </a:r>
            <a:r>
              <a:rPr lang="en-US" sz="900" dirty="0">
                <a:latin typeface="Arial" pitchFamily="34" charset="0"/>
                <a:cs typeface="Arial" pitchFamily="34" charset="0"/>
              </a:rPr>
              <a:t>10</a:t>
            </a:r>
            <a:r>
              <a:rPr lang="bg-BG" sz="900" dirty="0">
                <a:latin typeface="Arial" pitchFamily="34" charset="0"/>
                <a:cs typeface="Arial" pitchFamily="34" charset="0"/>
              </a:rPr>
              <a:t> - </a:t>
            </a:r>
            <a:r>
              <a:rPr lang="en-US" sz="900" dirty="0">
                <a:latin typeface="Arial" pitchFamily="34" charset="0"/>
                <a:cs typeface="Arial" pitchFamily="34" charset="0"/>
              </a:rPr>
              <a:t>12</a:t>
            </a:r>
            <a:r>
              <a:rPr lang="bg-BG" sz="900" dirty="0">
                <a:latin typeface="Arial" pitchFamily="34" charset="0"/>
                <a:cs typeface="Arial" pitchFamily="34" charset="0"/>
              </a:rPr>
              <a:t> часа, но не повече от </a:t>
            </a:r>
            <a:r>
              <a:rPr lang="en-US" sz="900" dirty="0">
                <a:latin typeface="Arial" pitchFamily="34" charset="0"/>
                <a:cs typeface="Arial" pitchFamily="34" charset="0"/>
              </a:rPr>
              <a:t>18</a:t>
            </a:r>
            <a:r>
              <a:rPr lang="bg-BG" sz="900" dirty="0">
                <a:latin typeface="Arial" pitchFamily="34" charset="0"/>
                <a:cs typeface="Arial" pitchFamily="34" charset="0"/>
              </a:rPr>
              <a:t> часа.</a:t>
            </a:r>
          </a:p>
          <a:p>
            <a:pPr lvl="0" algn="just"/>
            <a:r>
              <a:rPr lang="bg-BG" sz="900" dirty="0">
                <a:latin typeface="Arial" pitchFamily="34" charset="0"/>
                <a:cs typeface="Arial" pitchFamily="34" charset="0"/>
              </a:rPr>
              <a:t>5.Проверявайте батерията, зарядното и техните букси и кабели за прекомерно износване или повреда всеки път преди да започнете да зареждате батерията. Ако откриете износване или повреда, не използвайте зарядното или батерията, докато не се смени износената или повредената част.</a:t>
            </a:r>
          </a:p>
          <a:p>
            <a:pPr lvl="0" algn="just"/>
            <a:r>
              <a:rPr lang="bg-BG" sz="900" dirty="0">
                <a:latin typeface="Arial" pitchFamily="34" charset="0"/>
                <a:cs typeface="Arial" pitchFamily="34" charset="0"/>
              </a:rPr>
              <a:t>6.Зареждането на батерията трябва да става само в сухи зони.</a:t>
            </a:r>
          </a:p>
          <a:p>
            <a:pPr lvl="0" algn="just"/>
            <a:r>
              <a:rPr lang="bg-BG" sz="900" dirty="0">
                <a:latin typeface="Arial" pitchFamily="34" charset="0"/>
                <a:cs typeface="Arial" pitchFamily="34" charset="0"/>
              </a:rPr>
              <a:t>7.Нормално е батерията и зарядното да се затоплят по време на зареждане.</a:t>
            </a:r>
          </a:p>
          <a:p>
            <a:pPr lvl="0" algn="just"/>
            <a:r>
              <a:rPr lang="bg-BG" sz="900" dirty="0">
                <a:latin typeface="Arial" pitchFamily="34" charset="0"/>
                <a:cs typeface="Arial" pitchFamily="34" charset="0"/>
              </a:rPr>
              <a:t>8.Зареждайте батерията поне веднъж в месеца, дори когато количката не се използва.</a:t>
            </a:r>
          </a:p>
          <a:p>
            <a:pPr lvl="0" algn="just"/>
            <a:r>
              <a:rPr lang="bg-BG" sz="900" dirty="0">
                <a:latin typeface="Arial" pitchFamily="34" charset="0"/>
                <a:cs typeface="Arial" pitchFamily="34" charset="0"/>
              </a:rPr>
              <a:t>9.При стайна температура под 5 градуса по Целзий, зареждането трябва да се удължи с 3-5 часа. </a:t>
            </a:r>
          </a:p>
        </p:txBody>
      </p:sp>
      <p:sp>
        <p:nvSpPr>
          <p:cNvPr id="11" name="TextBox 8"/>
          <p:cNvSpPr txBox="1"/>
          <p:nvPr/>
        </p:nvSpPr>
        <p:spPr>
          <a:xfrm>
            <a:off x="189000" y="3311880"/>
            <a:ext cx="6480000" cy="264197"/>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СПИСЪК НА ЧАСТИТЕ</a:t>
            </a:r>
          </a:p>
        </p:txBody>
      </p:sp>
      <p:sp>
        <p:nvSpPr>
          <p:cNvPr id="13" name="TextBox 10"/>
          <p:cNvSpPr txBox="1"/>
          <p:nvPr/>
        </p:nvSpPr>
        <p:spPr>
          <a:xfrm>
            <a:off x="189000" y="4427984"/>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СТЪПКИ НА СГЛОБЯВАНЕ</a:t>
            </a:r>
            <a:endParaRPr lang="bg-BG" sz="1000" dirty="0">
              <a:latin typeface="Arial" pitchFamily="34" charset="0"/>
              <a:cs typeface="Arial" pitchFamily="34" charset="0"/>
            </a:endParaRPr>
          </a:p>
        </p:txBody>
      </p:sp>
      <p:sp>
        <p:nvSpPr>
          <p:cNvPr id="14" name="TextBox 11"/>
          <p:cNvSpPr txBox="1"/>
          <p:nvPr/>
        </p:nvSpPr>
        <p:spPr>
          <a:xfrm>
            <a:off x="260648" y="4716016"/>
            <a:ext cx="6249660" cy="3693319"/>
          </a:xfrm>
          <a:prstGeom prst="rect">
            <a:avLst/>
          </a:prstGeom>
          <a:noFill/>
        </p:spPr>
        <p:txBody>
          <a:bodyPr wrap="square" rtlCol="0">
            <a:spAutoFit/>
          </a:bodyPr>
          <a:lstStyle/>
          <a:p>
            <a:r>
              <a:rPr lang="bg-BG" sz="1400" b="1" dirty="0">
                <a:latin typeface="Arial" pitchFamily="34" charset="0"/>
                <a:cs typeface="Arial" pitchFamily="34" charset="0"/>
              </a:rPr>
              <a:t> На Фигура </a:t>
            </a:r>
            <a:r>
              <a:rPr lang="en-GB" sz="1400" b="1" dirty="0">
                <a:latin typeface="Arial" pitchFamily="34" charset="0"/>
                <a:cs typeface="Arial" pitchFamily="34" charset="0"/>
              </a:rPr>
              <a:t>AD</a:t>
            </a:r>
            <a:r>
              <a:rPr lang="bg-BG" sz="1400" b="1" dirty="0">
                <a:latin typeface="Arial" pitchFamily="34" charset="0"/>
                <a:cs typeface="Arial" pitchFamily="34" charset="0"/>
              </a:rPr>
              <a:t> са показани позициите за монтиране на отделните части: </a:t>
            </a:r>
            <a:endParaRPr lang="en-GB" sz="1400" b="1" dirty="0">
              <a:latin typeface="Arial" pitchFamily="34" charset="0"/>
              <a:cs typeface="Arial" pitchFamily="34" charset="0"/>
            </a:endParaRPr>
          </a:p>
          <a:p>
            <a:pPr marL="285750" indent="-285750">
              <a:buFont typeface="Arial" panose="020B0604020202020204" pitchFamily="34" charset="0"/>
              <a:buChar char="•"/>
            </a:pPr>
            <a:r>
              <a:rPr lang="bg-BG" sz="1200" b="1" dirty="0">
                <a:latin typeface="Arial" pitchFamily="34" charset="0"/>
                <a:cs typeface="Arial" pitchFamily="34" charset="0"/>
              </a:rPr>
              <a:t>1/2/3</a:t>
            </a:r>
            <a:r>
              <a:rPr lang="bg-BG" sz="1200" dirty="0">
                <a:latin typeface="Arial" pitchFamily="34" charset="0"/>
                <a:cs typeface="Arial" pitchFamily="34" charset="0"/>
              </a:rPr>
              <a:t>.</a:t>
            </a:r>
            <a:r>
              <a:rPr lang="ru-RU" sz="1200" dirty="0">
                <a:latin typeface="Arial" pitchFamily="34" charset="0"/>
                <a:cs typeface="Arial" pitchFamily="34" charset="0"/>
              </a:rPr>
              <a:t> </a:t>
            </a:r>
            <a:r>
              <a:rPr lang="ru-RU" sz="1200" dirty="0" err="1">
                <a:latin typeface="Arial" panose="020B0604020202020204" pitchFamily="34" charset="0"/>
                <a:cs typeface="Arial" pitchFamily="34" charset="0"/>
              </a:rPr>
              <a:t>извадете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каросерията</a:t>
            </a:r>
            <a:r>
              <a:rPr lang="ru-RU" sz="1200" dirty="0">
                <a:latin typeface="Arial" panose="020B0604020202020204" pitchFamily="34" charset="0"/>
                <a:cs typeface="Arial" pitchFamily="34" charset="0"/>
              </a:rPr>
              <a:t> на </a:t>
            </a:r>
            <a:r>
              <a:rPr lang="ru-RU" sz="1200" dirty="0" err="1">
                <a:latin typeface="Arial" panose="020B0604020202020204" pitchFamily="34" charset="0"/>
                <a:cs typeface="Arial" pitchFamily="34" charset="0"/>
              </a:rPr>
              <a:t>колата</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монтирайте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предната</a:t>
            </a:r>
            <a:r>
              <a:rPr lang="ru-RU" sz="1200" dirty="0">
                <a:latin typeface="Arial" panose="020B0604020202020204" pitchFamily="34" charset="0"/>
                <a:cs typeface="Arial" pitchFamily="34" charset="0"/>
              </a:rPr>
              <a:t> ос </a:t>
            </a:r>
            <a:r>
              <a:rPr lang="ru-RU" sz="1200" dirty="0" err="1">
                <a:latin typeface="Arial" panose="020B0604020202020204" pitchFamily="34" charset="0"/>
                <a:cs typeface="Arial" pitchFamily="34" charset="0"/>
              </a:rPr>
              <a:t>натиснете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предната</a:t>
            </a:r>
            <a:r>
              <a:rPr lang="ru-RU" sz="1200" dirty="0">
                <a:latin typeface="Arial" panose="020B0604020202020204" pitchFamily="34" charset="0"/>
                <a:cs typeface="Arial" pitchFamily="34" charset="0"/>
              </a:rPr>
              <a:t> ос</a:t>
            </a:r>
            <a:endParaRPr lang="bg-BG" sz="1200" dirty="0">
              <a:latin typeface="Arial" panose="020B0604020202020204" pitchFamily="34" charset="0"/>
              <a:cs typeface="Arial" pitchFamily="34" charset="0"/>
            </a:endParaRPr>
          </a:p>
          <a:p>
            <a:pPr marL="285750" indent="-285750">
              <a:buFont typeface="Arial" panose="020B0604020202020204" pitchFamily="34" charset="0"/>
              <a:buChar char="•"/>
            </a:pPr>
            <a:r>
              <a:rPr lang="bg-BG" sz="1200" b="1" dirty="0">
                <a:latin typeface="Arial" panose="020B0604020202020204" pitchFamily="34" charset="0"/>
                <a:cs typeface="Arial" pitchFamily="34" charset="0"/>
              </a:rPr>
              <a:t>4/5/6.</a:t>
            </a:r>
            <a:r>
              <a:rPr lang="ru-RU" sz="1200" b="1"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монтирайте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кормилния</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лост</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натиснете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предното</a:t>
            </a:r>
            <a:r>
              <a:rPr lang="ru-RU" sz="1200" dirty="0">
                <a:latin typeface="Arial" panose="020B0604020202020204" pitchFamily="34" charset="0"/>
                <a:cs typeface="Arial" pitchFamily="34" charset="0"/>
              </a:rPr>
              <a:t> колело</a:t>
            </a:r>
            <a:r>
              <a:rPr lang="en-US" sz="1200" dirty="0">
                <a:latin typeface="Arial" panose="020B0604020202020204" pitchFamily="34" charset="0"/>
                <a:cs typeface="Arial" pitchFamily="34" charset="0"/>
              </a:rPr>
              <a:t> </a:t>
            </a:r>
            <a:r>
              <a:rPr lang="bg-BG" sz="1200" dirty="0">
                <a:latin typeface="Arial" panose="020B0604020202020204" pitchFamily="34" charset="0"/>
                <a:cs typeface="Arial" pitchFamily="34" charset="0"/>
              </a:rPr>
              <a:t>и</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фиксирайте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амортисьора</a:t>
            </a:r>
            <a:endParaRPr lang="bg-BG" sz="1200" dirty="0">
              <a:latin typeface="Arial" panose="020B0604020202020204" pitchFamily="34" charset="0"/>
              <a:cs typeface="Arial" pitchFamily="34" charset="0"/>
            </a:endParaRPr>
          </a:p>
          <a:p>
            <a:pPr marL="285750" indent="-285750">
              <a:buFont typeface="Arial" panose="020B0604020202020204" pitchFamily="34" charset="0"/>
              <a:buChar char="•"/>
            </a:pPr>
            <a:r>
              <a:rPr lang="bg-BG" sz="1200" b="1" dirty="0">
                <a:latin typeface="Arial" panose="020B0604020202020204" pitchFamily="34" charset="0"/>
                <a:cs typeface="Arial" pitchFamily="34" charset="0"/>
              </a:rPr>
              <a:t>7/8/9.</a:t>
            </a:r>
            <a:r>
              <a:rPr lang="ru-RU" sz="1200" b="1"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натиснете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амортисьора</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монтирайте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задното</a:t>
            </a:r>
            <a:r>
              <a:rPr lang="ru-RU" sz="1200" dirty="0">
                <a:latin typeface="Arial" panose="020B0604020202020204" pitchFamily="34" charset="0"/>
                <a:cs typeface="Arial" pitchFamily="34" charset="0"/>
              </a:rPr>
              <a:t> колело и </a:t>
            </a:r>
            <a:r>
              <a:rPr lang="ru-RU" sz="1200" dirty="0" err="1">
                <a:latin typeface="Arial" panose="020B0604020202020204" pitchFamily="34" charset="0"/>
                <a:cs typeface="Arial" pitchFamily="34" charset="0"/>
              </a:rPr>
              <a:t>натиснете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гайката</a:t>
            </a:r>
            <a:r>
              <a:rPr lang="ru-RU" sz="1200" dirty="0">
                <a:latin typeface="Arial" panose="020B0604020202020204" pitchFamily="34" charset="0"/>
                <a:cs typeface="Arial" pitchFamily="34" charset="0"/>
              </a:rPr>
              <a:t> </a:t>
            </a:r>
            <a:r>
              <a:rPr lang="bg-BG" sz="1200" dirty="0">
                <a:latin typeface="Arial" panose="020B0604020202020204" pitchFamily="34" charset="0"/>
                <a:cs typeface="Arial" pitchFamily="34" charset="0"/>
              </a:rPr>
              <a:t>и </a:t>
            </a:r>
            <a:r>
              <a:rPr lang="ru-RU" sz="1200" dirty="0" err="1">
                <a:latin typeface="Arial" panose="020B0604020202020204" pitchFamily="34" charset="0"/>
                <a:cs typeface="Arial" pitchFamily="34" charset="0"/>
              </a:rPr>
              <a:t>фиксирана</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гума</a:t>
            </a:r>
            <a:endParaRPr lang="bg-BG" sz="1200" dirty="0">
              <a:latin typeface="Arial" panose="020B0604020202020204" pitchFamily="34" charset="0"/>
              <a:cs typeface="Arial" pitchFamily="34" charset="0"/>
            </a:endParaRPr>
          </a:p>
          <a:p>
            <a:pPr marL="285750" indent="-285750">
              <a:buFont typeface="Arial" panose="020B0604020202020204" pitchFamily="34" charset="0"/>
              <a:buChar char="•"/>
            </a:pPr>
            <a:r>
              <a:rPr lang="bg-BG" sz="1200" b="1" dirty="0">
                <a:latin typeface="Arial" panose="020B0604020202020204" pitchFamily="34" charset="0"/>
                <a:cs typeface="Arial" pitchFamily="34" charset="0"/>
              </a:rPr>
              <a:t>10/11/12.</a:t>
            </a:r>
            <a:r>
              <a:rPr lang="ru-RU" sz="1200" b="1"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свържете</a:t>
            </a:r>
            <a:r>
              <a:rPr lang="ru-RU" sz="1200" dirty="0">
                <a:latin typeface="Arial" panose="020B0604020202020204" pitchFamily="34" charset="0"/>
                <a:cs typeface="Arial" pitchFamily="34" charset="0"/>
              </a:rPr>
              <a:t> волана </a:t>
            </a:r>
            <a:r>
              <a:rPr lang="ru-RU" sz="1200" dirty="0" err="1">
                <a:latin typeface="Arial" panose="020B0604020202020204" pitchFamily="34" charset="0"/>
                <a:cs typeface="Arial" pitchFamily="34" charset="0"/>
              </a:rPr>
              <a:t>фиксирайте</a:t>
            </a:r>
            <a:r>
              <a:rPr lang="ru-RU" sz="1200" dirty="0">
                <a:latin typeface="Arial" panose="020B0604020202020204" pitchFamily="34" charset="0"/>
                <a:cs typeface="Arial" pitchFamily="34" charset="0"/>
              </a:rPr>
              <a:t> волана и </a:t>
            </a:r>
            <a:r>
              <a:rPr lang="ru-RU" sz="1200" dirty="0" err="1">
                <a:latin typeface="Arial" panose="020B0604020202020204" pitchFamily="34" charset="0"/>
                <a:cs typeface="Arial" pitchFamily="34" charset="0"/>
              </a:rPr>
              <a:t>монтирайте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измервателния</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уред</a:t>
            </a:r>
            <a:endParaRPr lang="bg-BG" sz="1200" dirty="0">
              <a:latin typeface="Arial" panose="020B0604020202020204" pitchFamily="34" charset="0"/>
              <a:cs typeface="Arial" pitchFamily="34" charset="0"/>
            </a:endParaRPr>
          </a:p>
          <a:p>
            <a:pPr marL="285750" indent="-285750">
              <a:buFont typeface="Arial" panose="020B0604020202020204" pitchFamily="34" charset="0"/>
              <a:buChar char="•"/>
            </a:pPr>
            <a:r>
              <a:rPr lang="bg-BG" sz="1200" b="1" dirty="0">
                <a:latin typeface="Arial" panose="020B0604020202020204" pitchFamily="34" charset="0"/>
                <a:cs typeface="Arial" pitchFamily="34" charset="0"/>
              </a:rPr>
              <a:t>13/14/15.</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отворете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капака</a:t>
            </a:r>
            <a:r>
              <a:rPr lang="ru-RU" sz="1200" dirty="0">
                <a:latin typeface="Arial" panose="020B0604020202020204" pitchFamily="34" charset="0"/>
                <a:cs typeface="Arial" pitchFamily="34" charset="0"/>
              </a:rPr>
              <a:t> на багажника </a:t>
            </a:r>
            <a:r>
              <a:rPr lang="ru-RU" sz="1200" dirty="0" err="1">
                <a:latin typeface="Arial" panose="020B0604020202020204" pitchFamily="34" charset="0"/>
                <a:cs typeface="Arial" pitchFamily="34" charset="0"/>
              </a:rPr>
              <a:t>инсталирайте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светлини</a:t>
            </a:r>
            <a:r>
              <a:rPr lang="ru-RU" sz="1200" dirty="0">
                <a:latin typeface="Arial" panose="020B0604020202020204" pitchFamily="34" charset="0"/>
                <a:cs typeface="Arial" pitchFamily="34" charset="0"/>
              </a:rPr>
              <a:t> и </a:t>
            </a:r>
            <a:r>
              <a:rPr lang="ru-RU" sz="1200" dirty="0" err="1">
                <a:latin typeface="Arial" panose="020B0604020202020204" pitchFamily="34" charset="0"/>
                <a:cs typeface="Arial" pitchFamily="34" charset="0"/>
              </a:rPr>
              <a:t>свържете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лампата</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поставете</a:t>
            </a:r>
            <a:r>
              <a:rPr lang="ru-RU" sz="1200" dirty="0">
                <a:latin typeface="Arial" panose="020B0604020202020204" pitchFamily="34" charset="0"/>
                <a:cs typeface="Arial" pitchFamily="34" charset="0"/>
              </a:rPr>
              <a:t> </a:t>
            </a:r>
            <a:r>
              <a:rPr lang="bg-BG" sz="1200" dirty="0">
                <a:latin typeface="Arial" panose="020B0604020202020204" pitchFamily="34" charset="0"/>
                <a:cs typeface="Arial" pitchFamily="34" charset="0"/>
              </a:rPr>
              <a:t>я</a:t>
            </a:r>
            <a:r>
              <a:rPr lang="ru-RU" sz="1200" dirty="0">
                <a:latin typeface="Arial" panose="020B0604020202020204" pitchFamily="34" charset="0"/>
                <a:cs typeface="Arial" pitchFamily="34" charset="0"/>
              </a:rPr>
              <a:t> обратно</a:t>
            </a:r>
            <a:r>
              <a:rPr lang="en-US" sz="1200" dirty="0">
                <a:latin typeface="Arial" panose="020B0604020202020204" pitchFamily="34" charset="0"/>
                <a:cs typeface="Arial" pitchFamily="34" charset="0"/>
              </a:rPr>
              <a:t>.</a:t>
            </a:r>
            <a:endParaRPr lang="bg-BG" sz="1200" dirty="0">
              <a:latin typeface="Arial" panose="020B0604020202020204" pitchFamily="34" charset="0"/>
              <a:cs typeface="Arial" pitchFamily="34" charset="0"/>
            </a:endParaRPr>
          </a:p>
          <a:p>
            <a:pPr marL="285750" indent="-285750">
              <a:buFont typeface="Arial" panose="020B0604020202020204" pitchFamily="34" charset="0"/>
              <a:buChar char="•"/>
            </a:pPr>
            <a:r>
              <a:rPr lang="bg-BG" sz="1200" b="1" dirty="0">
                <a:latin typeface="Arial" panose="020B0604020202020204" pitchFamily="34" charset="0"/>
                <a:cs typeface="Arial" pitchFamily="34" charset="0"/>
              </a:rPr>
              <a:t>16/17/18.</a:t>
            </a:r>
            <a:r>
              <a:rPr lang="ru-RU" sz="1200" b="1"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монтирайте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облегалката</a:t>
            </a:r>
            <a:r>
              <a:rPr lang="ru-RU" sz="1200" dirty="0">
                <a:latin typeface="Arial" panose="020B0604020202020204" pitchFamily="34" charset="0"/>
                <a:cs typeface="Arial" pitchFamily="34" charset="0"/>
              </a:rPr>
              <a:t> на </a:t>
            </a:r>
            <a:r>
              <a:rPr lang="ru-RU" sz="1200" dirty="0" err="1">
                <a:latin typeface="Arial" panose="020B0604020202020204" pitchFamily="34" charset="0"/>
                <a:cs typeface="Arial" pitchFamily="34" charset="0"/>
              </a:rPr>
              <a:t>седалката</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поставете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седалките</a:t>
            </a:r>
            <a:r>
              <a:rPr lang="ru-RU" sz="1200" dirty="0">
                <a:latin typeface="Arial" panose="020B0604020202020204" pitchFamily="34" charset="0"/>
                <a:cs typeface="Arial" pitchFamily="34" charset="0"/>
              </a:rPr>
              <a:t> и </a:t>
            </a:r>
            <a:r>
              <a:rPr lang="ru-RU" sz="1200" dirty="0" err="1">
                <a:latin typeface="Arial" panose="020B0604020202020204" pitchFamily="34" charset="0"/>
                <a:cs typeface="Arial" pitchFamily="34" charset="0"/>
              </a:rPr>
              <a:t>натиснете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предната</a:t>
            </a:r>
            <a:r>
              <a:rPr lang="ru-RU" sz="1200" dirty="0">
                <a:latin typeface="Arial" panose="020B0604020202020204" pitchFamily="34" charset="0"/>
                <a:cs typeface="Arial" pitchFamily="34" charset="0"/>
              </a:rPr>
              <a:t> страна и я </a:t>
            </a:r>
            <a:r>
              <a:rPr lang="ru-RU" sz="1200" dirty="0" err="1">
                <a:latin typeface="Arial" panose="020B0604020202020204" pitchFamily="34" charset="0"/>
                <a:cs typeface="Arial" pitchFamily="34" charset="0"/>
              </a:rPr>
              <a:t>завийте</a:t>
            </a:r>
            <a:endParaRPr lang="bg-BG" sz="1200" dirty="0">
              <a:latin typeface="Arial" panose="020B0604020202020204" pitchFamily="34" charset="0"/>
              <a:cs typeface="Arial" pitchFamily="34" charset="0"/>
            </a:endParaRPr>
          </a:p>
          <a:p>
            <a:r>
              <a:rPr lang="bg-BG" sz="1200" b="1" dirty="0">
                <a:latin typeface="Arial" panose="020B0604020202020204" pitchFamily="34" charset="0"/>
                <a:cs typeface="Arial" pitchFamily="34" charset="0"/>
              </a:rPr>
              <a:t>19/20/21.</a:t>
            </a:r>
            <a:r>
              <a:rPr lang="ru-RU" sz="1200" b="1"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свържете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оградата</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инсталирайте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оградата</a:t>
            </a:r>
            <a:r>
              <a:rPr lang="ru-RU" sz="1200" dirty="0">
                <a:latin typeface="Arial" panose="020B0604020202020204" pitchFamily="34" charset="0"/>
                <a:cs typeface="Arial" pitchFamily="34" charset="0"/>
              </a:rPr>
              <a:t> и </a:t>
            </a:r>
            <a:r>
              <a:rPr lang="ru-RU" sz="1200" dirty="0" err="1">
                <a:latin typeface="Arial" panose="020B0604020202020204" pitchFamily="34" charset="0"/>
                <a:cs typeface="Arial" pitchFamily="34" charset="0"/>
              </a:rPr>
              <a:t>свържете</a:t>
            </a:r>
            <a:r>
              <a:rPr lang="ru-RU" sz="1200" dirty="0">
                <a:latin typeface="Arial" panose="020B0604020202020204" pitchFamily="34" charset="0"/>
                <a:cs typeface="Arial" pitchFamily="34" charset="0"/>
              </a:rPr>
              <a:t> </a:t>
            </a:r>
            <a:r>
              <a:rPr lang="ru-RU" sz="1200" dirty="0" err="1">
                <a:latin typeface="Arial" panose="020B0604020202020204" pitchFamily="34" charset="0"/>
                <a:cs typeface="Arial" pitchFamily="34" charset="0"/>
              </a:rPr>
              <a:t>батерията</a:t>
            </a:r>
            <a:r>
              <a:rPr lang="en-US" sz="1200" dirty="0">
                <a:latin typeface="Arial" panose="020B0604020202020204" pitchFamily="34" charset="0"/>
                <a:cs typeface="Arial" pitchFamily="34" charset="0"/>
              </a:rPr>
              <a:t> </a:t>
            </a:r>
            <a:r>
              <a:rPr lang="bg-BG" sz="1200" dirty="0">
                <a:latin typeface="Arial" pitchFamily="34" charset="0"/>
                <a:cs typeface="Arial" pitchFamily="34" charset="0"/>
              </a:rPr>
              <a:t>. </a:t>
            </a:r>
            <a:r>
              <a:rPr lang="bg-BG" sz="1200" b="1" dirty="0">
                <a:latin typeface="Arial" pitchFamily="34" charset="0"/>
                <a:cs typeface="Arial" pitchFamily="34" charset="0"/>
              </a:rPr>
              <a:t>Никога</a:t>
            </a:r>
            <a:r>
              <a:rPr lang="bg-BG" sz="1200" dirty="0">
                <a:latin typeface="Arial" pitchFamily="34" charset="0"/>
                <a:cs typeface="Arial" pitchFamily="34" charset="0"/>
              </a:rPr>
              <a:t> не обръщайте полярността. </a:t>
            </a:r>
            <a:r>
              <a:rPr lang="bg-BG" sz="1200" b="1" dirty="0">
                <a:latin typeface="Arial" pitchFamily="34" charset="0"/>
                <a:cs typeface="Arial" pitchFamily="34" charset="0"/>
              </a:rPr>
              <a:t>Никога</a:t>
            </a:r>
            <a:r>
              <a:rPr lang="bg-BG" sz="1200" dirty="0">
                <a:latin typeface="Arial" pitchFamily="34" charset="0"/>
                <a:cs typeface="Arial" pitchFamily="34" charset="0"/>
              </a:rPr>
              <a:t> не свързвайте черен кабел с червена клема, или обратното. Това може да доведе до токов удар. Включете захранването, за да проверите дали свързването е било успешно и има ток по електрическата верига. .</a:t>
            </a:r>
            <a:endParaRPr lang="en-US" sz="1200" dirty="0">
              <a:latin typeface="Arial" pitchFamily="34" charset="0"/>
              <a:cs typeface="Arial" pitchFamily="34" charset="0"/>
            </a:endParaRPr>
          </a:p>
          <a:p>
            <a:pPr marL="285750" indent="-285750">
              <a:buFont typeface="Arial" panose="020B0604020202020204" pitchFamily="34" charset="0"/>
              <a:buChar char="•"/>
            </a:pPr>
            <a:endParaRPr lang="bg-BG" sz="1400" dirty="0">
              <a:latin typeface="Arial" panose="020B0604020202020204" pitchFamily="34" charset="0"/>
              <a:cs typeface="Arial" pitchFamily="34" charset="0"/>
            </a:endParaRPr>
          </a:p>
        </p:txBody>
      </p:sp>
      <p:sp>
        <p:nvSpPr>
          <p:cNvPr id="12" name="TextBox 11">
            <a:extLst>
              <a:ext uri="{FF2B5EF4-FFF2-40B4-BE49-F238E27FC236}">
                <a16:creationId xmlns:a16="http://schemas.microsoft.com/office/drawing/2014/main" id="{0363E9A6-2DDA-4049-B132-20CAEC490B76}"/>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6</a:t>
            </a:r>
          </a:p>
        </p:txBody>
      </p:sp>
      <p:sp>
        <p:nvSpPr>
          <p:cNvPr id="9" name="TextBox 9"/>
          <p:cNvSpPr txBox="1"/>
          <p:nvPr/>
        </p:nvSpPr>
        <p:spPr>
          <a:xfrm>
            <a:off x="189000" y="3576077"/>
            <a:ext cx="6480000" cy="1479636"/>
          </a:xfrm>
          <a:prstGeom prst="rect">
            <a:avLst/>
          </a:prstGeom>
          <a:noFill/>
        </p:spPr>
        <p:txBody>
          <a:bodyPr wrap="square" rtlCol="0">
            <a:spAutoFit/>
          </a:bodyPr>
          <a:lstStyle/>
          <a:p>
            <a:pPr>
              <a:lnSpc>
                <a:spcPct val="107000"/>
              </a:lnSpc>
              <a:spcAft>
                <a:spcPts val="800"/>
              </a:spcAft>
            </a:pPr>
            <a:r>
              <a:rPr lang="en-US" sz="900" b="1" dirty="0">
                <a:latin typeface="Arial" panose="020B0604020202020204" pitchFamily="34" charset="0"/>
                <a:cs typeface="Arial" pitchFamily="34" charset="0"/>
              </a:rPr>
              <a:t> </a:t>
            </a:r>
            <a:r>
              <a:rPr lang="bg-BG" sz="900" b="1" dirty="0">
                <a:latin typeface="Arial" panose="020B0604020202020204" pitchFamily="34" charset="0"/>
                <a:cs typeface="Arial" pitchFamily="34" charset="0"/>
              </a:rPr>
              <a:t>Вижте Фигура </a:t>
            </a:r>
            <a:r>
              <a:rPr lang="en-GB" sz="900" b="1" dirty="0">
                <a:latin typeface="Arial" panose="020B0604020202020204" pitchFamily="34" charset="0"/>
                <a:cs typeface="Arial" pitchFamily="34" charset="0"/>
              </a:rPr>
              <a:t>PD</a:t>
            </a:r>
            <a:r>
              <a:rPr lang="bg-BG" sz="900" b="1" dirty="0">
                <a:latin typeface="Arial" panose="020B0604020202020204" pitchFamily="34" charset="0"/>
                <a:cs typeface="Arial" pitchFamily="34" charset="0"/>
              </a:rPr>
              <a:t>;</a:t>
            </a:r>
            <a:r>
              <a:rPr lang="en-US" sz="900" b="1" dirty="0">
                <a:latin typeface="Arial" panose="020B0604020202020204" pitchFamily="34" charset="0"/>
                <a:cs typeface="Arial" pitchFamily="34" charset="0"/>
              </a:rPr>
              <a:t> </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Волан 1 бр.,</a:t>
            </a:r>
            <a:r>
              <a:rPr lang="bg-BG"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Корпус</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на</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джип</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 1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бр</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Гуми</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 4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бр</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пакет</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с </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части</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бр</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Зарядно</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 1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бр</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Седалка</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 </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бр</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Дистанционно</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управление</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 </a:t>
            </a:r>
            <a:r>
              <a:rPr lang="bg-BG" sz="1200" kern="100" dirty="0" err="1">
                <a:effectLst/>
                <a:latin typeface="Calibri" panose="020F0502020204030204" pitchFamily="34" charset="0"/>
                <a:ea typeface="Calibri" panose="020F0502020204030204" pitchFamily="34" charset="0"/>
                <a:cs typeface="Times New Roman" panose="02020603050405020304" pitchFamily="18" charset="0"/>
              </a:rPr>
              <a:t>бр</a:t>
            </a:r>
            <a:r>
              <a:rPr lang="bg-BG" sz="1200" kern="100" dirty="0">
                <a:effectLst/>
                <a:latin typeface="Calibri" panose="020F0502020204030204" pitchFamily="34" charset="0"/>
                <a:ea typeface="Calibri" panose="020F0502020204030204" pitchFamily="34" charset="0"/>
                <a:cs typeface="Times New Roman" panose="02020603050405020304" pitchFamily="18" charset="0"/>
              </a:rPr>
              <a:t>, ., предна предпазна релса 1 бр. прожектор 1 бр., инструментален панел 1бр,. рамка на </a:t>
            </a:r>
            <a:r>
              <a:rPr lang="bg-BG" sz="1200" kern="100" dirty="0">
                <a:latin typeface="Calibri" panose="020F0502020204030204" pitchFamily="34" charset="0"/>
                <a:ea typeface="Calibri" panose="020F0502020204030204" pitchFamily="34" charset="0"/>
                <a:cs typeface="Times New Roman" panose="02020603050405020304" pitchFamily="18" charset="0"/>
              </a:rPr>
              <a:t>джипа 2 </a:t>
            </a:r>
            <a:r>
              <a:rPr lang="bg-BG" sz="1200" kern="100" dirty="0" err="1">
                <a:latin typeface="Calibri" panose="020F0502020204030204" pitchFamily="34" charset="0"/>
                <a:ea typeface="Calibri" panose="020F0502020204030204" pitchFamily="34" charset="0"/>
                <a:cs typeface="Times New Roman" panose="02020603050405020304" pitchFamily="18" charset="0"/>
              </a:rPr>
              <a:t>бр</a:t>
            </a:r>
            <a:r>
              <a:rPr lang="bg-BG" sz="1200" kern="100" dirty="0">
                <a:latin typeface="Calibri" panose="020F0502020204030204" pitchFamily="34" charset="0"/>
                <a:ea typeface="Calibri" panose="020F0502020204030204" pitchFamily="34" charset="0"/>
                <a:cs typeface="Times New Roman" panose="02020603050405020304" pitchFamily="18" charset="0"/>
              </a:rPr>
              <a:t>,. Оси 2 бр.,</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800" b="1" kern="0" dirty="0">
              <a:solidFill>
                <a:srgbClr val="3F3F3F"/>
              </a:solidFill>
              <a:latin typeface="Calibri" panose="020F0502020204030204" pitchFamily="34" charset="0"/>
              <a:cs typeface="Calibri" panose="020F0502020204030204" pitchFamily="34" charset="0"/>
            </a:endParaRPr>
          </a:p>
          <a:p>
            <a:pPr>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1000" b="1" kern="0" dirty="0">
                <a:solidFill>
                  <a:srgbClr val="3F3F3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a:extLst>
              <a:ext uri="{FF2B5EF4-FFF2-40B4-BE49-F238E27FC236}">
                <a16:creationId xmlns:a16="http://schemas.microsoft.com/office/drawing/2014/main" id="{FBF80D8D-0561-4834-834D-075CBC1EA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1" y="3046976"/>
            <a:ext cx="287672" cy="329770"/>
          </a:xfrm>
          <a:prstGeom prst="rect">
            <a:avLst/>
          </a:prstGeom>
          <a:ln w="19050">
            <a:solidFill>
              <a:schemeClr val="tx1"/>
            </a:solidFill>
          </a:ln>
        </p:spPr>
      </p:pic>
      <p:sp>
        <p:nvSpPr>
          <p:cNvPr id="17" name="TextBox 18">
            <a:extLst>
              <a:ext uri="{FF2B5EF4-FFF2-40B4-BE49-F238E27FC236}">
                <a16:creationId xmlns:a16="http://schemas.microsoft.com/office/drawing/2014/main" id="{3ED9B6C2-FCCD-4E91-B191-31D8ABEDD79A}"/>
              </a:ext>
            </a:extLst>
          </p:cNvPr>
          <p:cNvSpPr txBox="1"/>
          <p:nvPr/>
        </p:nvSpPr>
        <p:spPr>
          <a:xfrm>
            <a:off x="535544" y="3088751"/>
            <a:ext cx="6133456" cy="246221"/>
          </a:xfrm>
          <a:prstGeom prst="rect">
            <a:avLst/>
          </a:prstGeom>
          <a:noFill/>
          <a:ln w="19050">
            <a:solidFill>
              <a:schemeClr val="tx1"/>
            </a:solidFill>
          </a:ln>
        </p:spPr>
        <p:txBody>
          <a:bodyPr wrap="square" rtlCol="0">
            <a:spAutoFit/>
          </a:bodyPr>
          <a:lstStyle/>
          <a:p>
            <a:pPr algn="just"/>
            <a:r>
              <a:rPr lang="bg-BG" sz="1000" dirty="0">
                <a:latin typeface="Arial" pitchFamily="34" charset="0"/>
                <a:cs typeface="Arial" pitchFamily="34" charset="0"/>
              </a:rPr>
              <a:t>Не слушайте силно музика, тъй като това може да доведе до увреждане на слуха.</a:t>
            </a:r>
            <a:endParaRPr lang="en-US" sz="1000" dirty="0">
              <a:latin typeface="Arial" pitchFamily="34" charset="0"/>
              <a:cs typeface="Arial" pitchFamily="34" charset="0"/>
            </a:endParaRPr>
          </a:p>
        </p:txBody>
      </p:sp>
      <p:sp>
        <p:nvSpPr>
          <p:cNvPr id="19" name="TextBox 18">
            <a:extLst>
              <a:ext uri="{FF2B5EF4-FFF2-40B4-BE49-F238E27FC236}">
                <a16:creationId xmlns:a16="http://schemas.microsoft.com/office/drawing/2014/main" id="{4CDDC5CA-C02D-49B7-B150-E3A397BDAE14}"/>
              </a:ext>
            </a:extLst>
          </p:cNvPr>
          <p:cNvSpPr txBox="1"/>
          <p:nvPr/>
        </p:nvSpPr>
        <p:spPr>
          <a:xfrm>
            <a:off x="189000" y="3479024"/>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УПОТРЕБА НА ДИСТАНЦИОННОТО УПРАВЛЕНИЕ </a:t>
            </a:r>
            <a:endParaRPr lang="en-US" sz="1000" b="1" dirty="0">
              <a:latin typeface="Arial" pitchFamily="34" charset="0"/>
              <a:cs typeface="Arial" pitchFamily="34" charset="0"/>
            </a:endParaRPr>
          </a:p>
        </p:txBody>
      </p:sp>
      <p:sp>
        <p:nvSpPr>
          <p:cNvPr id="21" name="TextBox 20"/>
          <p:cNvSpPr txBox="1"/>
          <p:nvPr/>
        </p:nvSpPr>
        <p:spPr>
          <a:xfrm>
            <a:off x="189000" y="3659024"/>
            <a:ext cx="6480000" cy="230832"/>
          </a:xfrm>
          <a:prstGeom prst="rect">
            <a:avLst/>
          </a:prstGeom>
          <a:noFill/>
        </p:spPr>
        <p:txBody>
          <a:bodyPr wrap="square" rtlCol="0" anchor="ctr">
            <a:spAutoFit/>
          </a:bodyPr>
          <a:lstStyle/>
          <a:p>
            <a:pPr algn="ctr"/>
            <a:r>
              <a:rPr lang="bg-BG" sz="900" b="1" dirty="0">
                <a:latin typeface="Arial" pitchFamily="34" charset="0"/>
                <a:cs typeface="Arial" pitchFamily="34" charset="0"/>
              </a:rPr>
              <a:t>САМО ВЪЗРАСТЕН МОЖЕ ДА ИЗПОЛЗВА ДИСТАНЦИОННОТО УПРАВЛЕНИЕ!</a:t>
            </a:r>
          </a:p>
        </p:txBody>
      </p:sp>
      <p:sp>
        <p:nvSpPr>
          <p:cNvPr id="22" name="TextBox 21"/>
          <p:cNvSpPr txBox="1"/>
          <p:nvPr/>
        </p:nvSpPr>
        <p:spPr>
          <a:xfrm>
            <a:off x="189000" y="3911072"/>
            <a:ext cx="6480000" cy="553998"/>
          </a:xfrm>
          <a:prstGeom prst="rect">
            <a:avLst/>
          </a:prstGeom>
          <a:solidFill>
            <a:schemeClr val="tx1">
              <a:lumMod val="65000"/>
              <a:lumOff val="35000"/>
            </a:schemeClr>
          </a:solidFill>
        </p:spPr>
        <p:txBody>
          <a:bodyPr wrap="square" rtlCol="0" anchor="ctr">
            <a:spAutoFit/>
          </a:bodyPr>
          <a:lstStyle/>
          <a:p>
            <a:pPr algn="ctr"/>
            <a:r>
              <a:rPr lang="bg-BG" sz="1000" b="1" dirty="0">
                <a:solidFill>
                  <a:schemeClr val="bg1"/>
                </a:solidFill>
                <a:latin typeface="Arial" pitchFamily="34" charset="0"/>
                <a:cs typeface="Arial" pitchFamily="34" charset="0"/>
              </a:rPr>
              <a:t>Употребата на дистанционното управление е винаги водещо пред придвижването на джипа чрез ръчно управление и педала. </a:t>
            </a:r>
          </a:p>
          <a:p>
            <a:pPr algn="ctr"/>
            <a:r>
              <a:rPr lang="bg-BG" sz="1000" b="1" dirty="0">
                <a:solidFill>
                  <a:schemeClr val="bg1"/>
                </a:solidFill>
                <a:latin typeface="Arial" pitchFamily="34" charset="0"/>
                <a:cs typeface="Arial" pitchFamily="34" charset="0"/>
              </a:rPr>
              <a:t>(Ако използвате дистанционното управление, педалът няма как да работи.) </a:t>
            </a:r>
          </a:p>
        </p:txBody>
      </p:sp>
      <p:sp>
        <p:nvSpPr>
          <p:cNvPr id="11" name="TextBox 10">
            <a:extLst>
              <a:ext uri="{FF2B5EF4-FFF2-40B4-BE49-F238E27FC236}">
                <a16:creationId xmlns:a16="http://schemas.microsoft.com/office/drawing/2014/main" id="{BF4781E8-06A1-4EF7-B810-289D2F597980}"/>
              </a:ext>
            </a:extLst>
          </p:cNvPr>
          <p:cNvSpPr txBox="1"/>
          <p:nvPr/>
        </p:nvSpPr>
        <p:spPr>
          <a:xfrm>
            <a:off x="189000" y="107504"/>
            <a:ext cx="6480000" cy="180000"/>
          </a:xfrm>
          <a:prstGeom prst="rect">
            <a:avLst/>
          </a:prstGeom>
          <a:solidFill>
            <a:schemeClr val="bg1">
              <a:lumMod val="75000"/>
            </a:schemeClr>
          </a:solidFill>
        </p:spPr>
        <p:txBody>
          <a:bodyPr wrap="square" rtlCol="0" anchor="ctr">
            <a:noAutofit/>
          </a:bodyPr>
          <a:lstStyle/>
          <a:p>
            <a:r>
              <a:rPr lang="bg-BG" sz="1000" b="1" dirty="0">
                <a:latin typeface="Arial" pitchFamily="34" charset="0"/>
                <a:cs typeface="Arial" pitchFamily="34" charset="0"/>
              </a:rPr>
              <a:t>УПОТРЕБА НА АКУМУЛАТОРНИЯ ДЖИП</a:t>
            </a:r>
          </a:p>
        </p:txBody>
      </p:sp>
      <p:sp>
        <p:nvSpPr>
          <p:cNvPr id="14" name="TextBox 13">
            <a:extLst>
              <a:ext uri="{FF2B5EF4-FFF2-40B4-BE49-F238E27FC236}">
                <a16:creationId xmlns:a16="http://schemas.microsoft.com/office/drawing/2014/main" id="{5DAE5726-1DCB-461B-AE6C-40218F5222AE}"/>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7</a:t>
            </a:r>
          </a:p>
        </p:txBody>
      </p:sp>
      <p:sp>
        <p:nvSpPr>
          <p:cNvPr id="12" name="TextBox 11">
            <a:extLst>
              <a:ext uri="{FF2B5EF4-FFF2-40B4-BE49-F238E27FC236}">
                <a16:creationId xmlns:a16="http://schemas.microsoft.com/office/drawing/2014/main" id="{FFDFFD72-7401-4622-8D05-6E5A9785482A}"/>
              </a:ext>
            </a:extLst>
          </p:cNvPr>
          <p:cNvSpPr txBox="1"/>
          <p:nvPr/>
        </p:nvSpPr>
        <p:spPr>
          <a:xfrm>
            <a:off x="189000" y="323824"/>
            <a:ext cx="6480000" cy="2723823"/>
          </a:xfrm>
          <a:prstGeom prst="rect">
            <a:avLst/>
          </a:prstGeom>
          <a:noFill/>
        </p:spPr>
        <p:txBody>
          <a:bodyPr wrap="square" rtlCol="0">
            <a:spAutoFit/>
          </a:bodyPr>
          <a:lstStyle/>
          <a:p>
            <a:pPr marL="171450" indent="-171450" algn="just">
              <a:buFont typeface="Wingdings" panose="05000000000000000000" pitchFamily="2" charset="2"/>
              <a:buChar char="Ø"/>
            </a:pPr>
            <a:r>
              <a:rPr lang="bg-BG" sz="900" b="1" dirty="0">
                <a:latin typeface="Arial" pitchFamily="34" charset="0"/>
                <a:cs typeface="Arial" pitchFamily="34" charset="0"/>
              </a:rPr>
              <a:t>Бележка: </a:t>
            </a:r>
          </a:p>
          <a:p>
            <a:pPr algn="just"/>
            <a:r>
              <a:rPr lang="en-US" sz="900" dirty="0">
                <a:latin typeface="Arial" pitchFamily="34" charset="0"/>
                <a:cs typeface="Arial" pitchFamily="34" charset="0"/>
              </a:rPr>
              <a:t>1.</a:t>
            </a:r>
            <a:r>
              <a:rPr lang="bg-BG" sz="900" dirty="0">
                <a:latin typeface="Arial" pitchFamily="34" charset="0"/>
                <a:cs typeface="Arial" pitchFamily="34" charset="0"/>
              </a:rPr>
              <a:t> Когато сменяте посоката на движение, първо се уверете, че джипът не се движи. В противен случай, ако сменяте внезапно посоката на движение без да сте спрели джипа, може да се стигне до повреда на редуктора и мотора.</a:t>
            </a:r>
            <a:endParaRPr lang="en-US" sz="900" dirty="0">
              <a:latin typeface="Arial" pitchFamily="34" charset="0"/>
              <a:cs typeface="Arial" pitchFamily="34" charset="0"/>
            </a:endParaRPr>
          </a:p>
          <a:p>
            <a:pPr lvl="0" algn="just"/>
            <a:r>
              <a:rPr lang="bg-BG" sz="900" dirty="0">
                <a:latin typeface="Arial" pitchFamily="34" charset="0"/>
                <a:cs typeface="Arial" pitchFamily="34" charset="0"/>
              </a:rPr>
              <a:t>2. Ако използвате дистанционното управление за придвижване на джипа, следвайте указанията от тази инструкция.</a:t>
            </a:r>
          </a:p>
          <a:p>
            <a:pPr algn="just">
              <a:buFont typeface="Wingdings" panose="05000000000000000000" pitchFamily="2" charset="2"/>
              <a:buChar char="Ø"/>
            </a:pPr>
            <a:r>
              <a:rPr lang="en-GB" sz="900" b="1" dirty="0">
                <a:latin typeface="Arial" pitchFamily="34" charset="0"/>
                <a:cs typeface="Arial" pitchFamily="34" charset="0"/>
              </a:rPr>
              <a:t> </a:t>
            </a:r>
            <a:r>
              <a:rPr lang="bg-BG" sz="900" b="1" dirty="0">
                <a:latin typeface="Arial" pitchFamily="34" charset="0"/>
                <a:cs typeface="Arial" pitchFamily="34" charset="0"/>
              </a:rPr>
              <a:t>Задвижване и функции – Вижте Фигура </a:t>
            </a:r>
            <a:r>
              <a:rPr lang="en-US" sz="900" b="1" dirty="0">
                <a:latin typeface="Arial" pitchFamily="34" charset="0"/>
                <a:cs typeface="Arial" pitchFamily="34" charset="0"/>
              </a:rPr>
              <a:t>U: </a:t>
            </a:r>
            <a:endParaRPr lang="bg-BG" sz="900" b="1" dirty="0">
              <a:latin typeface="Arial" pitchFamily="34" charset="0"/>
              <a:cs typeface="Arial" pitchFamily="34" charset="0"/>
            </a:endParaRPr>
          </a:p>
          <a:p>
            <a:pPr algn="just">
              <a:buAutoNum type="arabicPeriod"/>
            </a:pPr>
            <a:r>
              <a:rPr lang="bg-BG" sz="900" b="1" dirty="0">
                <a:latin typeface="Arial" pitchFamily="34" charset="0"/>
                <a:cs typeface="Arial" pitchFamily="34" charset="0"/>
              </a:rPr>
              <a:t>Музикален плейър – </a:t>
            </a:r>
            <a:r>
              <a:rPr lang="bg-BG" sz="900" dirty="0">
                <a:latin typeface="Arial" pitchFamily="34" charset="0"/>
                <a:cs typeface="Arial" pitchFamily="34" charset="0"/>
              </a:rPr>
              <a:t>бутони за музика, увеличаване или намаляне на звука.</a:t>
            </a:r>
          </a:p>
          <a:p>
            <a:pPr algn="just">
              <a:buAutoNum type="arabicPeriod"/>
            </a:pPr>
            <a:r>
              <a:rPr lang="bg-BG" sz="900" b="1" dirty="0">
                <a:latin typeface="Arial" pitchFamily="34" charset="0"/>
                <a:cs typeface="Arial" pitchFamily="34" charset="0"/>
              </a:rPr>
              <a:t>Дисплей за заряда на батерията – </a:t>
            </a:r>
            <a:r>
              <a:rPr lang="bg-BG" sz="900" dirty="0">
                <a:latin typeface="Arial" pitchFamily="34" charset="0"/>
                <a:cs typeface="Arial" pitchFamily="34" charset="0"/>
              </a:rPr>
              <a:t>показва оставащия заряд в батерията.</a:t>
            </a:r>
          </a:p>
          <a:p>
            <a:pPr algn="just">
              <a:buAutoNum type="arabicPeriod"/>
            </a:pPr>
            <a:r>
              <a:rPr lang="bg-BG" sz="900" b="1" dirty="0">
                <a:latin typeface="Arial" pitchFamily="34" charset="0"/>
                <a:cs typeface="Arial" pitchFamily="34" charset="0"/>
              </a:rPr>
              <a:t>Табло</a:t>
            </a:r>
          </a:p>
          <a:p>
            <a:pPr algn="just">
              <a:buAutoNum type="arabicPeriod"/>
            </a:pPr>
            <a:r>
              <a:rPr lang="bg-BG" sz="900" b="1" dirty="0">
                <a:latin typeface="Arial" pitchFamily="34" charset="0"/>
                <a:cs typeface="Arial" pitchFamily="34" charset="0"/>
              </a:rPr>
              <a:t>Захранване – </a:t>
            </a:r>
            <a:r>
              <a:rPr lang="bg-BG" sz="900" dirty="0">
                <a:latin typeface="Arial" pitchFamily="34" charset="0"/>
                <a:cs typeface="Arial" pitchFamily="34" charset="0"/>
              </a:rPr>
              <a:t>Натиснете бутона, за да включите или изключите джипа от захранването.</a:t>
            </a:r>
          </a:p>
          <a:p>
            <a:pPr algn="just">
              <a:buFontTx/>
              <a:buAutoNum type="arabicPeriod"/>
            </a:pPr>
            <a:r>
              <a:rPr lang="bg-BG" sz="900" b="1" dirty="0">
                <a:latin typeface="Arial" pitchFamily="34" charset="0"/>
                <a:cs typeface="Arial" pitchFamily="34" charset="0"/>
              </a:rPr>
              <a:t>Бутон за светлините – </a:t>
            </a:r>
            <a:r>
              <a:rPr lang="bg-BG" sz="900" dirty="0">
                <a:latin typeface="Arial" pitchFamily="34" charset="0"/>
                <a:cs typeface="Arial" pitchFamily="34" charset="0"/>
              </a:rPr>
              <a:t>Натиснете, за да включите или изключите светлините.</a:t>
            </a:r>
          </a:p>
          <a:p>
            <a:pPr algn="just">
              <a:buFontTx/>
              <a:buAutoNum type="arabicPeriod"/>
            </a:pPr>
            <a:r>
              <a:rPr lang="bg-BG" sz="900" b="1" dirty="0">
                <a:latin typeface="Arial" pitchFamily="34" charset="0"/>
                <a:cs typeface="Arial" pitchFamily="34" charset="0"/>
              </a:rPr>
              <a:t>Бутон за ниска и висока скорост – </a:t>
            </a:r>
            <a:r>
              <a:rPr lang="bg-BG" sz="900" dirty="0">
                <a:latin typeface="Arial" pitchFamily="34" charset="0"/>
                <a:cs typeface="Arial" pitchFamily="34" charset="0"/>
              </a:rPr>
              <a:t>джипът се движи с висока скорост само напред.</a:t>
            </a:r>
          </a:p>
          <a:p>
            <a:pPr algn="just">
              <a:buFontTx/>
              <a:buAutoNum type="arabicPeriod"/>
            </a:pPr>
            <a:r>
              <a:rPr lang="bg-BG" sz="900" b="1" dirty="0">
                <a:latin typeface="Arial" pitchFamily="34" charset="0"/>
                <a:cs typeface="Arial" pitchFamily="34" charset="0"/>
              </a:rPr>
              <a:t>Бутон за движение Напред</a:t>
            </a:r>
            <a:r>
              <a:rPr lang="en-GB" sz="900" b="1" dirty="0">
                <a:latin typeface="Arial" pitchFamily="34" charset="0"/>
                <a:cs typeface="Arial" pitchFamily="34" charset="0"/>
              </a:rPr>
              <a:t>/</a:t>
            </a:r>
            <a:r>
              <a:rPr lang="bg-BG" sz="900" b="1" dirty="0">
                <a:latin typeface="Arial" pitchFamily="34" charset="0"/>
                <a:cs typeface="Arial" pitchFamily="34" charset="0"/>
              </a:rPr>
              <a:t> Стоп/ Назад: </a:t>
            </a:r>
          </a:p>
          <a:p>
            <a:pPr algn="just">
              <a:buFont typeface="Arial" panose="020B0604020202020204" pitchFamily="34" charset="0"/>
              <a:buChar char="•"/>
            </a:pPr>
            <a:r>
              <a:rPr lang="bg-BG" sz="900" b="1" dirty="0">
                <a:latin typeface="Arial" pitchFamily="34" charset="0"/>
                <a:cs typeface="Arial" pitchFamily="34" charset="0"/>
              </a:rPr>
              <a:t>Движение Напред: </a:t>
            </a:r>
            <a:r>
              <a:rPr lang="bg-BG" sz="900" dirty="0">
                <a:latin typeface="Arial" pitchFamily="34" charset="0"/>
                <a:cs typeface="Arial" pitchFamily="34" charset="0"/>
              </a:rPr>
              <a:t>Поставете превключвателя за Напред/ стоп/ Назад (</a:t>
            </a:r>
            <a:r>
              <a:rPr lang="en-GB" sz="900" dirty="0">
                <a:latin typeface="Arial" pitchFamily="34" charset="0"/>
                <a:cs typeface="Arial" pitchFamily="34" charset="0"/>
              </a:rPr>
              <a:t>Forward▲/ Stop/ Back▼)</a:t>
            </a:r>
            <a:r>
              <a:rPr lang="bg-BG" sz="900" dirty="0">
                <a:latin typeface="Arial" pitchFamily="34" charset="0"/>
                <a:cs typeface="Arial" pitchFamily="34" charset="0"/>
              </a:rPr>
              <a:t> в позиция </a:t>
            </a:r>
            <a:r>
              <a:rPr lang="en-US" sz="900" dirty="0">
                <a:latin typeface="Arial" pitchFamily="34" charset="0"/>
                <a:cs typeface="Arial" pitchFamily="34" charset="0"/>
              </a:rPr>
              <a:t>“Forward</a:t>
            </a:r>
            <a:r>
              <a:rPr lang="en-GB" sz="900" dirty="0">
                <a:latin typeface="Arial" pitchFamily="34" charset="0"/>
                <a:cs typeface="Arial" pitchFamily="34" charset="0"/>
              </a:rPr>
              <a:t> ▲</a:t>
            </a:r>
            <a:r>
              <a:rPr lang="en-US" sz="900" dirty="0">
                <a:latin typeface="Arial" pitchFamily="34" charset="0"/>
                <a:cs typeface="Arial" pitchFamily="34" charset="0"/>
              </a:rPr>
              <a:t>”</a:t>
            </a:r>
            <a:r>
              <a:rPr lang="bg-BG" sz="900" dirty="0">
                <a:latin typeface="Arial" pitchFamily="34" charset="0"/>
                <a:cs typeface="Arial" pitchFamily="34" charset="0"/>
              </a:rPr>
              <a:t> напред и натиснете педала, за да придвижите джипа напред. </a:t>
            </a:r>
          </a:p>
          <a:p>
            <a:pPr algn="just">
              <a:buFont typeface="Arial" panose="020B0604020202020204" pitchFamily="34" charset="0"/>
              <a:buChar char="•"/>
            </a:pPr>
            <a:r>
              <a:rPr lang="bg-BG" sz="900" b="1" dirty="0">
                <a:latin typeface="Arial" pitchFamily="34" charset="0"/>
                <a:cs typeface="Arial" pitchFamily="34" charset="0"/>
              </a:rPr>
              <a:t>Движение Назад: </a:t>
            </a:r>
            <a:r>
              <a:rPr lang="bg-BG" sz="900" dirty="0">
                <a:latin typeface="Arial" pitchFamily="34" charset="0"/>
                <a:cs typeface="Arial" pitchFamily="34" charset="0"/>
              </a:rPr>
              <a:t>Поставете бутона в позиция „</a:t>
            </a:r>
            <a:r>
              <a:rPr lang="en-US" sz="900" dirty="0">
                <a:latin typeface="Arial" pitchFamily="34" charset="0"/>
                <a:cs typeface="Arial" pitchFamily="34" charset="0"/>
              </a:rPr>
              <a:t>Back</a:t>
            </a:r>
            <a:r>
              <a:rPr lang="en-GB" sz="900" dirty="0">
                <a:latin typeface="Arial" pitchFamily="34" charset="0"/>
                <a:cs typeface="Arial" pitchFamily="34" charset="0"/>
              </a:rPr>
              <a:t>▼</a:t>
            </a:r>
            <a:r>
              <a:rPr lang="en-US" sz="900" dirty="0">
                <a:latin typeface="Arial" pitchFamily="34" charset="0"/>
                <a:cs typeface="Arial" pitchFamily="34" charset="0"/>
              </a:rPr>
              <a:t>” </a:t>
            </a:r>
            <a:r>
              <a:rPr lang="bg-BG" sz="900" dirty="0">
                <a:latin typeface="Arial" pitchFamily="34" charset="0"/>
                <a:cs typeface="Arial" pitchFamily="34" charset="0"/>
              </a:rPr>
              <a:t>назад и натиснете педала, за да придвижите джипа назад. </a:t>
            </a:r>
          </a:p>
          <a:p>
            <a:pPr algn="just">
              <a:buFont typeface="Arial" panose="020B0604020202020204" pitchFamily="34" charset="0"/>
              <a:buChar char="•"/>
            </a:pPr>
            <a:r>
              <a:rPr lang="bg-BG" sz="900" b="1" dirty="0">
                <a:latin typeface="Arial" pitchFamily="34" charset="0"/>
                <a:cs typeface="Arial" pitchFamily="34" charset="0"/>
              </a:rPr>
              <a:t>Спиране: </a:t>
            </a:r>
            <a:r>
              <a:rPr lang="bg-BG" sz="900" dirty="0">
                <a:latin typeface="Arial" pitchFamily="34" charset="0"/>
                <a:cs typeface="Arial" pitchFamily="34" charset="0"/>
              </a:rPr>
              <a:t>Поставете бутона в позиция </a:t>
            </a:r>
            <a:r>
              <a:rPr lang="en-GB" sz="900" dirty="0">
                <a:latin typeface="Arial" pitchFamily="34" charset="0"/>
                <a:cs typeface="Arial" pitchFamily="34" charset="0"/>
              </a:rPr>
              <a:t>Stop </a:t>
            </a:r>
            <a:r>
              <a:rPr lang="bg-BG" sz="900" dirty="0">
                <a:latin typeface="Arial" pitchFamily="34" charset="0"/>
                <a:cs typeface="Arial" pitchFamily="34" charset="0"/>
              </a:rPr>
              <a:t>или вдигнете крака си от педала, за да се спре джипа от движение.</a:t>
            </a:r>
          </a:p>
          <a:p>
            <a:pPr algn="just">
              <a:buFont typeface="+mj-lt"/>
              <a:buAutoNum type="arabicPeriod" startAt="8"/>
            </a:pPr>
            <a:r>
              <a:rPr lang="en-GB" sz="900" b="1" dirty="0">
                <a:latin typeface="Arial" pitchFamily="34" charset="0"/>
                <a:cs typeface="Arial" pitchFamily="34" charset="0"/>
              </a:rPr>
              <a:t>USB </a:t>
            </a:r>
            <a:r>
              <a:rPr lang="bg-BG" sz="900" b="1" dirty="0">
                <a:latin typeface="Arial" pitchFamily="34" charset="0"/>
                <a:cs typeface="Arial" pitchFamily="34" charset="0"/>
              </a:rPr>
              <a:t>Извод </a:t>
            </a:r>
            <a:r>
              <a:rPr lang="bg-BG" sz="900" dirty="0">
                <a:latin typeface="Arial" pitchFamily="34" charset="0"/>
                <a:cs typeface="Arial" pitchFamily="34" charset="0"/>
              </a:rPr>
              <a:t>– за свързване с флаш памет или към вашия телефон</a:t>
            </a:r>
            <a:r>
              <a:rPr lang="en-GB" sz="900" dirty="0">
                <a:latin typeface="Arial" pitchFamily="34" charset="0"/>
                <a:cs typeface="Arial" pitchFamily="34" charset="0"/>
              </a:rPr>
              <a:t>.</a:t>
            </a:r>
            <a:endParaRPr lang="bg-BG" sz="900" dirty="0">
              <a:latin typeface="Arial" pitchFamily="34" charset="0"/>
              <a:cs typeface="Arial" pitchFamily="34" charset="0"/>
            </a:endParaRPr>
          </a:p>
          <a:p>
            <a:pPr algn="just">
              <a:buFont typeface="+mj-lt"/>
              <a:buAutoNum type="arabicPeriod" startAt="8"/>
            </a:pPr>
            <a:r>
              <a:rPr lang="en-US" sz="900" b="1" dirty="0">
                <a:latin typeface="Arial" pitchFamily="34" charset="0"/>
                <a:cs typeface="Arial" pitchFamily="34" charset="0"/>
              </a:rPr>
              <a:t>T</a:t>
            </a:r>
            <a:r>
              <a:rPr lang="en-GB" sz="900" b="1" dirty="0">
                <a:latin typeface="Arial" pitchFamily="34" charset="0"/>
                <a:cs typeface="Arial" pitchFamily="34" charset="0"/>
              </a:rPr>
              <a:t>F </a:t>
            </a:r>
            <a:r>
              <a:rPr lang="bg-BG" sz="900" b="1" dirty="0">
                <a:latin typeface="Arial" pitchFamily="34" charset="0"/>
                <a:cs typeface="Arial" pitchFamily="34" charset="0"/>
              </a:rPr>
              <a:t>слот – </a:t>
            </a:r>
            <a:r>
              <a:rPr lang="bg-BG" sz="900" dirty="0">
                <a:latin typeface="Arial" pitchFamily="34" charset="0"/>
                <a:cs typeface="Arial" pitchFamily="34" charset="0"/>
              </a:rPr>
              <a:t>за поставяне на карта памет</a:t>
            </a:r>
            <a:r>
              <a:rPr lang="en-GB" sz="900" dirty="0">
                <a:latin typeface="Arial" pitchFamily="34" charset="0"/>
                <a:cs typeface="Arial" pitchFamily="34" charset="0"/>
              </a:rPr>
              <a:t>.</a:t>
            </a:r>
            <a:endParaRPr lang="bg-BG" sz="900" dirty="0">
              <a:latin typeface="Arial" pitchFamily="34" charset="0"/>
              <a:cs typeface="Arial" pitchFamily="34" charset="0"/>
            </a:endParaRPr>
          </a:p>
          <a:p>
            <a:pPr algn="just">
              <a:buFont typeface="+mj-lt"/>
              <a:buAutoNum type="arabicPeriod" startAt="8"/>
            </a:pPr>
            <a:r>
              <a:rPr lang="en-GB" sz="900" b="1" dirty="0">
                <a:latin typeface="Arial" pitchFamily="34" charset="0"/>
                <a:cs typeface="Arial" pitchFamily="34" charset="0"/>
              </a:rPr>
              <a:t>MP3 </a:t>
            </a:r>
            <a:r>
              <a:rPr lang="bg-BG" sz="900" b="1" dirty="0">
                <a:latin typeface="Arial" pitchFamily="34" charset="0"/>
                <a:cs typeface="Arial" pitchFamily="34" charset="0"/>
              </a:rPr>
              <a:t>жак – </a:t>
            </a:r>
            <a:r>
              <a:rPr lang="bg-BG" sz="900" dirty="0">
                <a:latin typeface="Arial" pitchFamily="34" charset="0"/>
                <a:cs typeface="Arial" pitchFamily="34" charset="0"/>
              </a:rPr>
              <a:t>за свързване с </a:t>
            </a:r>
            <a:r>
              <a:rPr lang="en-GB" sz="900" dirty="0">
                <a:latin typeface="Arial" pitchFamily="34" charset="0"/>
                <a:cs typeface="Arial" pitchFamily="34" charset="0"/>
              </a:rPr>
              <a:t>MP3 </a:t>
            </a:r>
            <a:r>
              <a:rPr lang="bg-BG" sz="900" dirty="0">
                <a:latin typeface="Arial" pitchFamily="34" charset="0"/>
                <a:cs typeface="Arial" pitchFamily="34" charset="0"/>
              </a:rPr>
              <a:t>плейър</a:t>
            </a:r>
            <a:r>
              <a:rPr lang="en-GB" sz="900" dirty="0">
                <a:latin typeface="Arial" pitchFamily="34" charset="0"/>
                <a:cs typeface="Arial" pitchFamily="34" charset="0"/>
              </a:rPr>
              <a:t>.</a:t>
            </a:r>
            <a:endParaRPr lang="bg-BG" sz="900" dirty="0">
              <a:latin typeface="Arial" pitchFamily="34" charset="0"/>
              <a:cs typeface="Arial" pitchFamily="34" charset="0"/>
            </a:endParaRPr>
          </a:p>
        </p:txBody>
      </p:sp>
      <p:sp>
        <p:nvSpPr>
          <p:cNvPr id="15" name="TextBox 14"/>
          <p:cNvSpPr txBox="1"/>
          <p:nvPr/>
        </p:nvSpPr>
        <p:spPr>
          <a:xfrm>
            <a:off x="189000" y="4499992"/>
            <a:ext cx="6480000" cy="4401205"/>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I. </a:t>
            </a:r>
            <a:r>
              <a:rPr lang="bg-BG" sz="900" b="1" dirty="0">
                <a:latin typeface="Arial" panose="020B0604020202020204" pitchFamily="34" charset="0"/>
                <a:cs typeface="Arial" panose="020B0604020202020204" pitchFamily="34" charset="0"/>
              </a:rPr>
              <a:t>ПОСТАВЯНЕ НА БАТЕРИИТЕ:</a:t>
            </a:r>
          </a:p>
          <a:p>
            <a:pPr algn="just"/>
            <a:r>
              <a:rPr lang="bg-BG" sz="900" b="1" dirty="0">
                <a:latin typeface="Arial" panose="020B0604020202020204" pitchFamily="34" charset="0"/>
                <a:cs typeface="Arial" panose="020B0604020202020204" pitchFamily="34" charset="0"/>
              </a:rPr>
              <a:t>ВНИМАНИЕ! </a:t>
            </a:r>
            <a:r>
              <a:rPr lang="bg-BG" sz="900" dirty="0">
                <a:latin typeface="Arial" panose="020B0604020202020204" pitchFamily="34" charset="0"/>
                <a:cs typeface="Arial" panose="020B0604020202020204" pitchFamily="34" charset="0"/>
              </a:rPr>
              <a:t>При поставянето на батериите не трябва да присъстват деца!</a:t>
            </a:r>
            <a:endParaRPr lang="en-US" sz="900" dirty="0">
              <a:latin typeface="Arial" panose="020B0604020202020204" pitchFamily="34" charset="0"/>
              <a:cs typeface="Arial" panose="020B0604020202020204" pitchFamily="34" charset="0"/>
            </a:endParaRPr>
          </a:p>
          <a:p>
            <a:pPr algn="just">
              <a:buAutoNum type="arabicPeriod"/>
            </a:pPr>
            <a:r>
              <a:rPr lang="bg-BG" sz="900" dirty="0">
                <a:latin typeface="Arial" panose="020B0604020202020204" pitchFamily="34" charset="0"/>
                <a:cs typeface="Arial" panose="020B0604020202020204" pitchFamily="34" charset="0"/>
              </a:rPr>
              <a:t> В комплекта не са включени батерии.</a:t>
            </a:r>
          </a:p>
          <a:p>
            <a:pPr algn="just">
              <a:buAutoNum type="arabicPeriod"/>
            </a:pPr>
            <a:r>
              <a:rPr lang="bg-BG" sz="900" dirty="0">
                <a:latin typeface="Arial" panose="020B0604020202020204" pitchFamily="34" charset="0"/>
                <a:cs typeface="Arial" panose="020B0604020202020204" pitchFamily="34" charset="0"/>
              </a:rPr>
              <a:t> Отвъртете винта на капака на отделението за батерии с помощта на отвертка и го оставете настрана. </a:t>
            </a:r>
          </a:p>
          <a:p>
            <a:pPr algn="just">
              <a:buAutoNum type="arabicPeriod"/>
            </a:pPr>
            <a:r>
              <a:rPr lang="bg-BG" sz="900" dirty="0">
                <a:latin typeface="Arial" panose="020B0604020202020204" pitchFamily="34" charset="0"/>
                <a:cs typeface="Arial" panose="020B0604020202020204" pitchFamily="34" charset="0"/>
              </a:rPr>
              <a:t> След това поставете 2 бр. </a:t>
            </a:r>
            <a:r>
              <a:rPr lang="en-US" sz="900" dirty="0">
                <a:latin typeface="Arial" panose="020B0604020202020204" pitchFamily="34" charset="0"/>
                <a:cs typeface="Arial" panose="020B0604020202020204" pitchFamily="34" charset="0"/>
              </a:rPr>
              <a:t>AAA </a:t>
            </a:r>
            <a:r>
              <a:rPr lang="bg-BG" sz="9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1.5V) </a:t>
            </a:r>
            <a:r>
              <a:rPr lang="bg-BG" sz="900" dirty="0">
                <a:latin typeface="Arial" panose="020B0604020202020204" pitchFamily="34" charset="0"/>
                <a:cs typeface="Arial" panose="020B0604020202020204" pitchFamily="34" charset="0"/>
              </a:rPr>
              <a:t>батерии в отделението, като спазвате правилния поляритет (</a:t>
            </a:r>
            <a:r>
              <a:rPr lang="en-US" sz="900" dirty="0">
                <a:latin typeface="Arial" panose="020B0604020202020204" pitchFamily="34" charset="0"/>
                <a:cs typeface="Arial" panose="020B0604020202020204" pitchFamily="34" charset="0"/>
              </a:rPr>
              <a:t>+/</a:t>
            </a:r>
            <a:r>
              <a:rPr lang="bg-BG" sz="900" dirty="0">
                <a:latin typeface="Arial" panose="020B0604020202020204" pitchFamily="34" charset="0"/>
                <a:cs typeface="Arial" panose="020B0604020202020204" pitchFamily="34" charset="0"/>
              </a:rPr>
              <a:t>-), означен на дъното на отделението. </a:t>
            </a:r>
          </a:p>
          <a:p>
            <a:pPr algn="just"/>
            <a:r>
              <a:rPr lang="en-US" sz="900" dirty="0">
                <a:latin typeface="Arial" panose="020B0604020202020204" pitchFamily="34" charset="0"/>
                <a:cs typeface="Arial" panose="020B0604020202020204" pitchFamily="34" charset="0"/>
              </a:rPr>
              <a:t>4. </a:t>
            </a:r>
            <a:r>
              <a:rPr lang="bg-BG" sz="900" dirty="0">
                <a:latin typeface="Arial" panose="020B0604020202020204" pitchFamily="34" charset="0"/>
                <a:cs typeface="Arial" panose="020B0604020202020204" pitchFamily="34" charset="0"/>
              </a:rPr>
              <a:t>Поставете обратно капачето на отделението за батерии и го застопорете с помощта на винта.</a:t>
            </a:r>
            <a:endParaRPr lang="en-US" sz="900" dirty="0">
              <a:latin typeface="Arial" panose="020B0604020202020204" pitchFamily="34" charset="0"/>
              <a:cs typeface="Arial" panose="020B0604020202020204" pitchFamily="34" charset="0"/>
            </a:endParaRPr>
          </a:p>
          <a:p>
            <a:pPr algn="just"/>
            <a:r>
              <a:rPr lang="en-US" sz="900" dirty="0">
                <a:latin typeface="Arial" panose="020B0604020202020204" pitchFamily="34" charset="0"/>
                <a:cs typeface="Arial" panose="020B0604020202020204" pitchFamily="34" charset="0"/>
              </a:rPr>
              <a:t>5. </a:t>
            </a:r>
            <a:r>
              <a:rPr lang="bg-BG" sz="900" dirty="0">
                <a:latin typeface="Arial" panose="020B0604020202020204" pitchFamily="34" charset="0"/>
                <a:cs typeface="Arial" panose="020B0604020202020204" pitchFamily="34" charset="0"/>
              </a:rPr>
              <a:t>С батерията трябва да борави възрастен. Не позволявайте децата да си играят с батериите. </a:t>
            </a:r>
            <a:endParaRPr lang="en-US" sz="900" dirty="0">
              <a:latin typeface="Arial" panose="020B0604020202020204" pitchFamily="34" charset="0"/>
              <a:cs typeface="Arial" panose="020B0604020202020204" pitchFamily="34" charset="0"/>
            </a:endParaRPr>
          </a:p>
          <a:p>
            <a:pPr algn="just"/>
            <a:r>
              <a:rPr lang="en-US" sz="900" b="1" dirty="0">
                <a:latin typeface="Arial" panose="020B0604020202020204" pitchFamily="34" charset="0"/>
                <a:cs typeface="Arial" panose="020B0604020202020204" pitchFamily="34" charset="0"/>
              </a:rPr>
              <a:t>6. </a:t>
            </a:r>
            <a:r>
              <a:rPr lang="bg-BG" sz="900" b="1" dirty="0">
                <a:latin typeface="Arial" panose="020B0604020202020204" pitchFamily="34" charset="0"/>
                <a:cs typeface="Arial" panose="020B0604020202020204" pitchFamily="34" charset="0"/>
              </a:rPr>
              <a:t>Внимание! </a:t>
            </a:r>
            <a:r>
              <a:rPr lang="bg-BG" sz="900" dirty="0">
                <a:latin typeface="Arial" panose="020B0604020202020204" pitchFamily="34" charset="0"/>
                <a:cs typeface="Arial" panose="020B0604020202020204" pitchFamily="34" charset="0"/>
              </a:rPr>
              <a:t>Поставянето и по-нататъшната смяна на батериите трябва да се извърши от възрастен.</a:t>
            </a:r>
          </a:p>
          <a:p>
            <a:pPr algn="just"/>
            <a:r>
              <a:rPr lang="en-US" sz="900" b="1" dirty="0">
                <a:latin typeface="Arial" panose="020B0604020202020204" pitchFamily="34" charset="0"/>
                <a:cs typeface="Arial" panose="020B0604020202020204" pitchFamily="34" charset="0"/>
              </a:rPr>
              <a:t>II. </a:t>
            </a:r>
            <a:r>
              <a:rPr lang="bg-BG" sz="900" b="1" dirty="0">
                <a:latin typeface="Arial" panose="020B0604020202020204" pitchFamily="34" charset="0"/>
                <a:cs typeface="Arial" panose="020B0604020202020204" pitchFamily="34" charset="0"/>
              </a:rPr>
              <a:t>Бутони на дистанционното управление – Вижте Фигура </a:t>
            </a:r>
            <a:r>
              <a:rPr lang="en-US" sz="900" b="1" dirty="0">
                <a:latin typeface="Arial" panose="020B0604020202020204" pitchFamily="34" charset="0"/>
                <a:cs typeface="Arial" panose="020B0604020202020204" pitchFamily="34" charset="0"/>
              </a:rPr>
              <a:t>RC</a:t>
            </a:r>
            <a:r>
              <a:rPr lang="bg-BG" sz="900" b="1" dirty="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a:p>
            <a:pPr marL="171450" indent="-171450" algn="just">
              <a:buFontTx/>
              <a:buChar char="-"/>
            </a:pPr>
            <a:r>
              <a:rPr lang="en-US" sz="900" dirty="0">
                <a:latin typeface="Arial" panose="020B0604020202020204" pitchFamily="34" charset="0"/>
                <a:cs typeface="Arial" panose="020B0604020202020204" pitchFamily="34" charset="0"/>
              </a:rPr>
              <a:t>F</a:t>
            </a:r>
            <a:r>
              <a:rPr lang="bg-BG" sz="900" dirty="0">
                <a:latin typeface="Arial" panose="020B0604020202020204" pitchFamily="34" charset="0"/>
                <a:cs typeface="Arial" panose="020B0604020202020204" pitchFamily="34" charset="0"/>
              </a:rPr>
              <a:t> – Напред</a:t>
            </a:r>
            <a:r>
              <a:rPr lang="en-US" sz="900" dirty="0">
                <a:latin typeface="Arial" panose="020B0604020202020204" pitchFamily="34" charset="0"/>
                <a:cs typeface="Arial" panose="020B0604020202020204" pitchFamily="34" charset="0"/>
              </a:rPr>
              <a:t> – </a:t>
            </a:r>
            <a:r>
              <a:rPr lang="bg-BG" sz="900" dirty="0">
                <a:latin typeface="Arial" panose="020B0604020202020204" pitchFamily="34" charset="0"/>
                <a:cs typeface="Arial" panose="020B0604020202020204" pitchFamily="34" charset="0"/>
              </a:rPr>
              <a:t>натиснете, за да придвижите джипа напред;</a:t>
            </a:r>
          </a:p>
          <a:p>
            <a:pPr marL="171450" indent="-171450" algn="just">
              <a:buFontTx/>
              <a:buChar char="-"/>
            </a:pPr>
            <a:r>
              <a:rPr lang="en-US" sz="900" dirty="0">
                <a:latin typeface="Arial" panose="020B0604020202020204" pitchFamily="34" charset="0"/>
                <a:cs typeface="Arial" panose="020B0604020202020204" pitchFamily="34" charset="0"/>
              </a:rPr>
              <a:t>B</a:t>
            </a:r>
            <a:r>
              <a:rPr lang="bg-BG" sz="900" dirty="0">
                <a:latin typeface="Arial" panose="020B0604020202020204" pitchFamily="34" charset="0"/>
                <a:cs typeface="Arial" panose="020B0604020202020204" pitchFamily="34" charset="0"/>
              </a:rPr>
              <a:t> – Назад</a:t>
            </a:r>
            <a:r>
              <a:rPr lang="en-US" sz="900" dirty="0">
                <a:latin typeface="Arial" panose="020B0604020202020204" pitchFamily="34" charset="0"/>
                <a:cs typeface="Arial" panose="020B0604020202020204" pitchFamily="34" charset="0"/>
              </a:rPr>
              <a:t> – </a:t>
            </a:r>
            <a:r>
              <a:rPr lang="bg-BG" sz="900" dirty="0">
                <a:latin typeface="Arial" panose="020B0604020202020204" pitchFamily="34" charset="0"/>
                <a:cs typeface="Arial" panose="020B0604020202020204" pitchFamily="34" charset="0"/>
              </a:rPr>
              <a:t>натиснете, за да придвижите джипа назад;</a:t>
            </a:r>
          </a:p>
          <a:p>
            <a:pPr marL="171450" indent="-171450" algn="just">
              <a:buFontTx/>
              <a:buChar char="-"/>
            </a:pPr>
            <a:r>
              <a:rPr lang="en-US" sz="900" dirty="0">
                <a:latin typeface="Arial" panose="020B0604020202020204" pitchFamily="34" charset="0"/>
                <a:cs typeface="Arial" panose="020B0604020202020204" pitchFamily="34" charset="0"/>
              </a:rPr>
              <a:t>P</a:t>
            </a:r>
            <a:r>
              <a:rPr lang="bg-BG" sz="900" dirty="0">
                <a:latin typeface="Arial" panose="020B0604020202020204" pitchFamily="34" charset="0"/>
                <a:cs typeface="Arial" panose="020B0604020202020204" pitchFamily="34" charset="0"/>
              </a:rPr>
              <a:t> – Спиране/ Пауза – натиснете, за да спрете джипа  от движение;</a:t>
            </a:r>
          </a:p>
          <a:p>
            <a:pPr marL="171450" indent="-171450" algn="just">
              <a:buFontTx/>
              <a:buChar char="-"/>
            </a:pPr>
            <a:r>
              <a:rPr lang="en-US" sz="900" dirty="0">
                <a:latin typeface="Arial" panose="020B0604020202020204" pitchFamily="34" charset="0"/>
                <a:cs typeface="Arial" panose="020B0604020202020204" pitchFamily="34" charset="0"/>
              </a:rPr>
              <a:t>L</a:t>
            </a:r>
            <a:r>
              <a:rPr lang="bg-BG" sz="900" dirty="0">
                <a:latin typeface="Arial" panose="020B0604020202020204" pitchFamily="34" charset="0"/>
                <a:cs typeface="Arial" panose="020B0604020202020204" pitchFamily="34" charset="0"/>
              </a:rPr>
              <a:t>  – Завиване наляво – натиснете, за да завие джипа наляво;</a:t>
            </a:r>
          </a:p>
          <a:p>
            <a:pPr marL="171450" indent="-171450" algn="just">
              <a:buFontTx/>
              <a:buChar char="-"/>
            </a:pPr>
            <a:r>
              <a:rPr lang="en-US" sz="900" dirty="0">
                <a:latin typeface="Arial" panose="020B0604020202020204" pitchFamily="34" charset="0"/>
                <a:cs typeface="Arial" panose="020B0604020202020204" pitchFamily="34" charset="0"/>
              </a:rPr>
              <a:t>R</a:t>
            </a:r>
            <a:r>
              <a:rPr lang="bg-BG" sz="900" dirty="0">
                <a:latin typeface="Arial" panose="020B0604020202020204" pitchFamily="34" charset="0"/>
                <a:cs typeface="Arial" panose="020B0604020202020204" pitchFamily="34" charset="0"/>
              </a:rPr>
              <a:t>  – Завиване надясно – натиснете, за да завие джипа надясно;</a:t>
            </a:r>
            <a:endParaRPr lang="bg-BG" sz="900" b="1" dirty="0">
              <a:latin typeface="Arial" panose="020B0604020202020204" pitchFamily="34" charset="0"/>
              <a:cs typeface="Arial" panose="020B0604020202020204" pitchFamily="34" charset="0"/>
            </a:endParaRPr>
          </a:p>
          <a:p>
            <a:pPr marL="171450" indent="-171450" algn="just">
              <a:buFontTx/>
              <a:buChar char="-"/>
            </a:pPr>
            <a:r>
              <a:rPr lang="en-US" sz="900" dirty="0">
                <a:latin typeface="Arial" panose="020B0604020202020204" pitchFamily="34" charset="0"/>
                <a:cs typeface="Arial" panose="020B0604020202020204" pitchFamily="34" charset="0"/>
              </a:rPr>
              <a:t>S</a:t>
            </a:r>
            <a:r>
              <a:rPr lang="bg-BG" sz="900" dirty="0">
                <a:latin typeface="Arial" panose="020B0604020202020204" pitchFamily="34" charset="0"/>
                <a:cs typeface="Arial" panose="020B0604020202020204" pitchFamily="34" charset="0"/>
              </a:rPr>
              <a:t> – Избор на скорост;</a:t>
            </a:r>
          </a:p>
          <a:p>
            <a:pPr marL="171450" indent="-171450" algn="just">
              <a:buFontTx/>
              <a:buChar char="-"/>
            </a:pPr>
            <a:r>
              <a:rPr lang="en-US" sz="900" dirty="0">
                <a:latin typeface="Arial" panose="020B0604020202020204" pitchFamily="34" charset="0"/>
                <a:cs typeface="Arial" panose="020B0604020202020204" pitchFamily="34" charset="0"/>
              </a:rPr>
              <a:t>IL </a:t>
            </a:r>
            <a:r>
              <a:rPr lang="bg-BG"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LED</a:t>
            </a:r>
            <a:r>
              <a:rPr lang="bg-BG" sz="900" dirty="0">
                <a:latin typeface="Arial" panose="020B0604020202020204" pitchFamily="34" charset="0"/>
                <a:cs typeface="Arial" panose="020B0604020202020204" pitchFamily="34" charset="0"/>
              </a:rPr>
              <a:t> индикаторна светлина за различните скорости; </a:t>
            </a:r>
          </a:p>
          <a:p>
            <a:pPr lvl="0" algn="just"/>
            <a:r>
              <a:rPr lang="en-US" sz="900" b="1" dirty="0">
                <a:latin typeface="Arial" panose="020B0604020202020204" pitchFamily="34" charset="0"/>
                <a:cs typeface="Arial" panose="020B0604020202020204" pitchFamily="34" charset="0"/>
              </a:rPr>
              <a:t>III. </a:t>
            </a:r>
            <a:r>
              <a:rPr lang="bg-BG" sz="900" b="1" dirty="0">
                <a:latin typeface="Arial" panose="020B0604020202020204" pitchFamily="34" charset="0"/>
                <a:cs typeface="Arial" panose="020B0604020202020204" pitchFamily="34" charset="0"/>
              </a:rPr>
              <a:t>Свързване на устройството за дистанционно управление с джипа:</a:t>
            </a:r>
          </a:p>
          <a:p>
            <a:pPr algn="just">
              <a:buAutoNum type="arabicPeriod"/>
            </a:pPr>
            <a:r>
              <a:rPr lang="bg-BG" sz="900" dirty="0">
                <a:latin typeface="Arial" panose="020B0604020202020204" pitchFamily="34" charset="0"/>
                <a:cs typeface="Arial" panose="020B0604020202020204" pitchFamily="34" charset="0"/>
              </a:rPr>
              <a:t> Задръжте едновременно бутоните за движение Напред и Назад за около 3 секунди. Първата индикаторна светлина за скоростта ще започне да пресвятка. Включете захранването на акумулаторния джип. Светлинният индикатор ще премине от мигане в продължителна светлина. Това означава, че свързването е било успешно.</a:t>
            </a:r>
          </a:p>
          <a:p>
            <a:pPr algn="just">
              <a:buAutoNum type="arabicPeriod"/>
            </a:pPr>
            <a:r>
              <a:rPr lang="bg-BG" sz="900" dirty="0">
                <a:latin typeface="Arial" panose="020B0604020202020204" pitchFamily="34" charset="0"/>
                <a:cs typeface="Arial" panose="020B0604020202020204" pitchFamily="34" charset="0"/>
              </a:rPr>
              <a:t> Ако не е успешно свързването, изключете джипа от захранване и повторете стъпка 1.</a:t>
            </a:r>
            <a:endParaRPr lang="en-GB" sz="900" dirty="0">
              <a:latin typeface="Arial" panose="020B0604020202020204" pitchFamily="34" charset="0"/>
              <a:cs typeface="Arial" panose="020B0604020202020204" pitchFamily="34" charset="0"/>
            </a:endParaRPr>
          </a:p>
          <a:p>
            <a:pPr algn="just"/>
            <a:r>
              <a:rPr lang="bg-BG" sz="900" dirty="0">
                <a:latin typeface="Arial" panose="020B0604020202020204" pitchFamily="34" charset="0"/>
                <a:cs typeface="Arial" panose="020B0604020202020204" pitchFamily="34" charset="0"/>
              </a:rPr>
              <a:t>3</a:t>
            </a:r>
            <a:r>
              <a:rPr lang="en-GB" sz="900" dirty="0">
                <a:latin typeface="Arial" panose="020B0604020202020204" pitchFamily="34" charset="0"/>
                <a:cs typeface="Arial" panose="020B0604020202020204" pitchFamily="34" charset="0"/>
              </a:rPr>
              <a:t>. </a:t>
            </a:r>
            <a:r>
              <a:rPr lang="bg-BG" sz="900" dirty="0">
                <a:latin typeface="Arial" panose="020B0604020202020204" pitchFamily="34" charset="0"/>
                <a:cs typeface="Arial" panose="020B0604020202020204" pitchFamily="34" charset="0"/>
              </a:rPr>
              <a:t>Дистанционното управление ще се изключи автоматично и ще премине в режим за пестене на енергия, ако не го използвате след 10 секунди. </a:t>
            </a:r>
            <a:endParaRPr lang="en-GB" sz="900" dirty="0">
              <a:latin typeface="Arial" panose="020B0604020202020204" pitchFamily="34" charset="0"/>
              <a:cs typeface="Arial" panose="020B0604020202020204" pitchFamily="34" charset="0"/>
            </a:endParaRPr>
          </a:p>
          <a:p>
            <a:pPr algn="just"/>
            <a:r>
              <a:rPr lang="en-GB" sz="900" b="1" dirty="0">
                <a:latin typeface="Arial" panose="020B0604020202020204" pitchFamily="34" charset="0"/>
                <a:cs typeface="Arial" panose="020B0604020202020204" pitchFamily="34" charset="0"/>
              </a:rPr>
              <a:t>4. </a:t>
            </a:r>
            <a:r>
              <a:rPr lang="bg-BG" sz="900" dirty="0">
                <a:latin typeface="Arial" panose="020B0604020202020204" pitchFamily="34" charset="0"/>
                <a:cs typeface="Arial" panose="020B0604020202020204" pitchFamily="34" charset="0"/>
              </a:rPr>
              <a:t>Използваното устройство за дистанционно управление на акумулаторния джип </a:t>
            </a:r>
            <a:r>
              <a:rPr lang="en-US" sz="900" dirty="0">
                <a:latin typeface="Arial" panose="020B0604020202020204" pitchFamily="34" charset="0"/>
                <a:cs typeface="Arial" panose="020B0604020202020204" pitchFamily="34" charset="0"/>
              </a:rPr>
              <a:t>KKL-808 </a:t>
            </a:r>
            <a:r>
              <a:rPr lang="bg-BG" sz="900" dirty="0">
                <a:latin typeface="Arial" panose="020B0604020202020204" pitchFamily="34" charset="0"/>
                <a:cs typeface="Arial" panose="020B0604020202020204" pitchFamily="34" charset="0"/>
              </a:rPr>
              <a:t>е с </a:t>
            </a:r>
            <a:r>
              <a:rPr lang="bg-BG" sz="900" dirty="0" err="1">
                <a:latin typeface="Arial" panose="020B0604020202020204" pitchFamily="34" charset="0"/>
                <a:cs typeface="Arial" panose="020B0604020202020204" pitchFamily="34" charset="0"/>
              </a:rPr>
              <a:t>артикулен</a:t>
            </a:r>
            <a:r>
              <a:rPr lang="bg-BG" sz="900" dirty="0">
                <a:latin typeface="Arial" panose="020B0604020202020204" pitchFamily="34" charset="0"/>
                <a:cs typeface="Arial" panose="020B0604020202020204" pitchFamily="34" charset="0"/>
              </a:rPr>
              <a:t> номер</a:t>
            </a:r>
            <a:r>
              <a:rPr lang="en-US" sz="900" dirty="0">
                <a:latin typeface="Arial" panose="020B0604020202020204" pitchFamily="34" charset="0"/>
                <a:cs typeface="Arial" panose="020B0604020202020204" pitchFamily="34" charset="0"/>
              </a:rPr>
              <a:t> M23042 </a:t>
            </a:r>
            <a:r>
              <a:rPr lang="ru-RU" sz="900" b="1" dirty="0">
                <a:latin typeface="Arial" panose="020B0604020202020204" pitchFamily="34" charset="0"/>
                <a:cs typeface="Arial" panose="020B0604020202020204" pitchFamily="34" charset="0"/>
              </a:rPr>
              <a:t>С настоящото, Мони Трейд ООД, декларира, че този тип радиосъоръжение, модел</a:t>
            </a:r>
            <a:r>
              <a:rPr lang="en-US" sz="900" b="1" dirty="0">
                <a:latin typeface="Arial" panose="020B0604020202020204" pitchFamily="34" charset="0"/>
                <a:cs typeface="Arial" panose="020B0604020202020204" pitchFamily="34" charset="0"/>
              </a:rPr>
              <a:t> </a:t>
            </a:r>
            <a:r>
              <a:rPr lang="bg-BG" sz="900" dirty="0">
                <a:effectLst/>
                <a:latin typeface="Arial" panose="020B0604020202020204" pitchFamily="34" charset="0"/>
                <a:ea typeface="Calibri" panose="020F0502020204030204" pitchFamily="34" charset="0"/>
                <a:cs typeface="Arial" panose="020B0604020202020204" pitchFamily="34" charset="0"/>
              </a:rPr>
              <a:t>JR1602FCC</a:t>
            </a:r>
            <a:r>
              <a:rPr lang="en-GB" sz="900" dirty="0">
                <a:effectLst/>
                <a:latin typeface="Arial" panose="020B0604020202020204" pitchFamily="34" charset="0"/>
                <a:ea typeface="Calibri" panose="020F0502020204030204" pitchFamily="34" charset="0"/>
                <a:cs typeface="Arial" panose="020B0604020202020204" pitchFamily="34" charset="0"/>
              </a:rPr>
              <a:t>/JR1630RX</a:t>
            </a:r>
            <a:r>
              <a:rPr lang="bg-BG" sz="900" b="1" dirty="0">
                <a:latin typeface="Arial" panose="020B0604020202020204" pitchFamily="34" charset="0"/>
                <a:cs typeface="Arial" panose="020B0604020202020204" pitchFamily="34" charset="0"/>
              </a:rPr>
              <a:t>,</a:t>
            </a:r>
            <a:r>
              <a:rPr lang="ru-RU" sz="900" b="1" dirty="0">
                <a:latin typeface="Arial" panose="020B0604020202020204" pitchFamily="34" charset="0"/>
                <a:cs typeface="Arial" panose="020B0604020202020204" pitchFamily="34" charset="0"/>
              </a:rPr>
              <a:t> е в съответствие с Директива 2014/53/EC. Пълният текст на EC декларацията за съответствие може да се намери на следния интернет адрес: </a:t>
            </a:r>
            <a:r>
              <a:rPr lang="ru-RU" sz="900" b="1" dirty="0">
                <a:latin typeface="Arial" panose="020B0604020202020204" pitchFamily="34" charset="0"/>
                <a:cs typeface="Arial" panose="020B0604020202020204" pitchFamily="34" charset="0"/>
                <a:hlinkClick r:id="rId3"/>
              </a:rPr>
              <a:t>www.moni.bg</a:t>
            </a:r>
            <a:r>
              <a:rPr lang="ru-RU" sz="900" b="1" dirty="0">
                <a:latin typeface="Arial" panose="020B0604020202020204" pitchFamily="34" charset="0"/>
                <a:cs typeface="Arial" panose="020B0604020202020204" pitchFamily="34" charset="0"/>
              </a:rPr>
              <a:t>.</a:t>
            </a:r>
            <a:endParaRPr lang="bg-BG" sz="900" b="1" dirty="0">
              <a:latin typeface="Arial" panose="020B0604020202020204" pitchFamily="34" charset="0"/>
              <a:cs typeface="Arial" panose="020B0604020202020204" pitchFamily="34" charset="0"/>
            </a:endParaRPr>
          </a:p>
          <a:p>
            <a:pPr algn="just"/>
            <a:r>
              <a:rPr lang="en-US" sz="900" b="1" dirty="0">
                <a:latin typeface="Arial" panose="020B0604020202020204" pitchFamily="34" charset="0"/>
                <a:cs typeface="Arial" panose="020B0604020202020204" pitchFamily="34" charset="0"/>
              </a:rPr>
              <a:t>IV. </a:t>
            </a:r>
            <a:r>
              <a:rPr lang="bg-BG" sz="900" b="1" dirty="0">
                <a:latin typeface="Arial" panose="020B0604020202020204" pitchFamily="34" charset="0"/>
                <a:cs typeface="Arial" panose="020B0604020202020204" pitchFamily="34" charset="0"/>
              </a:rPr>
              <a:t>Важна информация за батериите:</a:t>
            </a:r>
          </a:p>
          <a:p>
            <a:pPr algn="just">
              <a:buAutoNum type="arabicPeriod"/>
            </a:pPr>
            <a:r>
              <a:rPr lang="bg-BG" sz="900" dirty="0">
                <a:latin typeface="Arial" panose="020B0604020202020204" pitchFamily="34" charset="0"/>
                <a:cs typeface="Arial" panose="020B0604020202020204" pitchFamily="34" charset="0"/>
              </a:rPr>
              <a:t> Винаги махайте изтощените батерии и не ги изхвърляйте заедно с битовия отпадък, а на определените за целта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C18D919-2EA0-48ED-9554-BBB79A616660}"/>
              </a:ext>
            </a:extLst>
          </p:cNvPr>
          <p:cNvSpPr txBox="1"/>
          <p:nvPr/>
        </p:nvSpPr>
        <p:spPr>
          <a:xfrm>
            <a:off x="189000" y="1403648"/>
            <a:ext cx="6480000" cy="180000"/>
          </a:xfrm>
          <a:prstGeom prst="roundRect">
            <a:avLst/>
          </a:prstGeom>
          <a:solidFill>
            <a:schemeClr val="bg1">
              <a:lumMod val="65000"/>
            </a:schemeClr>
          </a:solidFill>
        </p:spPr>
        <p:txBody>
          <a:bodyPr wrap="square" rtlCol="0" anchor="ctr">
            <a:noAutofit/>
          </a:bodyPr>
          <a:lstStyle/>
          <a:p>
            <a:pPr algn="just"/>
            <a:r>
              <a:rPr lang="bg-BG" sz="1000" b="1" dirty="0">
                <a:latin typeface="Arial" pitchFamily="34" charset="0"/>
                <a:cs typeface="Arial" pitchFamily="34" charset="0"/>
              </a:rPr>
              <a:t>ЗАРЕЖДАНЕ НА АКУМУЛАТОРНАТА БАТЕРИЯ НА ИГРАЧКАТА</a:t>
            </a:r>
          </a:p>
        </p:txBody>
      </p:sp>
      <p:sp>
        <p:nvSpPr>
          <p:cNvPr id="13" name="TextBox 12">
            <a:extLst>
              <a:ext uri="{FF2B5EF4-FFF2-40B4-BE49-F238E27FC236}">
                <a16:creationId xmlns:a16="http://schemas.microsoft.com/office/drawing/2014/main" id="{0F0648AE-10F4-42FE-B262-56B44ED03D7A}"/>
              </a:ext>
            </a:extLst>
          </p:cNvPr>
          <p:cNvSpPr txBox="1"/>
          <p:nvPr/>
        </p:nvSpPr>
        <p:spPr>
          <a:xfrm>
            <a:off x="189000" y="1655696"/>
            <a:ext cx="6480000" cy="180000"/>
          </a:xfrm>
          <a:prstGeom prst="rect">
            <a:avLst/>
          </a:prstGeom>
          <a:noFill/>
        </p:spPr>
        <p:txBody>
          <a:bodyPr wrap="square" rtlCol="0" anchor="ctr">
            <a:noAutofit/>
          </a:bodyPr>
          <a:lstStyle/>
          <a:p>
            <a:pPr algn="ctr"/>
            <a:r>
              <a:rPr lang="bg-BG" sz="900" b="1" dirty="0">
                <a:latin typeface="Arial" pitchFamily="34" charset="0"/>
                <a:cs typeface="Arial" pitchFamily="34" charset="0"/>
              </a:rPr>
              <a:t>ЗАРЕЖДАНЕТО НА АКУМУЛАТОРНАТА БАТЕРИЯ ТРЯБВА ДА СЕ ИЗВЪРШВА САМО ОТ ВЪЗРАСТЕН!</a:t>
            </a:r>
            <a:endParaRPr lang="bg-BG" sz="900" b="1" dirty="0"/>
          </a:p>
        </p:txBody>
      </p:sp>
      <p:graphicFrame>
        <p:nvGraphicFramePr>
          <p:cNvPr id="14" name="Table 13">
            <a:extLst>
              <a:ext uri="{FF2B5EF4-FFF2-40B4-BE49-F238E27FC236}">
                <a16:creationId xmlns:a16="http://schemas.microsoft.com/office/drawing/2014/main" id="{C03EE90B-5608-498F-923A-697E0441682A}"/>
              </a:ext>
            </a:extLst>
          </p:cNvPr>
          <p:cNvGraphicFramePr>
            <a:graphicFrameLocks noGrp="1"/>
          </p:cNvGraphicFramePr>
          <p:nvPr>
            <p:extLst>
              <p:ext uri="{D42A27DB-BD31-4B8C-83A1-F6EECF244321}">
                <p14:modId xmlns:p14="http://schemas.microsoft.com/office/powerpoint/2010/main" val="3086830935"/>
              </p:ext>
            </p:extLst>
          </p:nvPr>
        </p:nvGraphicFramePr>
        <p:xfrm>
          <a:off x="189000" y="1857320"/>
          <a:ext cx="6480000" cy="667512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26400">
                <a:tc>
                  <a:txBody>
                    <a:bodyPr/>
                    <a:lstStyle/>
                    <a:p>
                      <a:pPr algn="ctr"/>
                      <a:r>
                        <a:rPr lang="bg-BG" sz="1200" dirty="0">
                          <a:latin typeface="Arial" pitchFamily="34" charset="0"/>
                          <a:cs typeface="Arial" pitchFamily="34" charset="0"/>
                        </a:rPr>
                        <a:t>ВНИМАНИЕ!</a:t>
                      </a:r>
                    </a:p>
                  </a:txBody>
                  <a:tcPr anchor="ctr"/>
                </a:tc>
                <a:extLst>
                  <a:ext uri="{0D108BD9-81ED-4DB2-BD59-A6C34878D82A}">
                    <a16:rowId xmlns:a16="http://schemas.microsoft.com/office/drawing/2014/main" val="10000"/>
                  </a:ext>
                </a:extLst>
              </a:tr>
              <a:tr h="370840">
                <a:tc>
                  <a:txBody>
                    <a:bodyPr/>
                    <a:lstStyle/>
                    <a:p>
                      <a:pPr algn="just">
                        <a:buFont typeface="Arial" pitchFamily="34" charset="0"/>
                        <a:buChar char="•"/>
                      </a:pPr>
                      <a:r>
                        <a:rPr lang="bg-BG" sz="900" b="1" dirty="0">
                          <a:latin typeface="Arial" pitchFamily="34" charset="0"/>
                          <a:cs typeface="Arial" pitchFamily="34" charset="0"/>
                        </a:rPr>
                        <a:t> ЗА ДА ПРЕДПАЗИТЕ</a:t>
                      </a:r>
                      <a:r>
                        <a:rPr lang="bg-BG" sz="900" b="1" baseline="0" dirty="0">
                          <a:latin typeface="Arial" pitchFamily="34" charset="0"/>
                          <a:cs typeface="Arial" pitchFamily="34" charset="0"/>
                        </a:rPr>
                        <a:t> ОТ ОГЪН И ЕЛЕКТРИЧЕСКИ УДАР:</a:t>
                      </a:r>
                    </a:p>
                    <a:p>
                      <a:pPr marL="0" indent="0" algn="just">
                        <a:buFontTx/>
                        <a:buChar char="-"/>
                        <a:tabLst>
                          <a:tab pos="180975" algn="l"/>
                        </a:tabLst>
                      </a:pPr>
                      <a:r>
                        <a:rPr lang="bg-BG" sz="900" b="0" baseline="0" dirty="0">
                          <a:latin typeface="Arial" pitchFamily="34" charset="0"/>
                          <a:cs typeface="Arial" pitchFamily="34" charset="0"/>
                        </a:rPr>
                        <a:t> Винаги използвайте само презаредимата батерия и зарядното предоставени със закупения продукт. </a:t>
                      </a:r>
                      <a:r>
                        <a:rPr lang="bg-BG" sz="900" b="1" baseline="0" dirty="0">
                          <a:latin typeface="Arial" pitchFamily="34" charset="0"/>
                          <a:cs typeface="Arial" pitchFamily="34" charset="0"/>
                        </a:rPr>
                        <a:t>НИКОГА НЕ ИЗПОЛЗВАЙТЕ </a:t>
                      </a:r>
                      <a:r>
                        <a:rPr lang="bg-BG" sz="900" b="0" baseline="0" dirty="0">
                          <a:latin typeface="Arial" pitchFamily="34" charset="0"/>
                          <a:cs typeface="Arial" pitchFamily="34" charset="0"/>
                        </a:rPr>
                        <a:t>батерия или зарядно на друга марка или друг продукт.</a:t>
                      </a:r>
                    </a:p>
                    <a:p>
                      <a:pPr marL="0" indent="0" algn="just">
                        <a:buFontTx/>
                        <a:buChar char="-"/>
                      </a:pPr>
                      <a:r>
                        <a:rPr lang="bg-BG" sz="900" b="0" baseline="0" dirty="0">
                          <a:latin typeface="Arial" pitchFamily="34" charset="0"/>
                          <a:cs typeface="Arial" pitchFamily="34" charset="0"/>
                        </a:rPr>
                        <a:t> Не поставяйте батерията или зарядното за друг продукт. Може да се стигне до прегряване, пожар или експлозия.</a:t>
                      </a:r>
                      <a:endParaRPr lang="en-US" sz="900" b="0" baseline="0" dirty="0">
                        <a:latin typeface="Arial" pitchFamily="34" charset="0"/>
                        <a:cs typeface="Arial" pitchFamily="34" charset="0"/>
                      </a:endParaRPr>
                    </a:p>
                    <a:p>
                      <a:pPr marL="0" indent="0" algn="just">
                        <a:buFontTx/>
                        <a:buChar char="-"/>
                        <a:tabLst>
                          <a:tab pos="180975" algn="l"/>
                        </a:tabLst>
                      </a:pPr>
                      <a:r>
                        <a:rPr lang="bg-BG" sz="900" b="1" dirty="0">
                          <a:latin typeface="Arial" pitchFamily="34" charset="0"/>
                          <a:cs typeface="Arial" pitchFamily="34" charset="0"/>
                        </a:rPr>
                        <a:t>НИКОГА</a:t>
                      </a:r>
                      <a:r>
                        <a:rPr lang="bg-BG" sz="900" dirty="0">
                          <a:latin typeface="Arial" pitchFamily="34" charset="0"/>
                          <a:cs typeface="Arial" pitchFamily="34" charset="0"/>
                        </a:rPr>
                        <a:t> не променяйте електрическата верига. Ако направите някакви промени по нея може да се стигне до късо съединение, пожар или експлозия или системата перманентно да се повреди.</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dirty="0">
                          <a:latin typeface="Arial" pitchFamily="34" charset="0"/>
                          <a:cs typeface="Arial" pitchFamily="34" charset="0"/>
                        </a:rPr>
                        <a:t> </a:t>
                      </a:r>
                      <a:r>
                        <a:rPr lang="bg-BG" sz="900" b="1" dirty="0">
                          <a:latin typeface="Arial" pitchFamily="34" charset="0"/>
                          <a:cs typeface="Arial" pitchFamily="34" charset="0"/>
                        </a:rPr>
                        <a:t>НЕ ПОЗВОЛЯВАЙТЕ ДА СЕ ОСЪЩЕСТВЯВА ДИРЕКТЕН КОНТАКТ МЕЖДУ КЛЕМИТЕ НА БАТЕРИЯТА. МОЖЕ ДА СЕ СТИГНЕ ДО ПОЖАР ИЛИ ЕКСПЛОЗИЯ.</a:t>
                      </a:r>
                    </a:p>
                    <a:p>
                      <a:pPr marL="0" indent="0" algn="just">
                        <a:buFont typeface="Arial" pitchFamily="34" charset="0"/>
                        <a:buNone/>
                      </a:pPr>
                      <a:r>
                        <a:rPr lang="bg-BG" sz="900" b="1" dirty="0">
                          <a:latin typeface="Arial" pitchFamily="34" charset="0"/>
                          <a:cs typeface="Arial" pitchFamily="34" charset="0"/>
                        </a:rPr>
                        <a:t>Не позволявайте какъвто</a:t>
                      </a:r>
                      <a:r>
                        <a:rPr lang="bg-BG" sz="900" b="1" baseline="0" dirty="0">
                          <a:latin typeface="Arial" pitchFamily="34" charset="0"/>
                          <a:cs typeface="Arial" pitchFamily="34" charset="0"/>
                        </a:rPr>
                        <a:t> и да вид течност да попада върху батерията или нейните компоненти.</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1" baseline="0" dirty="0">
                          <a:latin typeface="Arial" pitchFamily="34" charset="0"/>
                          <a:cs typeface="Arial" pitchFamily="34" charset="0"/>
                        </a:rPr>
                        <a:t> </a:t>
                      </a:r>
                      <a:r>
                        <a:rPr lang="bg-BG" sz="900" dirty="0">
                          <a:latin typeface="Arial" pitchFamily="34" charset="0"/>
                          <a:cs typeface="Arial" pitchFamily="34" charset="0"/>
                        </a:rPr>
                        <a:t>По време на зареждането на батерията се получават експлозивни газове. Не зареждайте в близост до източници на топлина или възпламеними вещества. Зареждайте батерията САМО в добре проветриви помещения.</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dirty="0">
                          <a:latin typeface="Arial" pitchFamily="34" charset="0"/>
                          <a:cs typeface="Arial" pitchFamily="34" charset="0"/>
                        </a:rPr>
                        <a:t> Никога не вдигайте батерията за жиците или зарядното. Може да възникне повреда по батерията и това да доведе до пожар. Вдигайте батерията </a:t>
                      </a:r>
                      <a:r>
                        <a:rPr lang="bg-BG" sz="900" b="1" dirty="0">
                          <a:latin typeface="Arial" pitchFamily="34" charset="0"/>
                          <a:cs typeface="Arial" pitchFamily="34" charset="0"/>
                        </a:rPr>
                        <a:t>САМО</a:t>
                      </a:r>
                      <a:r>
                        <a:rPr lang="bg-BG" sz="900" dirty="0">
                          <a:latin typeface="Arial" pitchFamily="34" charset="0"/>
                          <a:cs typeface="Arial" pitchFamily="34" charset="0"/>
                        </a:rPr>
                        <a:t> за кутията.</a:t>
                      </a:r>
                    </a:p>
                    <a:p>
                      <a:pPr marL="0" marR="0" indent="0" algn="just" defTabSz="914400" rtl="0" eaLnBrk="1" fontAlgn="auto" latinLnBrk="0" hangingPunct="1">
                        <a:lnSpc>
                          <a:spcPct val="100000"/>
                        </a:lnSpc>
                        <a:spcBef>
                          <a:spcPts val="0"/>
                        </a:spcBef>
                        <a:spcAft>
                          <a:spcPts val="0"/>
                        </a:spcAft>
                        <a:buClrTx/>
                        <a:buSzTx/>
                        <a:buFontTx/>
                        <a:buChar char="-"/>
                        <a:tabLst/>
                        <a:defRPr/>
                      </a:pPr>
                      <a:r>
                        <a:rPr lang="bg-BG" sz="900" b="0" dirty="0">
                          <a:latin typeface="Arial" pitchFamily="34" charset="0"/>
                          <a:cs typeface="Arial" pitchFamily="34" charset="0"/>
                        </a:rPr>
                        <a:t> Зареждайте</a:t>
                      </a:r>
                      <a:r>
                        <a:rPr lang="bg-BG" sz="900" b="0" baseline="0" dirty="0">
                          <a:latin typeface="Arial" pitchFamily="34" charset="0"/>
                          <a:cs typeface="Arial" pitchFamily="34" charset="0"/>
                        </a:rPr>
                        <a:t> батерията само в сухи зони.</a:t>
                      </a:r>
                      <a:endParaRPr lang="en-US" sz="900" b="0"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baseline="0" dirty="0">
                          <a:latin typeface="Arial" pitchFamily="34" charset="0"/>
                          <a:cs typeface="Arial" pitchFamily="34" charset="0"/>
                        </a:rPr>
                        <a:t> </a:t>
                      </a:r>
                      <a:r>
                        <a:rPr lang="bg-BG" sz="900" b="0" baseline="0" dirty="0">
                          <a:latin typeface="Arial" pitchFamily="34" charset="0"/>
                          <a:cs typeface="Arial" pitchFamily="34" charset="0"/>
                        </a:rPr>
                        <a:t>Клемите на батериите, терминалите и свързаните с тях части съдържат олово и оловни компоненти, химикали, които според Щата на Калифорния могат да причинят ракови заболявания и репродуктивни увреждания. </a:t>
                      </a:r>
                      <a:r>
                        <a:rPr lang="bg-BG" sz="900" b="1" baseline="0" dirty="0">
                          <a:latin typeface="Arial" pitchFamily="34" charset="0"/>
                          <a:cs typeface="Arial" pitchFamily="34" charset="0"/>
                        </a:rPr>
                        <a:t>Винаги мийте ръцете си след работа с батерията.</a:t>
                      </a:r>
                      <a:endParaRPr lang="en-US" sz="900" b="1"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Не отваряйте батерията. Батерията съдържа оловна киселина и други материали, които са токсични и корозивни.</a:t>
                      </a:r>
                      <a:endParaRPr lang="en-GB" sz="900" b="0" baseline="0" dirty="0">
                        <a:latin typeface="Arial" pitchFamily="34" charset="0"/>
                        <a:cs typeface="Arial" pitchFamily="34" charset="0"/>
                      </a:endParaRPr>
                    </a:p>
                    <a:p>
                      <a:pPr marL="0" indent="0" algn="just">
                        <a:buFont typeface="Arial" pitchFamily="34" charset="0"/>
                        <a:buChar char="•"/>
                        <a:tabLst>
                          <a:tab pos="180975" algn="l"/>
                        </a:tabLst>
                      </a:pPr>
                      <a:r>
                        <a:rPr lang="bg-BG" sz="900" b="0" baseline="0" dirty="0">
                          <a:latin typeface="Arial" pitchFamily="34" charset="0"/>
                          <a:cs typeface="Arial" pitchFamily="34" charset="0"/>
                        </a:rPr>
                        <a:t>Не отваряйте зарядното! Откритите жици и електрически компоненти кутията на зарядното може да предизвикат електрически удар.</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Само възрастен може да борави или зарежда батерията. </a:t>
                      </a:r>
                      <a:r>
                        <a:rPr lang="bg-BG" sz="900" b="1" baseline="0" dirty="0">
                          <a:latin typeface="Arial" pitchFamily="34" charset="0"/>
                          <a:cs typeface="Arial" pitchFamily="34" charset="0"/>
                        </a:rPr>
                        <a:t>НИКОГА</a:t>
                      </a:r>
                      <a:r>
                        <a:rPr lang="bg-BG" sz="900" b="0" baseline="0" dirty="0">
                          <a:latin typeface="Arial" pitchFamily="34" charset="0"/>
                          <a:cs typeface="Arial" pitchFamily="34" charset="0"/>
                        </a:rPr>
                        <a:t> не позволявайте децата да работят с или да зареждат батерията. Батерията е тежка и съдържа оловна киселина (електролит).</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Не изпускайте батерията. Това може да доведе до трайно увреждане на батерията или да се стигне до сериозни наранявания.</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baseline="0" dirty="0">
                          <a:latin typeface="Arial" pitchFamily="34" charset="0"/>
                          <a:cs typeface="Arial" pitchFamily="34" charset="0"/>
                        </a:rPr>
                        <a:t> </a:t>
                      </a:r>
                      <a:r>
                        <a:rPr lang="bg-BG" sz="900" dirty="0">
                          <a:latin typeface="Arial" pitchFamily="34" charset="0"/>
                          <a:cs typeface="Arial" pitchFamily="34" charset="0"/>
                        </a:rPr>
                        <a:t>Преди да започнете да зареждате продукта трябва да проверите дали зарядното, батерията и кабелите са в добро състояние. Ако има някаква повреда по някоя от тези части, трябва да преустановите употребата им, докато се отстрани неизправността.</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dirty="0">
                          <a:latin typeface="Arial" pitchFamily="34" charset="0"/>
                          <a:cs typeface="Arial" pitchFamily="34" charset="0"/>
                        </a:rPr>
                        <a:t> </a:t>
                      </a:r>
                      <a:r>
                        <a:rPr lang="bg-BG" sz="900" dirty="0">
                          <a:latin typeface="Arial" pitchFamily="34" charset="0"/>
                          <a:cs typeface="Arial" pitchFamily="34" charset="0"/>
                        </a:rPr>
                        <a:t>Не позволявайте батерията да се изтощи напълно. Трябва да я презареждате след всяка употреба или веднъж месечно, ако не я използвате редовно.</a:t>
                      </a:r>
                    </a:p>
                    <a:p>
                      <a:pPr algn="just">
                        <a:buFont typeface="Arial" pitchFamily="34" charset="0"/>
                        <a:buChar char="•"/>
                      </a:pPr>
                      <a:r>
                        <a:rPr lang="bg-BG" sz="900" baseline="0" dirty="0">
                          <a:latin typeface="Arial" pitchFamily="34" charset="0"/>
                          <a:cs typeface="Arial" pitchFamily="34" charset="0"/>
                        </a:rPr>
                        <a:t> </a:t>
                      </a:r>
                      <a:r>
                        <a:rPr lang="bg-BG" sz="900" dirty="0">
                          <a:latin typeface="Arial" pitchFamily="34" charset="0"/>
                          <a:cs typeface="Arial" pitchFamily="34" charset="0"/>
                        </a:rPr>
                        <a:t>При зареждане не обръщайте батерията наобратно.</a:t>
                      </a:r>
                    </a:p>
                    <a:p>
                      <a:pPr algn="just">
                        <a:buFont typeface="Arial" pitchFamily="34" charset="0"/>
                        <a:buChar char="•"/>
                      </a:pPr>
                      <a:r>
                        <a:rPr lang="bg-BG" sz="900" baseline="0" dirty="0">
                          <a:latin typeface="Arial" pitchFamily="34" charset="0"/>
                          <a:cs typeface="Arial" pitchFamily="34" charset="0"/>
                        </a:rPr>
                        <a:t> </a:t>
                      </a:r>
                      <a:r>
                        <a:rPr lang="bg-BG" sz="900" dirty="0">
                          <a:latin typeface="Arial" pitchFamily="34" charset="0"/>
                          <a:cs typeface="Arial" pitchFamily="34" charset="0"/>
                        </a:rPr>
                        <a:t>Винаги обезопасявайте и застопорявайте акумулаторната батерия с помощта на скобата. В противен случай батерията може да изпадне и да нарани детето, ако акумулаторният джип</a:t>
                      </a:r>
                      <a:r>
                        <a:rPr lang="bg-BG" sz="900" baseline="0" dirty="0">
                          <a:latin typeface="Arial" pitchFamily="34" charset="0"/>
                          <a:cs typeface="Arial" pitchFamily="34" charset="0"/>
                        </a:rPr>
                        <a:t> </a:t>
                      </a:r>
                      <a:r>
                        <a:rPr lang="bg-BG" sz="900" dirty="0">
                          <a:latin typeface="Arial" pitchFamily="34" charset="0"/>
                          <a:cs typeface="Arial" pitchFamily="34" charset="0"/>
                        </a:rPr>
                        <a:t>се преобърне.</a:t>
                      </a:r>
                      <a:endParaRPr lang="en-US" sz="900" dirty="0">
                        <a:latin typeface="Arial" pitchFamily="34" charset="0"/>
                        <a:cs typeface="Arial" pitchFamily="34" charset="0"/>
                      </a:endParaRPr>
                    </a:p>
                    <a:p>
                      <a:pPr marL="0" indent="0" algn="just">
                        <a:buFont typeface="Arial" pitchFamily="34" charset="0"/>
                        <a:buChar char="•"/>
                      </a:pPr>
                      <a:r>
                        <a:rPr lang="bg-BG" sz="900" dirty="0">
                          <a:latin typeface="Arial" pitchFamily="34" charset="0"/>
                          <a:cs typeface="Arial" pitchFamily="34" charset="0"/>
                        </a:rPr>
                        <a:t> Съвсем нормално е зарядното да се затопли по време на зареждане, но ако зарядното е много горещо, трябва да преустановите зареждането и да проверите адаптера и батерията.</a:t>
                      </a:r>
                    </a:p>
                    <a:p>
                      <a:pPr algn="just">
                        <a:buFont typeface="Arial" pitchFamily="34" charset="0"/>
                        <a:buChar char="•"/>
                      </a:pPr>
                      <a:r>
                        <a:rPr lang="bg-BG" sz="900" dirty="0">
                          <a:latin typeface="Arial" pitchFamily="34" charset="0"/>
                          <a:cs typeface="Arial" pitchFamily="34" charset="0"/>
                        </a:rPr>
                        <a:t> Преди да приберете акумулаторния джип</a:t>
                      </a:r>
                      <a:r>
                        <a:rPr lang="bg-BG" sz="900" baseline="0" dirty="0">
                          <a:latin typeface="Arial" pitchFamily="34" charset="0"/>
                          <a:cs typeface="Arial" pitchFamily="34" charset="0"/>
                        </a:rPr>
                        <a:t> </a:t>
                      </a:r>
                      <a:r>
                        <a:rPr lang="bg-BG" sz="900" dirty="0">
                          <a:latin typeface="Arial" pitchFamily="34" charset="0"/>
                          <a:cs typeface="Arial" pitchFamily="34" charset="0"/>
                        </a:rPr>
                        <a:t>за съхранение, трябва да</a:t>
                      </a:r>
                      <a:r>
                        <a:rPr lang="bg-BG" sz="900" baseline="0" dirty="0">
                          <a:latin typeface="Arial" pitchFamily="34" charset="0"/>
                          <a:cs typeface="Arial" pitchFamily="34" charset="0"/>
                        </a:rPr>
                        <a:t> </a:t>
                      </a:r>
                      <a:r>
                        <a:rPr lang="bg-BG" sz="900" dirty="0">
                          <a:latin typeface="Arial" pitchFamily="34" charset="0"/>
                          <a:cs typeface="Arial" pitchFamily="34" charset="0"/>
                        </a:rPr>
                        <a:t>заредите батерията му напълно. След това на всеки 3 месеца трябва да я зареждате, за да удължите живота й.</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b="0" dirty="0">
                          <a:solidFill>
                            <a:schemeClr val="tx1"/>
                          </a:solidFill>
                          <a:latin typeface="Arial" pitchFamily="34" charset="0"/>
                          <a:cs typeface="Arial" pitchFamily="34" charset="0"/>
                        </a:rPr>
                        <a:t>Контактът за зареждане се намира</a:t>
                      </a:r>
                      <a:r>
                        <a:rPr lang="bg-BG" sz="900" b="0" baseline="0" dirty="0">
                          <a:solidFill>
                            <a:schemeClr val="tx1"/>
                          </a:solidFill>
                          <a:latin typeface="Arial" pitchFamily="34" charset="0"/>
                          <a:cs typeface="Arial" pitchFamily="34" charset="0"/>
                        </a:rPr>
                        <a:t> под седалката.</a:t>
                      </a:r>
                      <a:endParaRPr lang="bg-BG"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При зареждането джипът е неизползваем, тъй като се спира тока по електрическата система.</a:t>
                      </a:r>
                      <a:endParaRPr lang="en-US" sz="900" dirty="0">
                        <a:latin typeface="Arial" pitchFamily="34" charset="0"/>
                        <a:cs typeface="Arial" pitchFamily="34" charset="0"/>
                      </a:endParaRPr>
                    </a:p>
                    <a:p>
                      <a:pPr algn="just">
                        <a:buFont typeface="Arial" pitchFamily="34" charset="0"/>
                        <a:buChar char="•"/>
                      </a:pPr>
                      <a:r>
                        <a:rPr lang="bg-BG" sz="900" dirty="0">
                          <a:latin typeface="Arial" pitchFamily="34" charset="0"/>
                          <a:cs typeface="Arial" pitchFamily="34" charset="0"/>
                        </a:rPr>
                        <a:t> Поставете </a:t>
                      </a:r>
                      <a:r>
                        <a:rPr lang="bg-BG" sz="900" b="1" dirty="0">
                          <a:latin typeface="Arial" pitchFamily="34" charset="0"/>
                          <a:cs typeface="Arial" pitchFamily="34" charset="0"/>
                        </a:rPr>
                        <a:t>БУТОНА ЗА ЗАХРАНВАНЕ </a:t>
                      </a:r>
                      <a:r>
                        <a:rPr lang="bg-BG" sz="900" dirty="0">
                          <a:latin typeface="Arial" pitchFamily="34" charset="0"/>
                          <a:cs typeface="Arial" pitchFamily="34" charset="0"/>
                        </a:rPr>
                        <a:t>в позиция </a:t>
                      </a:r>
                      <a:r>
                        <a:rPr lang="en-US" sz="900" b="1" dirty="0">
                          <a:latin typeface="Arial" pitchFamily="34" charset="0"/>
                          <a:cs typeface="Arial" pitchFamily="34" charset="0"/>
                        </a:rPr>
                        <a:t>OFF</a:t>
                      </a:r>
                      <a:r>
                        <a:rPr lang="en-US" sz="900" dirty="0">
                          <a:latin typeface="Arial" pitchFamily="34" charset="0"/>
                          <a:cs typeface="Arial" pitchFamily="34" charset="0"/>
                        </a:rPr>
                        <a:t> </a:t>
                      </a:r>
                      <a:r>
                        <a:rPr lang="bg-BG" sz="900" dirty="0">
                          <a:latin typeface="Arial" pitchFamily="34" charset="0"/>
                          <a:cs typeface="Arial" pitchFamily="34" charset="0"/>
                        </a:rPr>
                        <a:t>по време на зареждане.</a:t>
                      </a:r>
                    </a:p>
                    <a:p>
                      <a:pPr algn="just">
                        <a:buFont typeface="Arial" pitchFamily="34" charset="0"/>
                        <a:buChar char="•"/>
                      </a:pPr>
                      <a:r>
                        <a:rPr lang="bg-BG" sz="900" dirty="0">
                          <a:latin typeface="Arial" pitchFamily="34" charset="0"/>
                          <a:cs typeface="Arial" pitchFamily="34" charset="0"/>
                        </a:rPr>
                        <a:t> Преди употреба за първи път, трябва да заредите батерията за</a:t>
                      </a:r>
                      <a:r>
                        <a:rPr lang="en-US" sz="900" dirty="0">
                          <a:latin typeface="Arial" pitchFamily="34" charset="0"/>
                          <a:cs typeface="Arial" pitchFamily="34" charset="0"/>
                        </a:rPr>
                        <a:t> 10</a:t>
                      </a:r>
                      <a:r>
                        <a:rPr lang="bg-BG" sz="900" baseline="0" dirty="0">
                          <a:latin typeface="Arial" pitchFamily="34" charset="0"/>
                          <a:cs typeface="Arial" pitchFamily="34" charset="0"/>
                        </a:rPr>
                        <a:t> - </a:t>
                      </a:r>
                      <a:r>
                        <a:rPr lang="en-US" sz="900" baseline="0" dirty="0">
                          <a:latin typeface="Arial" pitchFamily="34" charset="0"/>
                          <a:cs typeface="Arial" pitchFamily="34" charset="0"/>
                        </a:rPr>
                        <a:t>12</a:t>
                      </a:r>
                      <a:r>
                        <a:rPr lang="bg-BG" sz="900" baseline="0" dirty="0">
                          <a:latin typeface="Arial" pitchFamily="34" charset="0"/>
                          <a:cs typeface="Arial" pitchFamily="34" charset="0"/>
                        </a:rPr>
                        <a:t> </a:t>
                      </a:r>
                      <a:r>
                        <a:rPr lang="bg-BG" sz="900" dirty="0">
                          <a:latin typeface="Arial" pitchFamily="34" charset="0"/>
                          <a:cs typeface="Arial" pitchFamily="34" charset="0"/>
                        </a:rPr>
                        <a:t>часа. Не презареждайте батерията за повече от 10 часа, за да избегнете прегряване на батерията и зарядното.</a:t>
                      </a:r>
                    </a:p>
                    <a:p>
                      <a:pPr algn="just">
                        <a:buFont typeface="Arial" pitchFamily="34" charset="0"/>
                        <a:buChar char="•"/>
                      </a:pPr>
                      <a:r>
                        <a:rPr lang="bg-BG" sz="900" dirty="0">
                          <a:latin typeface="Arial" pitchFamily="34" charset="0"/>
                          <a:cs typeface="Arial" pitchFamily="34" charset="0"/>
                        </a:rPr>
                        <a:t>  Когато акумулаторният джип започне да се движи по – бавно, трябва да презаредите батерията.</a:t>
                      </a:r>
                    </a:p>
                    <a:p>
                      <a:pPr algn="just">
                        <a:buFont typeface="Arial" pitchFamily="34" charset="0"/>
                        <a:buChar char="•"/>
                      </a:pPr>
                      <a:r>
                        <a:rPr lang="bg-BG" sz="900" dirty="0">
                          <a:latin typeface="Arial" pitchFamily="34" charset="0"/>
                          <a:cs typeface="Arial" pitchFamily="34" charset="0"/>
                        </a:rPr>
                        <a:t> След всяка употреба или веднъж в месеца минимум трябва да зареждате акумулаторната батерия от </a:t>
                      </a:r>
                      <a:r>
                        <a:rPr lang="en-US" sz="900" dirty="0">
                          <a:latin typeface="Arial" pitchFamily="34" charset="0"/>
                          <a:cs typeface="Arial" pitchFamily="34" charset="0"/>
                        </a:rPr>
                        <a:t>10</a:t>
                      </a:r>
                      <a:r>
                        <a:rPr lang="bg-BG" sz="900" dirty="0">
                          <a:latin typeface="Arial" pitchFamily="34" charset="0"/>
                          <a:cs typeface="Arial" pitchFamily="34" charset="0"/>
                        </a:rPr>
                        <a:t> до 1</a:t>
                      </a:r>
                      <a:r>
                        <a:rPr lang="en-US" sz="900" dirty="0">
                          <a:latin typeface="Arial" pitchFamily="34" charset="0"/>
                          <a:cs typeface="Arial" pitchFamily="34" charset="0"/>
                        </a:rPr>
                        <a:t>2</a:t>
                      </a:r>
                      <a:r>
                        <a:rPr lang="bg-BG" sz="900" dirty="0">
                          <a:latin typeface="Arial" pitchFamily="34" charset="0"/>
                          <a:cs typeface="Arial" pitchFamily="34" charset="0"/>
                        </a:rPr>
                        <a:t> часа, но не повече от </a:t>
                      </a:r>
                      <a:r>
                        <a:rPr lang="en-US" sz="900" dirty="0">
                          <a:latin typeface="Arial" pitchFamily="34" charset="0"/>
                          <a:cs typeface="Arial" pitchFamily="34" charset="0"/>
                        </a:rPr>
                        <a:t>18</a:t>
                      </a:r>
                      <a:r>
                        <a:rPr lang="bg-BG" sz="900" dirty="0">
                          <a:latin typeface="Arial" pitchFamily="34" charset="0"/>
                          <a:cs typeface="Arial" pitchFamily="34" charset="0"/>
                        </a:rPr>
                        <a:t> часа.</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bg-BG" sz="900" dirty="0">
                          <a:latin typeface="Arial" pitchFamily="34" charset="0"/>
                          <a:cs typeface="Arial" pitchFamily="34" charset="0"/>
                        </a:rPr>
                        <a:t>На децата не е позволено да боравят със зарядното. С него трябва да борави само възрастен. След зареждане винаги го прибирайте на място, недостъпно за деца. Зарядното не се счита за играчка. </a:t>
                      </a:r>
                    </a:p>
                  </a:txBody>
                  <a:tcPr anchor="ctr"/>
                </a:tc>
                <a:extLst>
                  <a:ext uri="{0D108BD9-81ED-4DB2-BD59-A6C34878D82A}">
                    <a16:rowId xmlns:a16="http://schemas.microsoft.com/office/drawing/2014/main" val="10001"/>
                  </a:ext>
                </a:extLst>
              </a:tr>
            </a:tbl>
          </a:graphicData>
        </a:graphic>
      </p:graphicFrame>
      <p:sp>
        <p:nvSpPr>
          <p:cNvPr id="7" name="TextBox 6"/>
          <p:cNvSpPr txBox="1"/>
          <p:nvPr/>
        </p:nvSpPr>
        <p:spPr>
          <a:xfrm>
            <a:off x="189000" y="75853"/>
            <a:ext cx="6480000" cy="1338828"/>
          </a:xfrm>
          <a:prstGeom prst="rect">
            <a:avLst/>
          </a:prstGeom>
          <a:noFill/>
        </p:spPr>
        <p:txBody>
          <a:bodyPr wrap="square" rtlCol="0">
            <a:spAutoFit/>
          </a:bodyPr>
          <a:lstStyle/>
          <a:p>
            <a:pPr algn="just"/>
            <a:r>
              <a:rPr lang="bg-BG" sz="900" dirty="0">
                <a:latin typeface="Arial" panose="020B0604020202020204" pitchFamily="34" charset="0"/>
                <a:cs typeface="Arial" panose="020B0604020202020204" pitchFamily="34" charset="0"/>
              </a:rPr>
              <a:t>места. Те са рециклируеми.</a:t>
            </a:r>
          </a:p>
          <a:p>
            <a:pPr algn="just">
              <a:buAutoNum type="arabicPeriod"/>
            </a:pPr>
            <a:r>
              <a:rPr lang="bg-BG" sz="900" dirty="0">
                <a:latin typeface="Arial" panose="020B0604020202020204" pitchFamily="34" charset="0"/>
                <a:cs typeface="Arial" panose="020B0604020202020204" pitchFamily="34" charset="0"/>
              </a:rPr>
              <a:t> Използвайте батерии с означения размер и волтаж на дъното на отделението за батерии.</a:t>
            </a:r>
            <a:endParaRPr lang="en-GB" sz="900" dirty="0">
              <a:latin typeface="Arial" pitchFamily="34" charset="0"/>
              <a:cs typeface="Arial" pitchFamily="34" charset="0"/>
            </a:endParaRPr>
          </a:p>
          <a:p>
            <a:pPr lvl="0" algn="just"/>
            <a:r>
              <a:rPr lang="bg-BG" sz="900" dirty="0">
                <a:latin typeface="Arial" pitchFamily="34" charset="0"/>
                <a:cs typeface="Arial" pitchFamily="34" charset="0"/>
              </a:rPr>
              <a:t>3. Препоръчват се алкални батерии.</a:t>
            </a:r>
            <a:endParaRPr lang="en-US" sz="900" dirty="0">
              <a:latin typeface="Arial" pitchFamily="34" charset="0"/>
              <a:cs typeface="Arial" pitchFamily="34" charset="0"/>
            </a:endParaRPr>
          </a:p>
          <a:p>
            <a:pPr algn="just"/>
            <a:r>
              <a:rPr lang="bg-BG" sz="900" dirty="0">
                <a:latin typeface="Arial" pitchFamily="34" charset="0"/>
                <a:cs typeface="Arial" pitchFamily="34" charset="0"/>
              </a:rPr>
              <a:t>4. Ако не използвате продукт</a:t>
            </a:r>
            <a:r>
              <a:rPr lang="en-US" sz="900" dirty="0">
                <a:latin typeface="Arial" pitchFamily="34" charset="0"/>
                <a:cs typeface="Arial" pitchFamily="34" charset="0"/>
              </a:rPr>
              <a:t>a</a:t>
            </a:r>
            <a:r>
              <a:rPr lang="bg-BG" sz="900" dirty="0">
                <a:latin typeface="Arial" pitchFamily="34" charset="0"/>
                <a:cs typeface="Arial" pitchFamily="34" charset="0"/>
              </a:rPr>
              <a:t> за дълго време, винаги изваждайте батериите.</a:t>
            </a:r>
          </a:p>
          <a:p>
            <a:pPr algn="just"/>
            <a:r>
              <a:rPr lang="bg-BG" sz="900" dirty="0">
                <a:latin typeface="Arial" pitchFamily="34" charset="0"/>
                <a:cs typeface="Arial" pitchFamily="34" charset="0"/>
              </a:rPr>
              <a:t>5. Когато сменяте с нови батерии, винаги сменяйте всички батерии. Децата не трябва да присъстват по време на смяната на батериите</a:t>
            </a:r>
            <a:r>
              <a:rPr lang="en-US" sz="900" dirty="0">
                <a:latin typeface="Arial" pitchFamily="34" charset="0"/>
                <a:cs typeface="Arial" pitchFamily="34" charset="0"/>
              </a:rPr>
              <a:t>.</a:t>
            </a:r>
            <a:endParaRPr lang="bg-BG" sz="900" b="1" dirty="0">
              <a:latin typeface="Arial" pitchFamily="34" charset="0"/>
              <a:cs typeface="Arial" pitchFamily="34" charset="0"/>
            </a:endParaRPr>
          </a:p>
          <a:p>
            <a:pPr algn="just"/>
            <a:r>
              <a:rPr lang="bg-BG" sz="900" dirty="0">
                <a:latin typeface="Arial" pitchFamily="34" charset="0"/>
                <a:cs typeface="Arial" pitchFamily="34" charset="0"/>
              </a:rPr>
              <a:t>6. Не смесвайте стари с нови батерии.</a:t>
            </a:r>
          </a:p>
          <a:p>
            <a:pPr algn="just"/>
            <a:r>
              <a:rPr lang="bg-BG" sz="900" dirty="0">
                <a:latin typeface="Arial" pitchFamily="34" charset="0"/>
                <a:cs typeface="Arial" pitchFamily="34" charset="0"/>
              </a:rPr>
              <a:t>7. Не смесвайте алкални, стандартни (Въглерод - Цинкови ), или презаредими (Никел – Кадмиеви) батерии.</a:t>
            </a:r>
          </a:p>
          <a:p>
            <a:pPr algn="just"/>
            <a:r>
              <a:rPr lang="bg-BG" sz="900" dirty="0">
                <a:latin typeface="Arial" pitchFamily="34" charset="0"/>
                <a:cs typeface="Arial" pitchFamily="34" charset="0"/>
              </a:rPr>
              <a:t>8. Не слагайте батериите в огън, тъй като те може да избухнат или да протекат.</a:t>
            </a:r>
          </a:p>
        </p:txBody>
      </p:sp>
      <p:sp>
        <p:nvSpPr>
          <p:cNvPr id="8" name="TextBox 7">
            <a:extLst>
              <a:ext uri="{FF2B5EF4-FFF2-40B4-BE49-F238E27FC236}">
                <a16:creationId xmlns:a16="http://schemas.microsoft.com/office/drawing/2014/main" id="{B80F0087-C44A-419D-93FD-F152686EC7DD}"/>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8</a:t>
            </a:r>
          </a:p>
        </p:txBody>
      </p:sp>
      <p:sp>
        <p:nvSpPr>
          <p:cNvPr id="9" name="TextBox 8">
            <a:extLst>
              <a:ext uri="{FF2B5EF4-FFF2-40B4-BE49-F238E27FC236}">
                <a16:creationId xmlns:a16="http://schemas.microsoft.com/office/drawing/2014/main" id="{99E2CB70-E0AE-4D0F-82D2-0A9CD6F7B7CB}"/>
              </a:ext>
            </a:extLst>
          </p:cNvPr>
          <p:cNvSpPr txBox="1"/>
          <p:nvPr/>
        </p:nvSpPr>
        <p:spPr>
          <a:xfrm>
            <a:off x="189000" y="8554064"/>
            <a:ext cx="6480000" cy="369332"/>
          </a:xfrm>
          <a:prstGeom prst="rect">
            <a:avLst/>
          </a:prstGeom>
          <a:noFill/>
        </p:spPr>
        <p:txBody>
          <a:bodyPr wrap="square" rtlCol="0">
            <a:spAutoFit/>
          </a:bodyPr>
          <a:lstStyle/>
          <a:p>
            <a:pPr lvl="0" algn="just">
              <a:buAutoNum type="arabicPeriod"/>
            </a:pPr>
            <a:r>
              <a:rPr lang="bg-BG" sz="900" dirty="0">
                <a:latin typeface="Arial" pitchFamily="34" charset="0"/>
                <a:cs typeface="Arial" pitchFamily="34" charset="0"/>
              </a:rPr>
              <a:t>Изключете акумулаторния джип от захранване преди да започнете да зареждате батерията.</a:t>
            </a:r>
          </a:p>
          <a:p>
            <a:pPr lvl="0" algn="just">
              <a:buAutoNum type="arabicPeriod"/>
            </a:pPr>
            <a:r>
              <a:rPr lang="bg-BG" sz="900" dirty="0">
                <a:latin typeface="Arial" pitchFamily="34" charset="0"/>
                <a:cs typeface="Arial" pitchFamily="34" charset="0"/>
              </a:rPr>
              <a:t>Вижте фигура </a:t>
            </a:r>
            <a:r>
              <a:rPr lang="en-GB" sz="900" dirty="0">
                <a:latin typeface="Arial" pitchFamily="34" charset="0"/>
                <a:cs typeface="Arial" pitchFamily="34" charset="0"/>
              </a:rPr>
              <a:t>CH.</a:t>
            </a:r>
            <a:r>
              <a:rPr lang="bg-BG" sz="900" dirty="0">
                <a:latin typeface="Arial" pitchFamily="34" charset="0"/>
                <a:cs typeface="Arial" pitchFamily="34" charset="0"/>
              </a:rPr>
              <a:t> Свържете буксата на зарядното към контакта за зареждане.</a:t>
            </a:r>
          </a:p>
        </p:txBody>
      </p:sp>
    </p:spTree>
    <p:extLst>
      <p:ext uri="{BB962C8B-B14F-4D97-AF65-F5344CB8AC3E}">
        <p14:creationId xmlns:p14="http://schemas.microsoft.com/office/powerpoint/2010/main" val="211138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1FBBDDD-1179-45BA-AC32-BE48468B5F60}"/>
              </a:ext>
            </a:extLst>
          </p:cNvPr>
          <p:cNvSpPr txBox="1"/>
          <p:nvPr/>
        </p:nvSpPr>
        <p:spPr>
          <a:xfrm>
            <a:off x="189000" y="827912"/>
            <a:ext cx="6480000" cy="2952000"/>
          </a:xfrm>
          <a:prstGeom prst="rect">
            <a:avLst/>
          </a:prstGeom>
          <a:noFill/>
        </p:spPr>
        <p:txBody>
          <a:bodyPr wrap="square" rtlCol="0">
            <a:noAutofit/>
          </a:bodyPr>
          <a:lstStyle/>
          <a:p>
            <a:pPr algn="just"/>
            <a:r>
              <a:rPr lang="bg-BG" sz="900" dirty="0">
                <a:latin typeface="Arial" pitchFamily="34" charset="0"/>
                <a:cs typeface="Arial" pitchFamily="34" charset="0"/>
              </a:rPr>
              <a:t>Вашата батерия в един момент ще загуби способността си да задържа заряд. В зависимост от количеството на употреба и вариращите условия, батерията би трябвало да може да се използва от една до три години. За да подмените батерията и да отстраните изтощената, следвайте следните стъпки:</a:t>
            </a:r>
          </a:p>
          <a:p>
            <a:pPr algn="just">
              <a:buAutoNum type="arabicPeriod"/>
            </a:pPr>
            <a:r>
              <a:rPr lang="bg-BG" sz="900" dirty="0">
                <a:latin typeface="Arial" pitchFamily="34" charset="0"/>
                <a:cs typeface="Arial" pitchFamily="34" charset="0"/>
              </a:rPr>
              <a:t> Свалете седалката на акумулаторния джип.</a:t>
            </a:r>
          </a:p>
          <a:p>
            <a:pPr algn="just">
              <a:buAutoNum type="arabicPeriod"/>
            </a:pPr>
            <a:r>
              <a:rPr lang="bg-BG" sz="900" dirty="0">
                <a:latin typeface="Arial" pitchFamily="34" charset="0"/>
                <a:cs typeface="Arial" pitchFamily="34" charset="0"/>
              </a:rPr>
              <a:t> Свалете буксите на кабелите на батерията.</a:t>
            </a:r>
          </a:p>
          <a:p>
            <a:pPr algn="just"/>
            <a:r>
              <a:rPr lang="bg-BG" sz="900" dirty="0">
                <a:latin typeface="Arial" pitchFamily="34" charset="0"/>
                <a:cs typeface="Arial" pitchFamily="34" charset="0"/>
              </a:rPr>
              <a:t>3. Свалете металната скоба, предпазваща батерията от падане.</a:t>
            </a:r>
          </a:p>
          <a:p>
            <a:pPr algn="just"/>
            <a:r>
              <a:rPr lang="bg-BG" sz="900" dirty="0">
                <a:latin typeface="Arial" pitchFamily="34" charset="0"/>
                <a:cs typeface="Arial" pitchFamily="34" charset="0"/>
              </a:rPr>
              <a:t>4. Внимателно вдигнете батерията.</a:t>
            </a:r>
          </a:p>
          <a:p>
            <a:pPr algn="just">
              <a:buFont typeface="Arial" pitchFamily="34" charset="0"/>
              <a:buChar char="•"/>
            </a:pPr>
            <a:r>
              <a:rPr lang="bg-BG" sz="900" dirty="0">
                <a:latin typeface="Arial" pitchFamily="34" charset="0"/>
                <a:cs typeface="Arial" pitchFamily="34" charset="0"/>
              </a:rPr>
              <a:t> В зависимост от състоянието на батерията (напр. протичане) може да искате да носите предпазни ръкавици преди да свалите батерията.</a:t>
            </a:r>
          </a:p>
          <a:p>
            <a:pPr algn="just">
              <a:buFont typeface="Arial" pitchFamily="34" charset="0"/>
              <a:buChar char="•"/>
            </a:pPr>
            <a:r>
              <a:rPr lang="bg-BG" sz="900" dirty="0">
                <a:latin typeface="Arial" pitchFamily="34" charset="0"/>
                <a:cs typeface="Arial" pitchFamily="34" charset="0"/>
              </a:rPr>
              <a:t> Не вдигайте батерията за нейните клеми или кабели.</a:t>
            </a:r>
          </a:p>
          <a:p>
            <a:pPr algn="just"/>
            <a:r>
              <a:rPr lang="en-GB" sz="900" dirty="0">
                <a:latin typeface="Arial" pitchFamily="34" charset="0"/>
                <a:cs typeface="Arial" pitchFamily="34" charset="0"/>
              </a:rPr>
              <a:t>5</a:t>
            </a:r>
            <a:r>
              <a:rPr lang="bg-BG" sz="900" dirty="0">
                <a:latin typeface="Arial" pitchFamily="34" charset="0"/>
                <a:cs typeface="Arial" pitchFamily="34" charset="0"/>
              </a:rPr>
              <a:t>. Поставете изтощената батерия в найлонова опаковка.</a:t>
            </a:r>
          </a:p>
          <a:p>
            <a:pPr algn="just"/>
            <a:r>
              <a:rPr lang="bg-BG" sz="900" b="1" dirty="0">
                <a:latin typeface="Arial" pitchFamily="34" charset="0"/>
                <a:cs typeface="Arial" pitchFamily="34" charset="0"/>
              </a:rPr>
              <a:t>Важно! </a:t>
            </a:r>
            <a:r>
              <a:rPr lang="bg-BG" sz="900" dirty="0">
                <a:latin typeface="Arial" pitchFamily="34" charset="0"/>
                <a:cs typeface="Arial" pitchFamily="34" charset="0"/>
              </a:rPr>
              <a:t>Запечатана оловно-киселинна батерия трябва да се рециклира или изхвърли по екологосъобразен начин с цел опазване на околната среда от замърсяване. Батерията съдържа оловна киселина (елктролит) и трябва да се отстранява по екологосъобразен начин и според нормативните изисквания. НЕ изхвърляйте акумулаторната батерия в огън, тъй като тя може да експлоадира или да протече. НЕ изхвърляйте оловно-киселинната батерия в кофите за битов отпадък. Инсинерацията (изгарянето), депонирането или смесването на запечатаните оловно-киселинни батерии с битовия отпадък е забранено от закона. Изтощената акумулаторна батерия може да се занесе за рециклиране в местния център по рециклиране или в център за продажба на такива батерии.</a:t>
            </a:r>
          </a:p>
          <a:p>
            <a:pPr algn="just"/>
            <a:r>
              <a:rPr lang="en-GB" sz="900" dirty="0">
                <a:latin typeface="Arial" pitchFamily="34" charset="0"/>
                <a:cs typeface="Arial" pitchFamily="34" charset="0"/>
              </a:rPr>
              <a:t>6</a:t>
            </a:r>
            <a:r>
              <a:rPr lang="bg-BG" sz="900" dirty="0">
                <a:latin typeface="Arial" pitchFamily="34" charset="0"/>
                <a:cs typeface="Arial" pitchFamily="34" charset="0"/>
              </a:rPr>
              <a:t>. Подменте батерията с нова и свържете всички кабели и букси отново.</a:t>
            </a:r>
          </a:p>
          <a:p>
            <a:pPr algn="just"/>
            <a:r>
              <a:rPr lang="en-GB" sz="900" dirty="0">
                <a:latin typeface="Arial" pitchFamily="34" charset="0"/>
                <a:cs typeface="Arial" pitchFamily="34" charset="0"/>
              </a:rPr>
              <a:t>7</a:t>
            </a:r>
            <a:r>
              <a:rPr lang="bg-BG" sz="900" dirty="0">
                <a:latin typeface="Arial" pitchFamily="34" charset="0"/>
                <a:cs typeface="Arial" pitchFamily="34" charset="0"/>
              </a:rPr>
              <a:t>. Поставете обратно металната скоба, предпазваща батерията от обръщане или изпадане.</a:t>
            </a:r>
          </a:p>
          <a:p>
            <a:pPr algn="just"/>
            <a:r>
              <a:rPr lang="en-GB" sz="900" dirty="0">
                <a:latin typeface="Arial" pitchFamily="34" charset="0"/>
                <a:cs typeface="Arial" pitchFamily="34" charset="0"/>
              </a:rPr>
              <a:t>8</a:t>
            </a:r>
            <a:r>
              <a:rPr lang="bg-BG" sz="900" dirty="0">
                <a:latin typeface="Arial" pitchFamily="34" charset="0"/>
                <a:cs typeface="Arial" pitchFamily="34" charset="0"/>
              </a:rPr>
              <a:t>. Поставете обратно седалката на акумулаторния джип.</a:t>
            </a:r>
          </a:p>
        </p:txBody>
      </p:sp>
      <p:sp>
        <p:nvSpPr>
          <p:cNvPr id="12" name="TextBox 11">
            <a:extLst>
              <a:ext uri="{FF2B5EF4-FFF2-40B4-BE49-F238E27FC236}">
                <a16:creationId xmlns:a16="http://schemas.microsoft.com/office/drawing/2014/main" id="{A5163D94-F7C5-4CA4-9078-B15B6E2CB355}"/>
              </a:ext>
            </a:extLst>
          </p:cNvPr>
          <p:cNvSpPr txBox="1"/>
          <p:nvPr/>
        </p:nvSpPr>
        <p:spPr>
          <a:xfrm>
            <a:off x="837000" y="545306"/>
            <a:ext cx="5832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ОТСТРАНЯВАНЕ НА ИЗТОЩЕНАТА БАТЕРИЯ</a:t>
            </a:r>
          </a:p>
        </p:txBody>
      </p:sp>
      <p:pic>
        <p:nvPicPr>
          <p:cNvPr id="13" name="Picture 7" descr="РЕЦИКЛИРАНЕ.jpg">
            <a:extLst>
              <a:ext uri="{FF2B5EF4-FFF2-40B4-BE49-F238E27FC236}">
                <a16:creationId xmlns:a16="http://schemas.microsoft.com/office/drawing/2014/main" id="{AC96C048-CF9C-4AF7-99E2-EF5E472906F0}"/>
              </a:ext>
            </a:extLst>
          </p:cNvPr>
          <p:cNvPicPr>
            <a:picLocks noChangeAspect="1"/>
          </p:cNvPicPr>
          <p:nvPr/>
        </p:nvPicPr>
        <p:blipFill>
          <a:blip r:embed="rId2" cstate="print"/>
          <a:stretch>
            <a:fillRect/>
          </a:stretch>
        </p:blipFill>
        <p:spPr>
          <a:xfrm>
            <a:off x="189000" y="467872"/>
            <a:ext cx="612000" cy="334869"/>
          </a:xfrm>
          <a:prstGeom prst="rect">
            <a:avLst/>
          </a:prstGeom>
        </p:spPr>
      </p:pic>
      <p:sp>
        <p:nvSpPr>
          <p:cNvPr id="14" name="TextBox 13">
            <a:extLst>
              <a:ext uri="{FF2B5EF4-FFF2-40B4-BE49-F238E27FC236}">
                <a16:creationId xmlns:a16="http://schemas.microsoft.com/office/drawing/2014/main" id="{DFD202A1-6B8F-4C6F-B987-F78F16C3F526}"/>
              </a:ext>
            </a:extLst>
          </p:cNvPr>
          <p:cNvSpPr txBox="1"/>
          <p:nvPr/>
        </p:nvSpPr>
        <p:spPr>
          <a:xfrm>
            <a:off x="189000" y="3817837"/>
            <a:ext cx="6480000" cy="180000"/>
          </a:xfrm>
          <a:prstGeom prst="rect">
            <a:avLst/>
          </a:prstGeom>
          <a:solidFill>
            <a:schemeClr val="bg1">
              <a:lumMod val="65000"/>
            </a:schemeClr>
          </a:solidFill>
        </p:spPr>
        <p:txBody>
          <a:bodyPr wrap="square" rtlCol="0" anchor="ctr">
            <a:noAutofit/>
          </a:bodyPr>
          <a:lstStyle/>
          <a:p>
            <a:r>
              <a:rPr lang="bg-BG" sz="1000" b="1" dirty="0">
                <a:latin typeface="Arial" pitchFamily="34" charset="0"/>
                <a:cs typeface="Arial" pitchFamily="34" charset="0"/>
              </a:rPr>
              <a:t>НАРЪЧНИК ЗА ОТСТРАНЯВАНЕ НА НЕИЗПРАВНОСТИ</a:t>
            </a:r>
          </a:p>
        </p:txBody>
      </p:sp>
      <p:graphicFrame>
        <p:nvGraphicFramePr>
          <p:cNvPr id="15" name="Table 14">
            <a:extLst>
              <a:ext uri="{FF2B5EF4-FFF2-40B4-BE49-F238E27FC236}">
                <a16:creationId xmlns:a16="http://schemas.microsoft.com/office/drawing/2014/main" id="{AF75BF5A-1C1B-4F42-8B0E-FC8E3B7ED02A}"/>
              </a:ext>
            </a:extLst>
          </p:cNvPr>
          <p:cNvGraphicFramePr>
            <a:graphicFrameLocks noGrp="1"/>
          </p:cNvGraphicFramePr>
          <p:nvPr>
            <p:extLst>
              <p:ext uri="{D42A27DB-BD31-4B8C-83A1-F6EECF244321}">
                <p14:modId xmlns:p14="http://schemas.microsoft.com/office/powerpoint/2010/main" val="691362134"/>
              </p:ext>
            </p:extLst>
          </p:nvPr>
        </p:nvGraphicFramePr>
        <p:xfrm>
          <a:off x="188640" y="4069845"/>
          <a:ext cx="6480360" cy="4462595"/>
        </p:xfrm>
        <a:graphic>
          <a:graphicData uri="http://schemas.openxmlformats.org/drawingml/2006/table">
            <a:tbl>
              <a:tblPr firstRow="1" firstCol="1" lastRow="1" lastCol="1" bandRow="1" bandCol="1">
                <a:tableStyleId>{5940675A-B579-460E-94D1-54222C63F5DA}</a:tableStyleId>
              </a:tblPr>
              <a:tblGrid>
                <a:gridCol w="144016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095984">
                  <a:extLst>
                    <a:ext uri="{9D8B030D-6E8A-4147-A177-3AD203B41FA5}">
                      <a16:colId xmlns:a16="http://schemas.microsoft.com/office/drawing/2014/main" val="20002"/>
                    </a:ext>
                  </a:extLst>
                </a:gridCol>
              </a:tblGrid>
              <a:tr h="256355">
                <a:tc>
                  <a:txBody>
                    <a:bodyPr/>
                    <a:lstStyle/>
                    <a:p>
                      <a:pPr algn="ctr"/>
                      <a:r>
                        <a:rPr lang="bg-BG" sz="900" b="1" dirty="0">
                          <a:solidFill>
                            <a:schemeClr val="tx1"/>
                          </a:solidFill>
                          <a:latin typeface="Arial" pitchFamily="34" charset="0"/>
                          <a:cs typeface="Arial" pitchFamily="34" charset="0"/>
                        </a:rPr>
                        <a:t>Проблем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Възможна Причина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g-BG" sz="900" b="1" dirty="0">
                          <a:solidFill>
                            <a:schemeClr val="tx1"/>
                          </a:solidFill>
                          <a:latin typeface="Arial" pitchFamily="34" charset="0"/>
                          <a:cs typeface="Arial" pitchFamily="34" charset="0"/>
                        </a:rPr>
                        <a:t>Решение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113">
                <a:tc rowSpan="7">
                  <a:txBody>
                    <a:bodyPr/>
                    <a:lstStyle/>
                    <a:p>
                      <a:pPr algn="ctr"/>
                      <a:r>
                        <a:rPr lang="bg-BG" sz="900" dirty="0">
                          <a:solidFill>
                            <a:schemeClr val="tx1"/>
                          </a:solidFill>
                          <a:latin typeface="Arial" pitchFamily="34" charset="0"/>
                          <a:cs typeface="Arial" pitchFamily="34" charset="0"/>
                        </a:rPr>
                        <a:t>колата не може да се стартира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Батерията няма достатъчно заряд.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Заредете батерията напълно за </a:t>
                      </a:r>
                      <a:r>
                        <a:rPr lang="en-US" sz="900" dirty="0">
                          <a:solidFill>
                            <a:schemeClr val="tx1"/>
                          </a:solidFill>
                          <a:latin typeface="Arial" pitchFamily="34" charset="0"/>
                          <a:cs typeface="Arial" pitchFamily="34" charset="0"/>
                        </a:rPr>
                        <a:t>10 </a:t>
                      </a:r>
                      <a:r>
                        <a:rPr lang="bg-BG" sz="900" dirty="0">
                          <a:solidFill>
                            <a:schemeClr val="tx1"/>
                          </a:solidFill>
                          <a:latin typeface="Arial" pitchFamily="34" charset="0"/>
                          <a:cs typeface="Arial" pitchFamily="34" charset="0"/>
                        </a:rPr>
                        <a:t>до 1</a:t>
                      </a:r>
                      <a:r>
                        <a:rPr lang="en-US" sz="900" dirty="0">
                          <a:solidFill>
                            <a:schemeClr val="tx1"/>
                          </a:solidFill>
                          <a:latin typeface="Arial" pitchFamily="34" charset="0"/>
                          <a:cs typeface="Arial" pitchFamily="34" charset="0"/>
                        </a:rPr>
                        <a:t>2</a:t>
                      </a:r>
                      <a:r>
                        <a:rPr lang="bg-BG" sz="900" dirty="0">
                          <a:solidFill>
                            <a:schemeClr val="tx1"/>
                          </a:solidFill>
                          <a:latin typeface="Arial" pitchFamily="34" charset="0"/>
                          <a:cs typeface="Arial" pitchFamily="34" charset="0"/>
                        </a:rPr>
                        <a:t> часа, но не повече от </a:t>
                      </a:r>
                      <a:r>
                        <a:rPr lang="en-US" sz="900" dirty="0">
                          <a:solidFill>
                            <a:schemeClr val="tx1"/>
                          </a:solidFill>
                          <a:latin typeface="Arial" pitchFamily="34" charset="0"/>
                          <a:cs typeface="Arial" pitchFamily="34" charset="0"/>
                        </a:rPr>
                        <a:t>18</a:t>
                      </a:r>
                      <a:r>
                        <a:rPr lang="bg-BG" sz="900" dirty="0">
                          <a:solidFill>
                            <a:schemeClr val="tx1"/>
                          </a:solidFill>
                          <a:latin typeface="Arial" pitchFamily="34" charset="0"/>
                          <a:cs typeface="Arial" pitchFamily="34" charset="0"/>
                        </a:rPr>
                        <a:t> часа.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350512"/>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Предпазване на електрическата система. Термопрекъсвачът е изключил захранването.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Изчакайте няколко</a:t>
                      </a:r>
                      <a:r>
                        <a:rPr lang="bg-BG" sz="900" baseline="0" dirty="0">
                          <a:solidFill>
                            <a:schemeClr val="tx1"/>
                          </a:solidFill>
                          <a:latin typeface="Arial" pitchFamily="34" charset="0"/>
                          <a:cs typeface="Arial" pitchFamily="34" charset="0"/>
                        </a:rPr>
                        <a:t> минути преди отново да използвате акумулаторния джип.</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481184"/>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Не сте натиснали добре бутона за захранването.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Използвайте джипа</a:t>
                      </a:r>
                      <a:r>
                        <a:rPr lang="bg-BG" sz="900" baseline="0" dirty="0">
                          <a:solidFill>
                            <a:schemeClr val="tx1"/>
                          </a:solidFill>
                          <a:latin typeface="Arial" pitchFamily="34" charset="0"/>
                          <a:cs typeface="Arial" pitchFamily="34" charset="0"/>
                        </a:rPr>
                        <a:t> правилно, както е описано в инструкцията.</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05305"/>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Кабелът за захранването</a:t>
                      </a:r>
                      <a:r>
                        <a:rPr lang="bg-BG" sz="900" baseline="0" dirty="0">
                          <a:latin typeface="Arial" pitchFamily="34" charset="0"/>
                          <a:cs typeface="Arial" pitchFamily="34" charset="0"/>
                        </a:rPr>
                        <a:t> </a:t>
                      </a:r>
                      <a:r>
                        <a:rPr lang="bg-BG" sz="900" dirty="0">
                          <a:latin typeface="Arial" pitchFamily="34" charset="0"/>
                          <a:cs typeface="Arial" pitchFamily="34" charset="0"/>
                        </a:rPr>
                        <a:t>е паднал и не е свързан към батерията.</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Свържете наново.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552762"/>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baseline="0" dirty="0">
                          <a:solidFill>
                            <a:schemeClr val="tx1"/>
                          </a:solidFill>
                          <a:latin typeface="Arial" pitchFamily="34" charset="0"/>
                          <a:cs typeface="Arial" pitchFamily="34" charset="0"/>
                        </a:rPr>
                        <a:t>Батерията е повредена.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bg-BG" sz="900" dirty="0">
                          <a:solidFill>
                            <a:schemeClr val="tx1"/>
                          </a:solidFill>
                          <a:latin typeface="Arial" pitchFamily="34" charset="0"/>
                          <a:cs typeface="Arial" pitchFamily="34" charset="0"/>
                        </a:rPr>
                        <a:t>Подменете</a:t>
                      </a:r>
                      <a:r>
                        <a:rPr lang="bg-BG" sz="900" baseline="0" dirty="0">
                          <a:solidFill>
                            <a:schemeClr val="tx1"/>
                          </a:solidFill>
                          <a:latin typeface="Arial" pitchFamily="34" charset="0"/>
                          <a:cs typeface="Arial" pitchFamily="34" charset="0"/>
                        </a:rPr>
                        <a:t> с нова. За целта се свържете с търговския обект, от който сте закупили продукта.</a:t>
                      </a: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658141"/>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Кабелите на електрическата верига са прекъснати или повредени. </a:t>
                      </a:r>
                      <a:endParaRPr lang="bg-BG" sz="900" baseline="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 да се извърши поправка, свържете се търговския обект, от който сте закупили продукта.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068999"/>
                  </a:ext>
                </a:extLst>
              </a:tr>
              <a:tr h="221113">
                <a:tc vMerge="1">
                  <a:txBody>
                    <a:bodyPr/>
                    <a:lstStyle/>
                    <a:p>
                      <a:pPr algn="ctr"/>
                      <a:endParaRPr lang="bg-BG" sz="9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Задвижващият мотор при редуктора е повреден.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Продуктът трябва да се прегледа и поправи от професионалист. Свържете с търговския обект, от който сте закупили продукта.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638867"/>
                  </a:ext>
                </a:extLst>
              </a:tr>
              <a:tr h="221113">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900" b="0" dirty="0">
                          <a:latin typeface="Arial" pitchFamily="34" charset="0"/>
                          <a:cs typeface="Arial" pitchFamily="34" charset="0"/>
                        </a:rPr>
                        <a:t>Батерията не може да се зарежда.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buFont typeface="Arial" pitchFamily="34" charset="0"/>
                        <a:buNone/>
                      </a:pPr>
                      <a:r>
                        <a:rPr lang="bg-BG" sz="900" dirty="0">
                          <a:latin typeface="Arial" pitchFamily="34" charset="0"/>
                          <a:cs typeface="Arial" pitchFamily="34" charset="0"/>
                        </a:rPr>
                        <a:t>Буксата на батерията се е разхлабила.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Уверете се, че кабелите на електрическата верига са свързани с клемата на батерията.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174692"/>
                  </a:ext>
                </a:extLst>
              </a:tr>
              <a:tr h="22111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Зарядното не е включено.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Уверете се, че зарядното е включено към буксата за зареждане на акумулаторния</a:t>
                      </a:r>
                      <a:r>
                        <a:rPr lang="bg-BG" sz="900" baseline="0" dirty="0">
                          <a:latin typeface="Arial" pitchFamily="34" charset="0"/>
                          <a:cs typeface="Arial" pitchFamily="34" charset="0"/>
                        </a:rPr>
                        <a:t> джип</a:t>
                      </a:r>
                      <a:r>
                        <a:rPr lang="bg-BG" sz="900"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031751"/>
                  </a:ext>
                </a:extLst>
              </a:tr>
              <a:tr h="22111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bg-BG" sz="9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Зарядното е повредено.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sz="900" dirty="0">
                          <a:latin typeface="Arial" pitchFamily="34" charset="0"/>
                          <a:cs typeface="Arial" pitchFamily="34" charset="0"/>
                        </a:rPr>
                        <a:t>Подменете с ново. За целта се свържете с търговския обект, от който сте закупили продукта.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884755"/>
                  </a:ext>
                </a:extLst>
              </a:tr>
            </a:tbl>
          </a:graphicData>
        </a:graphic>
      </p:graphicFrame>
      <p:sp>
        <p:nvSpPr>
          <p:cNvPr id="16" name="TextBox 15">
            <a:extLst>
              <a:ext uri="{FF2B5EF4-FFF2-40B4-BE49-F238E27FC236}">
                <a16:creationId xmlns:a16="http://schemas.microsoft.com/office/drawing/2014/main" id="{137F0CEE-299F-4E8C-8158-0A218DD0FCB1}"/>
              </a:ext>
            </a:extLst>
          </p:cNvPr>
          <p:cNvSpPr txBox="1"/>
          <p:nvPr/>
        </p:nvSpPr>
        <p:spPr>
          <a:xfrm>
            <a:off x="6400800" y="8892504"/>
            <a:ext cx="360000" cy="216000"/>
          </a:xfrm>
          <a:prstGeom prst="rect">
            <a:avLst/>
          </a:prstGeom>
          <a:noFill/>
          <a:ln w="19050">
            <a:solidFill>
              <a:schemeClr val="tx1"/>
            </a:solidFill>
          </a:ln>
        </p:spPr>
        <p:txBody>
          <a:bodyPr wrap="square" rtlCol="0" anchor="ctr">
            <a:spAutoFit/>
          </a:bodyPr>
          <a:lstStyle/>
          <a:p>
            <a:pPr algn="ctr"/>
            <a:r>
              <a:rPr lang="en-US" sz="1000" b="1" dirty="0">
                <a:latin typeface="Arial" pitchFamily="34" charset="0"/>
                <a:cs typeface="Arial" pitchFamily="34" charset="0"/>
              </a:rPr>
              <a:t>9</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E8454D70-413A-3BB7-CC20-C05BFC1B32E4}"/>
              </a:ext>
            </a:extLst>
          </p:cNvPr>
          <p:cNvSpPr txBox="1"/>
          <p:nvPr/>
        </p:nvSpPr>
        <p:spPr>
          <a:xfrm>
            <a:off x="189000" y="107504"/>
            <a:ext cx="6480000" cy="369332"/>
          </a:xfrm>
          <a:prstGeom prst="rect">
            <a:avLst/>
          </a:prstGeom>
          <a:noFill/>
        </p:spPr>
        <p:txBody>
          <a:bodyPr wrap="square" rtlCol="0">
            <a:spAutoFit/>
          </a:bodyPr>
          <a:lstStyle/>
          <a:p>
            <a:pPr lvl="0" algn="just"/>
            <a:r>
              <a:rPr lang="en-GB" sz="900" dirty="0">
                <a:latin typeface="Arial" pitchFamily="34" charset="0"/>
                <a:cs typeface="Arial" pitchFamily="34" charset="0"/>
              </a:rPr>
              <a:t>3.</a:t>
            </a:r>
            <a:r>
              <a:rPr lang="bg-BG" sz="900" dirty="0">
                <a:latin typeface="Arial" pitchFamily="34" charset="0"/>
                <a:cs typeface="Arial" pitchFamily="34" charset="0"/>
              </a:rPr>
              <a:t>Поставете щепсела на зарядното в контакт от главната електропреносна мрежа. </a:t>
            </a:r>
          </a:p>
          <a:p>
            <a:pPr algn="just"/>
            <a:r>
              <a:rPr lang="en-GB" sz="900" dirty="0">
                <a:latin typeface="Arial" pitchFamily="34" charset="0"/>
                <a:cs typeface="Arial" pitchFamily="34" charset="0"/>
              </a:rPr>
              <a:t>4.</a:t>
            </a:r>
            <a:r>
              <a:rPr lang="bg-BG" sz="900" dirty="0">
                <a:latin typeface="Arial" pitchFamily="34" charset="0"/>
                <a:cs typeface="Arial" pitchFamily="34" charset="0"/>
              </a:rPr>
              <a:t>Уверете се, че акумулаторният джип е спрян от движение преди да започнете да я зареждате!</a:t>
            </a:r>
          </a:p>
        </p:txBody>
      </p:sp>
    </p:spTree>
    <p:extLst>
      <p:ext uri="{BB962C8B-B14F-4D97-AF65-F5344CB8AC3E}">
        <p14:creationId xmlns:p14="http://schemas.microsoft.com/office/powerpoint/2010/main" val="34739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12535</TotalTime>
  <Words>10360</Words>
  <Application>Microsoft Office PowerPoint</Application>
  <PresentationFormat>On-screen Show (4:3)</PresentationFormat>
  <Paragraphs>614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 ni</cp:lastModifiedBy>
  <cp:revision>1718</cp:revision>
  <cp:lastPrinted>2023-12-14T12:15:50Z</cp:lastPrinted>
  <dcterms:created xsi:type="dcterms:W3CDTF">2006-08-16T00:00:00Z</dcterms:created>
  <dcterms:modified xsi:type="dcterms:W3CDTF">2024-04-03T10:33:00Z</dcterms:modified>
</cp:coreProperties>
</file>