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5072" autoAdjust="0"/>
  </p:normalViewPr>
  <p:slideViewPr>
    <p:cSldViewPr snapToGrid="0">
      <p:cViewPr varScale="1">
        <p:scale>
          <a:sx n="106" d="100"/>
          <a:sy n="106" d="100"/>
        </p:scale>
        <p:origin x="6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40863C-8781-4DFD-9DD1-F777E701DF6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79086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0863C-8781-4DFD-9DD1-F777E701DF6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394119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0863C-8781-4DFD-9DD1-F777E701DF6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339069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0863C-8781-4DFD-9DD1-F777E701DF6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21145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40863C-8781-4DFD-9DD1-F777E701DF6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46252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40863C-8781-4DFD-9DD1-F777E701DF6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208472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40863C-8781-4DFD-9DD1-F777E701DF60}"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233356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40863C-8781-4DFD-9DD1-F777E701DF60}"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393544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0863C-8781-4DFD-9DD1-F777E701DF60}"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109167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40863C-8781-4DFD-9DD1-F777E701DF6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429457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40863C-8781-4DFD-9DD1-F777E701DF6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3780B-6434-4888-8FB8-94AC8207F1BE}" type="slidenum">
              <a:rPr lang="en-US" smtClean="0"/>
              <a:t>‹#›</a:t>
            </a:fld>
            <a:endParaRPr lang="en-US"/>
          </a:p>
        </p:txBody>
      </p:sp>
    </p:spTree>
    <p:extLst>
      <p:ext uri="{BB962C8B-B14F-4D97-AF65-F5344CB8AC3E}">
        <p14:creationId xmlns:p14="http://schemas.microsoft.com/office/powerpoint/2010/main" val="6668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0863C-8781-4DFD-9DD1-F777E701DF60}"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3780B-6434-4888-8FB8-94AC8207F1BE}" type="slidenum">
              <a:rPr lang="en-US" smtClean="0"/>
              <a:t>‹#›</a:t>
            </a:fld>
            <a:endParaRPr lang="en-US"/>
          </a:p>
        </p:txBody>
      </p:sp>
    </p:spTree>
    <p:extLst>
      <p:ext uri="{BB962C8B-B14F-4D97-AF65-F5344CB8AC3E}">
        <p14:creationId xmlns:p14="http://schemas.microsoft.com/office/powerpoint/2010/main" val="43121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18" Type="http://schemas.openxmlformats.org/officeDocument/2006/relationships/image" Target="../media/image20.jpeg"/><Relationship Id="rId26" Type="http://schemas.openxmlformats.org/officeDocument/2006/relationships/image" Target="../media/image28.jpeg"/><Relationship Id="rId3" Type="http://schemas.openxmlformats.org/officeDocument/2006/relationships/image" Target="../media/image5.jpeg"/><Relationship Id="rId21" Type="http://schemas.openxmlformats.org/officeDocument/2006/relationships/image" Target="../media/image23.png"/><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9.jpeg"/><Relationship Id="rId25" Type="http://schemas.openxmlformats.org/officeDocument/2006/relationships/image" Target="../media/image27.jpeg"/><Relationship Id="rId2" Type="http://schemas.openxmlformats.org/officeDocument/2006/relationships/image" Target="../media/image4.jpeg"/><Relationship Id="rId16" Type="http://schemas.openxmlformats.org/officeDocument/2006/relationships/image" Target="../media/image18.jpeg"/><Relationship Id="rId20"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png"/><Relationship Id="rId24" Type="http://schemas.openxmlformats.org/officeDocument/2006/relationships/image" Target="../media/image26.jpeg"/><Relationship Id="rId5" Type="http://schemas.openxmlformats.org/officeDocument/2006/relationships/image" Target="../media/image7.jpeg"/><Relationship Id="rId15" Type="http://schemas.openxmlformats.org/officeDocument/2006/relationships/image" Target="../media/image17.jpeg"/><Relationship Id="rId23" Type="http://schemas.openxmlformats.org/officeDocument/2006/relationships/image" Target="../media/image25.jpeg"/><Relationship Id="rId10" Type="http://schemas.openxmlformats.org/officeDocument/2006/relationships/image" Target="../media/image12.jpeg"/><Relationship Id="rId19" Type="http://schemas.openxmlformats.org/officeDocument/2006/relationships/image" Target="../media/image21.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png"/><Relationship Id="rId22" Type="http://schemas.openxmlformats.org/officeDocument/2006/relationships/image" Target="../media/image24.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6829603" y="46882"/>
            <a:ext cx="4928275" cy="14311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 pos="5972175" algn="r"/>
              </a:tabLst>
            </a:pPr>
            <a:r>
              <a:rPr kumimoji="0" lang="bg-BG" sz="1000" b="1" i="0" u="none" strike="noStrike" cap="none" normalizeH="0" baseline="0" dirty="0" smtClean="0">
                <a:ln>
                  <a:noFill/>
                </a:ln>
                <a:solidFill>
                  <a:schemeClr val="tx1"/>
                </a:solidFill>
                <a:effectLst/>
                <a:ea typeface="Calibri" pitchFamily="34" charset="0"/>
                <a:cs typeface="Arial" pitchFamily="34" charset="0"/>
              </a:rPr>
              <a:t>ИНСТРУКЦИИ ЗА УПОТРЕБА НА ДЕТСКА</a:t>
            </a:r>
            <a:endParaRPr kumimoji="0" lang="en-US" sz="1000" b="1" i="0" u="none" strike="noStrike" cap="none" normalizeH="0" baseline="0" dirty="0" smtClean="0">
              <a:ln>
                <a:noFill/>
              </a:ln>
              <a:solidFill>
                <a:schemeClr val="tx1"/>
              </a:solidFill>
              <a:effectLst/>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685800" algn="l"/>
                <a:tab pos="5972175" algn="r"/>
              </a:tabLst>
            </a:pPr>
            <a:r>
              <a:rPr kumimoji="0" lang="bg-BG" sz="1000" b="1" i="0" u="none" strike="noStrike" cap="none" normalizeH="0" baseline="0" dirty="0" smtClean="0">
                <a:ln>
                  <a:noFill/>
                </a:ln>
                <a:solidFill>
                  <a:schemeClr val="tx1"/>
                </a:solidFill>
                <a:effectLst/>
                <a:ea typeface="Calibri" pitchFamily="34" charset="0"/>
                <a:cs typeface="Arial" pitchFamily="34" charset="0"/>
              </a:rPr>
              <a:t>КОЛИЧКА</a:t>
            </a:r>
            <a:r>
              <a:rPr kumimoji="0" lang="en-US" sz="1000" b="1" i="0" u="none" strike="noStrike" cap="none" normalizeH="0" baseline="0" dirty="0" smtClean="0">
                <a:ln>
                  <a:noFill/>
                </a:ln>
                <a:solidFill>
                  <a:schemeClr val="tx1"/>
                </a:solidFill>
                <a:effectLst/>
                <a:ea typeface="Calibri" pitchFamily="34" charset="0"/>
                <a:cs typeface="Arial" pitchFamily="34" charset="0"/>
              </a:rPr>
              <a:t> </a:t>
            </a:r>
            <a:r>
              <a:rPr lang="en-US" sz="1000" b="1" dirty="0" smtClean="0">
                <a:ea typeface="Calibri" pitchFamily="34" charset="0"/>
                <a:cs typeface="Arial" pitchFamily="34" charset="0"/>
              </a:rPr>
              <a:t>ICON </a:t>
            </a:r>
            <a:r>
              <a:rPr kumimoji="0" lang="bg-BG" sz="1000" b="1" i="0" u="none" strike="noStrike" cap="none" normalizeH="0" baseline="0" dirty="0" smtClean="0">
                <a:ln>
                  <a:noFill/>
                </a:ln>
                <a:solidFill>
                  <a:schemeClr val="tx1"/>
                </a:solidFill>
                <a:effectLst/>
                <a:ea typeface="Calibri" pitchFamily="34" charset="0"/>
                <a:cs typeface="Arial" pitchFamily="34" charset="0"/>
              </a:rPr>
              <a:t>Артикулен номер</a:t>
            </a:r>
            <a:r>
              <a:rPr kumimoji="0" lang="en-US" sz="1000" b="1" i="0" u="none" strike="noStrike" cap="none" normalizeH="0" baseline="0" dirty="0" smtClean="0">
                <a:ln>
                  <a:noFill/>
                </a:ln>
                <a:solidFill>
                  <a:schemeClr val="tx1"/>
                </a:solidFill>
                <a:effectLst/>
                <a:ea typeface="Calibri" pitchFamily="34" charset="0"/>
                <a:cs typeface="Arial" pitchFamily="34" charset="0"/>
              </a:rPr>
              <a:t> </a:t>
            </a:r>
            <a:r>
              <a:rPr lang="en-US" sz="1000" b="1" dirty="0" smtClean="0">
                <a:ea typeface="Calibri" pitchFamily="34" charset="0"/>
                <a:cs typeface="Arial" pitchFamily="34" charset="0"/>
              </a:rPr>
              <a:t>BT-701</a:t>
            </a:r>
            <a:endParaRPr kumimoji="0" lang="bg-BG" sz="1000" b="1"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85800" algn="l"/>
                <a:tab pos="5972175" algn="r"/>
              </a:tabLst>
            </a:pPr>
            <a:r>
              <a:rPr kumimoji="0" lang="en-US" sz="1000" i="0" u="none" strike="noStrike" cap="none" normalizeH="0" baseline="0" dirty="0" smtClean="0">
                <a:ln>
                  <a:noFill/>
                </a:ln>
                <a:solidFill>
                  <a:schemeClr val="tx1"/>
                </a:solidFill>
                <a:effectLst/>
                <a:ea typeface="Calibri" pitchFamily="34" charset="0"/>
                <a:cs typeface="Arial" pitchFamily="34" charset="0"/>
              </a:rPr>
              <a:t>Instruction manual for baby stroller </a:t>
            </a:r>
            <a:r>
              <a:rPr lang="en-US" sz="1000" dirty="0" smtClean="0">
                <a:ea typeface="Calibri" pitchFamily="34" charset="0"/>
                <a:cs typeface="Arial" pitchFamily="34" charset="0"/>
              </a:rPr>
              <a:t>ICON</a:t>
            </a:r>
            <a:r>
              <a:rPr kumimoji="0" lang="en-US" sz="1000" i="0" u="none" strike="noStrike" cap="none" normalizeH="0" dirty="0" smtClean="0">
                <a:ln>
                  <a:noFill/>
                </a:ln>
                <a:solidFill>
                  <a:schemeClr val="tx1"/>
                </a:solidFill>
                <a:effectLst/>
                <a:ea typeface="Calibri" pitchFamily="34" charset="0"/>
                <a:cs typeface="Arial" pitchFamily="34" charset="0"/>
              </a:rPr>
              <a:t> Item No. </a:t>
            </a:r>
            <a:r>
              <a:rPr lang="en-US" sz="1000" dirty="0" smtClean="0">
                <a:ea typeface="Calibri" pitchFamily="34" charset="0"/>
                <a:cs typeface="Arial" pitchFamily="34" charset="0"/>
              </a:rPr>
              <a:t>BT-7011</a:t>
            </a:r>
            <a:endParaRPr kumimoji="0" lang="en-US" sz="1000" i="0" u="none" strike="noStrike" cap="none" normalizeH="0" dirty="0" smtClean="0">
              <a:ln>
                <a:noFill/>
              </a:ln>
              <a:solidFill>
                <a:schemeClr val="tx1"/>
              </a:solidFill>
              <a:effectLst/>
              <a:ea typeface="Calibri" pitchFamily="34" charset="0"/>
              <a:cs typeface="Arial" pitchFamily="34" charset="0"/>
            </a:endParaRPr>
          </a:p>
          <a:p>
            <a:pPr algn="ctr"/>
            <a:r>
              <a:rPr lang="el-GR" sz="1000" b="1" i="1" dirty="0"/>
              <a:t>ΟΔΗΓΙΕΣ ΧΡΗΣΕΩΣ ΠΑΙΔΙΚΟΥ ΚΑΡΟΤΣΙΟΥ </a:t>
            </a:r>
            <a:r>
              <a:rPr lang="en-US" sz="1000" b="1" dirty="0" smtClean="0"/>
              <a:t>ICON</a:t>
            </a:r>
            <a:r>
              <a:rPr lang="el-GR" sz="1000" b="1" dirty="0" smtClean="0"/>
              <a:t> </a:t>
            </a:r>
            <a:r>
              <a:rPr lang="el-GR" sz="1000" b="1" dirty="0"/>
              <a:t>Κωδικός προϊόντος </a:t>
            </a:r>
            <a:r>
              <a:rPr lang="en-US" sz="1000" b="1" dirty="0" smtClean="0"/>
              <a:t>BT-70</a:t>
            </a:r>
            <a:r>
              <a:rPr lang="el-GR" sz="1000" b="1" dirty="0" smtClean="0"/>
              <a:t>1</a:t>
            </a:r>
            <a:endParaRPr lang="en-US" sz="1000" dirty="0"/>
          </a:p>
          <a:p>
            <a:pPr algn="ctr"/>
            <a:r>
              <a:rPr lang="bg-BG" sz="1000" dirty="0"/>
              <a:t>INSTRUCȚIUNI PENTRU UTILIZAREA </a:t>
            </a:r>
            <a:r>
              <a:rPr lang="en-US" sz="1000" dirty="0"/>
              <a:t>CARUCIOR </a:t>
            </a:r>
            <a:r>
              <a:rPr lang="bg-BG" sz="1000" dirty="0"/>
              <a:t> DE COPII </a:t>
            </a:r>
            <a:r>
              <a:rPr lang="en-US" sz="1000" dirty="0" smtClean="0"/>
              <a:t>ICON</a:t>
            </a:r>
            <a:r>
              <a:rPr lang="bg-BG" sz="1000" dirty="0" smtClean="0"/>
              <a:t> </a:t>
            </a:r>
            <a:r>
              <a:rPr lang="bg-BG" sz="1000" dirty="0"/>
              <a:t>Număr articol </a:t>
            </a:r>
            <a:r>
              <a:rPr lang="en-US" sz="1000" dirty="0" smtClean="0"/>
              <a:t>BT-70</a:t>
            </a:r>
            <a:r>
              <a:rPr lang="bg-BG" sz="1000" dirty="0" smtClean="0"/>
              <a:t>1</a:t>
            </a:r>
            <a:endParaRPr lang="en-US" sz="1000" dirty="0"/>
          </a:p>
          <a:p>
            <a:pPr algn="ctr"/>
            <a:r>
              <a:rPr lang="de-DE" sz="1000" b="1" dirty="0" smtClean="0"/>
              <a:t>BEDIENUNGSANLEITUNG FÜR KINDERWAGEN ICON Artikelnummer BT-701</a:t>
            </a:r>
          </a:p>
          <a:p>
            <a:pPr algn="ctr"/>
            <a:r>
              <a:rPr lang="fr-FR" sz="1100" dirty="0"/>
              <a:t>POUSSETTE D’ENFANT « </a:t>
            </a:r>
            <a:r>
              <a:rPr lang="fr-FR" sz="1100" dirty="0" smtClean="0"/>
              <a:t>ICON</a:t>
            </a:r>
            <a:r>
              <a:rPr lang="fr-FR" sz="1100" dirty="0"/>
              <a:t> » </a:t>
            </a:r>
            <a:r>
              <a:rPr lang="fr-FR" sz="1100" dirty="0" smtClean="0"/>
              <a:t>Mode </a:t>
            </a:r>
            <a:r>
              <a:rPr lang="fr-FR" sz="1100" dirty="0"/>
              <a:t>d’emploi et </a:t>
            </a:r>
            <a:r>
              <a:rPr lang="fr-FR" sz="1100" dirty="0" smtClean="0"/>
              <a:t>montage</a:t>
            </a:r>
            <a:r>
              <a:rPr lang="en-US" sz="1000" b="1" dirty="0"/>
              <a:t> </a:t>
            </a:r>
            <a:r>
              <a:rPr lang="fr-FR" sz="1000" dirty="0"/>
              <a:t>Numéro d’article : </a:t>
            </a:r>
            <a:r>
              <a:rPr lang="fr-FR" sz="1000" dirty="0" smtClean="0"/>
              <a:t>BT-701</a:t>
            </a:r>
          </a:p>
          <a:p>
            <a:pPr algn="ctr"/>
            <a:r>
              <a:rPr lang="ru-RU" sz="1000" b="1" dirty="0"/>
              <a:t>ИНСТРУКЦИЯ ПО ИСПОЛЬЗОВАНИЮ О ДЕТСКА КОЛЯСКА </a:t>
            </a:r>
            <a:r>
              <a:rPr lang="en-US" sz="1000" b="1" dirty="0" smtClean="0"/>
              <a:t>ICON</a:t>
            </a:r>
            <a:r>
              <a:rPr lang="ru-RU" sz="1000" b="1" dirty="0" smtClean="0"/>
              <a:t> НОМЕР-</a:t>
            </a:r>
            <a:r>
              <a:rPr lang="en-US" sz="1000" b="1" dirty="0" smtClean="0"/>
              <a:t>BT-701</a:t>
            </a:r>
            <a:endParaRPr lang="ru-RU" sz="1000" b="1" dirty="0"/>
          </a:p>
          <a:p>
            <a:pPr algn="ctr"/>
            <a:endParaRPr lang="en-US" sz="600" b="1" dirty="0"/>
          </a:p>
        </p:txBody>
      </p:sp>
      <p:sp>
        <p:nvSpPr>
          <p:cNvPr id="3" name="TextBox 2"/>
          <p:cNvSpPr txBox="1"/>
          <p:nvPr/>
        </p:nvSpPr>
        <p:spPr>
          <a:xfrm>
            <a:off x="6610351" y="5193377"/>
            <a:ext cx="5160094" cy="1692771"/>
          </a:xfrm>
          <a:prstGeom prst="rect">
            <a:avLst/>
          </a:prstGeom>
          <a:noFill/>
        </p:spPr>
        <p:txBody>
          <a:bodyPr wrap="square" rtlCol="0">
            <a:spAutoFit/>
          </a:bodyPr>
          <a:lstStyle/>
          <a:p>
            <a:pPr algn="just"/>
            <a:r>
              <a:rPr lang="bg-BG" sz="800" b="1" dirty="0" smtClean="0"/>
              <a:t>Моля, прочетете внимателно тази инструкция преди употребата на продукта, за да осигурите правилното използване на количката и я запазете за бъдеща справка.</a:t>
            </a:r>
            <a:endParaRPr lang="en-US" sz="800" b="1" dirty="0" smtClean="0"/>
          </a:p>
          <a:p>
            <a:pPr algn="just"/>
            <a:r>
              <a:rPr lang="en-US" sz="800" dirty="0" smtClean="0"/>
              <a:t>Please, read this instruction carefully before using the product in order to ensure the correct use of the stroller and keep it for future reference.</a:t>
            </a:r>
          </a:p>
          <a:p>
            <a:pPr algn="just"/>
            <a:r>
              <a:rPr lang="el-GR" sz="800" b="1" dirty="0" smtClean="0"/>
              <a:t>Παρακαλούμε διαβάστε προσεκτικά αυτές τις οδηγίες αυτές πριν χρησιμοποιήσετε το προϊόν, για να διασφαλιστεί η σωστή χρήση του καροτσιού, και διαφυλάξτε τις οδηγίες για μελλοντική αναφορά. </a:t>
            </a:r>
          </a:p>
          <a:p>
            <a:pPr algn="just"/>
            <a:r>
              <a:rPr lang="ro-RO" sz="800" dirty="0" smtClean="0"/>
              <a:t>Vă rugăm să citiți cu atenție aceste instrucțiuni înainte de a utiliza produsul, pentru a asigura utilizarea corectă a căruciorului, păstrați-le pentru a le consulta în viitor. </a:t>
            </a:r>
            <a:r>
              <a:rPr lang="de-DE" sz="800" dirty="0" smtClean="0"/>
              <a:t>Bitte diese Anleitung sorgfältig lesen, bevor Sie das </a:t>
            </a:r>
            <a:r>
              <a:rPr lang="fr-FR" sz="800" b="1" dirty="0" smtClean="0"/>
              <a:t>Lisez </a:t>
            </a:r>
            <a:r>
              <a:rPr lang="fr-FR" sz="800" b="1" dirty="0"/>
              <a:t>soigneusement ce mode d’emploi avant de commencer l’utilisation du produit pour pouvoir l’utiliser correctement. Gardez-le pour des questions supplémentaires. </a:t>
            </a:r>
            <a:endParaRPr lang="fr-FR" sz="800" b="1" dirty="0" smtClean="0"/>
          </a:p>
          <a:p>
            <a:pPr algn="just"/>
            <a:r>
              <a:rPr lang="ru-RU" sz="800" dirty="0"/>
              <a:t>Пожалуйста, внимательно прочитайте это руководство перед использованием продукта, чтобы обеспечить правильное использование корзины и сохранить ее для дальнейшего использования.</a:t>
            </a:r>
            <a:endParaRPr lang="en-US" sz="800" dirty="0"/>
          </a:p>
          <a:p>
            <a:pPr algn="just"/>
            <a:endParaRPr lang="en-US" sz="800" b="1"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2" t="1027" r="5210" b="-1027"/>
          <a:stretch/>
        </p:blipFill>
        <p:spPr bwMode="auto">
          <a:xfrm>
            <a:off x="9319985" y="2098671"/>
            <a:ext cx="2437893" cy="2841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5" name="TextBox 4"/>
          <p:cNvSpPr txBox="1"/>
          <p:nvPr/>
        </p:nvSpPr>
        <p:spPr>
          <a:xfrm>
            <a:off x="8274956" y="1807028"/>
            <a:ext cx="1190172" cy="646331"/>
          </a:xfrm>
          <a:prstGeom prst="rect">
            <a:avLst/>
          </a:prstGeom>
          <a:noFill/>
        </p:spPr>
        <p:txBody>
          <a:bodyPr wrap="square" rtlCol="0">
            <a:spAutoFit/>
          </a:bodyPr>
          <a:lstStyle/>
          <a:p>
            <a:r>
              <a:rPr lang="en-US" sz="3600" b="1" dirty="0" smtClean="0"/>
              <a:t>ICON</a:t>
            </a:r>
            <a:endParaRPr lang="en-US" sz="3600" b="1" dirty="0"/>
          </a:p>
        </p:txBody>
      </p:sp>
      <p:pic>
        <p:nvPicPr>
          <p:cNvPr id="6" name="Picture 2" descr="C:\Users\user\Desktop\Picture1.jpg"/>
          <p:cNvPicPr>
            <a:picLocks noChangeAspect="1" noChangeArrowheads="1"/>
          </p:cNvPicPr>
          <p:nvPr/>
        </p:nvPicPr>
        <p:blipFill>
          <a:blip r:embed="rId3" cstate="print"/>
          <a:srcRect/>
          <a:stretch>
            <a:fillRect/>
          </a:stretch>
        </p:blipFill>
        <p:spPr bwMode="auto">
          <a:xfrm>
            <a:off x="10922673" y="43092"/>
            <a:ext cx="1080000" cy="605692"/>
          </a:xfrm>
          <a:prstGeom prst="rect">
            <a:avLst/>
          </a:prstGeom>
          <a:noFill/>
        </p:spPr>
      </p:pic>
      <p:sp>
        <p:nvSpPr>
          <p:cNvPr id="7" name="TextBox 6"/>
          <p:cNvSpPr txBox="1"/>
          <p:nvPr/>
        </p:nvSpPr>
        <p:spPr>
          <a:xfrm>
            <a:off x="7721600" y="2755900"/>
            <a:ext cx="1308371" cy="338554"/>
          </a:xfrm>
          <a:prstGeom prst="rect">
            <a:avLst/>
          </a:prstGeom>
          <a:noFill/>
        </p:spPr>
        <p:txBody>
          <a:bodyPr wrap="none" rtlCol="0">
            <a:spAutoFit/>
          </a:bodyPr>
          <a:lstStyle/>
          <a:p>
            <a:r>
              <a:rPr lang="en-US" sz="1600" b="1" i="1" dirty="0" smtClean="0"/>
              <a:t>EN1888:2018</a:t>
            </a:r>
            <a:endParaRPr lang="en-US" sz="1600" b="1" i="1" dirty="0"/>
          </a:p>
        </p:txBody>
      </p:sp>
      <p:sp>
        <p:nvSpPr>
          <p:cNvPr id="8" name="TextBox 7"/>
          <p:cNvSpPr txBox="1"/>
          <p:nvPr/>
        </p:nvSpPr>
        <p:spPr>
          <a:xfrm>
            <a:off x="7696200" y="3282950"/>
            <a:ext cx="1480085" cy="307777"/>
          </a:xfrm>
          <a:prstGeom prst="rect">
            <a:avLst/>
          </a:prstGeom>
          <a:noFill/>
        </p:spPr>
        <p:txBody>
          <a:bodyPr wrap="none" rtlCol="0">
            <a:spAutoFit/>
          </a:bodyPr>
          <a:lstStyle/>
          <a:p>
            <a:r>
              <a:rPr lang="en-US" sz="1400" b="1" i="1" dirty="0" smtClean="0"/>
              <a:t>Maximum - 22 kg</a:t>
            </a:r>
          </a:p>
        </p:txBody>
      </p:sp>
      <p:sp>
        <p:nvSpPr>
          <p:cNvPr id="9" name="TextBox 8"/>
          <p:cNvSpPr txBox="1"/>
          <p:nvPr/>
        </p:nvSpPr>
        <p:spPr>
          <a:xfrm>
            <a:off x="7912100" y="3711575"/>
            <a:ext cx="978153" cy="307777"/>
          </a:xfrm>
          <a:prstGeom prst="rect">
            <a:avLst/>
          </a:prstGeom>
          <a:noFill/>
        </p:spPr>
        <p:txBody>
          <a:bodyPr wrap="none" rtlCol="0">
            <a:spAutoFit/>
          </a:bodyPr>
          <a:lstStyle/>
          <a:p>
            <a:r>
              <a:rPr lang="en-US" sz="1400" b="1" i="1" dirty="0" smtClean="0"/>
              <a:t>0 – 4 years</a:t>
            </a:r>
            <a:endParaRPr lang="en-US" sz="1400" b="1" i="1" dirty="0"/>
          </a:p>
        </p:txBody>
      </p:sp>
      <p:sp>
        <p:nvSpPr>
          <p:cNvPr id="11" name="Rectangle 10"/>
          <p:cNvSpPr/>
          <p:nvPr/>
        </p:nvSpPr>
        <p:spPr>
          <a:xfrm>
            <a:off x="-170130" y="82773"/>
            <a:ext cx="5520728" cy="750975"/>
          </a:xfrm>
          <a:prstGeom prst="rect">
            <a:avLst/>
          </a:prstGeom>
        </p:spPr>
        <p:txBody>
          <a:bodyPr wrap="square">
            <a:spAutoFit/>
          </a:bodyPr>
          <a:lstStyle/>
          <a:p>
            <a:pPr marL="457200">
              <a:lnSpc>
                <a:spcPct val="107000"/>
              </a:lnSpc>
              <a:spcAft>
                <a:spcPts val="800"/>
              </a:spcAft>
            </a:pPr>
            <a:r>
              <a:rPr lang="bg-BG" sz="1000" b="1" dirty="0">
                <a:ea typeface="Times New Roman" panose="02020603050405020304" pitchFamily="18" charset="0"/>
              </a:rPr>
              <a:t>Внимание! </a:t>
            </a:r>
            <a:r>
              <a:rPr lang="bg-BG" sz="1000" dirty="0">
                <a:ea typeface="Times New Roman" panose="02020603050405020304" pitchFamily="18" charset="0"/>
              </a:rPr>
              <a:t>Складывая коляску, убедитесь, что ваш ребёнок или другие дети находятся на безопасном расстоянии. Убедитесь, что во время этих операций подвижные части коляски не вступают в контакт с вашим ребёнком. Перед складыванием коляски убедитесь, что корзина для покупок пуста. </a:t>
            </a:r>
            <a:endParaRPr lang="bg-BG" sz="1000" dirty="0">
              <a:ea typeface="Calibri" panose="020F0502020204030204" pitchFamily="34" charset="0"/>
            </a:endParaRPr>
          </a:p>
        </p:txBody>
      </p:sp>
      <p:sp>
        <p:nvSpPr>
          <p:cNvPr id="12" name="TextBox 11"/>
          <p:cNvSpPr txBox="1"/>
          <p:nvPr/>
        </p:nvSpPr>
        <p:spPr>
          <a:xfrm>
            <a:off x="67820" y="6434079"/>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34</a:t>
            </a:r>
            <a:endParaRPr lang="bg-BG" sz="900" b="1" dirty="0">
              <a:latin typeface="Arial" pitchFamily="34" charset="0"/>
              <a:cs typeface="Arial" pitchFamily="34" charset="0"/>
            </a:endParaRPr>
          </a:p>
        </p:txBody>
      </p:sp>
      <p:sp>
        <p:nvSpPr>
          <p:cNvPr id="13" name="TextBox 12"/>
          <p:cNvSpPr txBox="1"/>
          <p:nvPr/>
        </p:nvSpPr>
        <p:spPr>
          <a:xfrm>
            <a:off x="1150646" y="5776943"/>
            <a:ext cx="1644977" cy="784830"/>
          </a:xfrm>
          <a:prstGeom prst="rect">
            <a:avLst/>
          </a:prstGeom>
          <a:noFill/>
        </p:spPr>
        <p:txBody>
          <a:bodyPr wrap="square" rtlCol="0">
            <a:spAutoFit/>
          </a:bodyPr>
          <a:lstStyle/>
          <a:p>
            <a:pPr algn="just"/>
            <a:r>
              <a:rPr lang="bg-BG" sz="900" b="1" dirty="0" smtClean="0"/>
              <a:t>ПРОИЗВЕДЕНО ЗА </a:t>
            </a:r>
            <a:r>
              <a:rPr lang="en-US" sz="900" b="1" dirty="0" smtClean="0"/>
              <a:t>MONI</a:t>
            </a:r>
            <a:endParaRPr lang="bg-BG" sz="900" b="1" dirty="0" smtClean="0"/>
          </a:p>
          <a:p>
            <a:pPr algn="just"/>
            <a:r>
              <a:rPr lang="bg-BG" sz="900" b="1" dirty="0" smtClean="0"/>
              <a:t>Вносител:</a:t>
            </a:r>
            <a:r>
              <a:rPr lang="en-US" sz="900" b="1" dirty="0" smtClean="0"/>
              <a:t> </a:t>
            </a:r>
            <a:r>
              <a:rPr lang="bg-BG" sz="900" b="1" dirty="0" smtClean="0"/>
              <a:t>Мони Трейд ООД</a:t>
            </a:r>
            <a:endParaRPr lang="en-US" sz="900" b="1" dirty="0" smtClean="0"/>
          </a:p>
          <a:p>
            <a:pPr algn="just"/>
            <a:r>
              <a:rPr lang="bg-BG" sz="900" b="1" dirty="0" smtClean="0"/>
              <a:t>Адрес</a:t>
            </a:r>
            <a:r>
              <a:rPr lang="en-US" sz="900" b="1" dirty="0" smtClean="0"/>
              <a:t>: </a:t>
            </a:r>
            <a:r>
              <a:rPr lang="bg-BG" sz="900" b="1" dirty="0" smtClean="0"/>
              <a:t>България</a:t>
            </a:r>
            <a:r>
              <a:rPr lang="en-US" sz="900" b="1" dirty="0" smtClean="0"/>
              <a:t>,</a:t>
            </a:r>
            <a:r>
              <a:rPr lang="bg-BG" sz="900" b="1" dirty="0" smtClean="0"/>
              <a:t> </a:t>
            </a:r>
            <a:r>
              <a:rPr lang="bg-BG" sz="900" b="1" dirty="0"/>
              <a:t>София</a:t>
            </a:r>
            <a:r>
              <a:rPr lang="en-US" sz="900" b="1" dirty="0" smtClean="0"/>
              <a:t>,</a:t>
            </a:r>
          </a:p>
          <a:p>
            <a:pPr algn="just"/>
            <a:r>
              <a:rPr lang="en-US" sz="900" b="1" dirty="0" smtClean="0"/>
              <a:t> </a:t>
            </a:r>
            <a:r>
              <a:rPr lang="bg-BG" sz="900" b="1" dirty="0" smtClean="0"/>
              <a:t>кв. Требич</a:t>
            </a:r>
            <a:r>
              <a:rPr lang="en-US" sz="900" b="1" dirty="0" smtClean="0"/>
              <a:t>,</a:t>
            </a:r>
            <a:r>
              <a:rPr lang="bg-BG" sz="900" b="1" dirty="0" smtClean="0"/>
              <a:t> ул. Доло 1 </a:t>
            </a:r>
            <a:r>
              <a:rPr lang="en-US" sz="900" b="1" dirty="0" smtClean="0"/>
              <a:t> </a:t>
            </a:r>
            <a:endParaRPr lang="bg-BG" sz="900" b="1" dirty="0" smtClean="0"/>
          </a:p>
          <a:p>
            <a:pPr algn="just"/>
            <a:r>
              <a:rPr lang="bg-BG" sz="900" b="1" dirty="0" smtClean="0"/>
              <a:t>Тел.:</a:t>
            </a:r>
            <a:r>
              <a:rPr lang="en-US" sz="900" b="1" dirty="0" smtClean="0"/>
              <a:t>+359 </a:t>
            </a:r>
            <a:r>
              <a:rPr lang="bg-BG" sz="900" b="1" dirty="0" smtClean="0"/>
              <a:t>2/ 838 04 59</a:t>
            </a:r>
            <a:endParaRPr lang="bg-BG" sz="900" b="1" dirty="0"/>
          </a:p>
        </p:txBody>
      </p:sp>
      <p:pic>
        <p:nvPicPr>
          <p:cNvPr id="14" name="Picture 13" descr="C:\Users\user\Desktop\black moni version_2015.jpg"/>
          <p:cNvPicPr>
            <a:picLocks noChangeAspect="1" noChangeArrowheads="1"/>
          </p:cNvPicPr>
          <p:nvPr/>
        </p:nvPicPr>
        <p:blipFill>
          <a:blip r:embed="rId4" cstate="print"/>
          <a:srcRect/>
          <a:stretch>
            <a:fillRect/>
          </a:stretch>
        </p:blipFill>
        <p:spPr bwMode="auto">
          <a:xfrm>
            <a:off x="3121783" y="5776943"/>
            <a:ext cx="864000" cy="864000"/>
          </a:xfrm>
          <a:prstGeom prst="rect">
            <a:avLst/>
          </a:prstGeom>
          <a:noFill/>
        </p:spPr>
      </p:pic>
      <p:sp>
        <p:nvSpPr>
          <p:cNvPr id="15" name="TextBox 14"/>
          <p:cNvSpPr txBox="1"/>
          <p:nvPr/>
        </p:nvSpPr>
        <p:spPr>
          <a:xfrm>
            <a:off x="262790" y="1537149"/>
            <a:ext cx="5205577" cy="1631216"/>
          </a:xfrm>
          <a:prstGeom prst="rect">
            <a:avLst/>
          </a:prstGeom>
          <a:noFill/>
        </p:spPr>
        <p:txBody>
          <a:bodyPr wrap="square" rtlCol="0">
            <a:spAutoFit/>
          </a:bodyPr>
          <a:lstStyle/>
          <a:p>
            <a:pPr algn="just"/>
            <a:r>
              <a:rPr lang="ru-RU" sz="1000" dirty="0" smtClean="0"/>
              <a:t>1.Регулярно </a:t>
            </a:r>
            <a:r>
              <a:rPr lang="ru-RU" sz="1000" dirty="0"/>
              <a:t>проверяйте замки, тормоза, ремни безопасности и крепеж, муфты и механизмы блокировки, чтобы убедиться, что они не повреждены, не повреждены и не повреждены.</a:t>
            </a:r>
          </a:p>
          <a:p>
            <a:pPr algn="just"/>
            <a:r>
              <a:rPr lang="ru-RU" sz="1000" dirty="0"/>
              <a:t>2. Если вы обнаружили ослабленные, порванные или поврежденные детали, они должны быть отремонтированы в авторизованной мастерской или заменены оригинальными деталями. В противном случае гарантия на корзину будет аннулирована</a:t>
            </a:r>
            <a:r>
              <a:rPr lang="ru-RU" sz="1000" dirty="0" smtClean="0"/>
              <a:t>.</a:t>
            </a:r>
            <a:endParaRPr lang="en-US" sz="1000" dirty="0" smtClean="0"/>
          </a:p>
          <a:p>
            <a:pPr algn="just"/>
            <a:r>
              <a:rPr lang="ru-RU" sz="1000" dirty="0" smtClean="0"/>
              <a:t>3.Не </a:t>
            </a:r>
            <a:r>
              <a:rPr lang="ru-RU" sz="1000" dirty="0"/>
              <a:t>вносите изменения в конструкцию и не заменяйте изношенные детали неподходящими или оригинальными. Это может привести к неисправности коляски и травмировать вашего ребенка. А также аннулировать гарантию корзины</a:t>
            </a:r>
            <a:r>
              <a:rPr lang="ru-RU" sz="1000" dirty="0" smtClean="0"/>
              <a:t>.</a:t>
            </a:r>
          </a:p>
          <a:p>
            <a:pPr algn="just"/>
            <a:endParaRPr lang="en-US" sz="1000" dirty="0" smtClean="0"/>
          </a:p>
        </p:txBody>
      </p:sp>
      <p:sp>
        <p:nvSpPr>
          <p:cNvPr id="16" name="Rectangle 15"/>
          <p:cNvSpPr/>
          <p:nvPr/>
        </p:nvSpPr>
        <p:spPr>
          <a:xfrm>
            <a:off x="1150646" y="1085849"/>
            <a:ext cx="3570209" cy="261610"/>
          </a:xfrm>
          <a:prstGeom prst="rect">
            <a:avLst/>
          </a:prstGeom>
        </p:spPr>
        <p:txBody>
          <a:bodyPr wrap="none">
            <a:spAutoFit/>
          </a:bodyPr>
          <a:lstStyle/>
          <a:p>
            <a:pPr algn="ctr"/>
            <a:r>
              <a:rPr lang="en-US" sz="1100" b="1" dirty="0"/>
              <a:t> </a:t>
            </a:r>
            <a:r>
              <a:rPr lang="ru-RU" sz="1100" b="1" dirty="0"/>
              <a:t>ИНСТРУКЦИИ ПО ОБСЛУЖИВАНИЮ И ПРОФИЛАКТИКЕ</a:t>
            </a:r>
            <a:endParaRPr lang="en-US" sz="1100" b="1" dirty="0"/>
          </a:p>
        </p:txBody>
      </p:sp>
      <p:sp>
        <p:nvSpPr>
          <p:cNvPr id="17" name="Rounded Rectangle 16"/>
          <p:cNvSpPr/>
          <p:nvPr/>
        </p:nvSpPr>
        <p:spPr>
          <a:xfrm>
            <a:off x="1254771" y="1029202"/>
            <a:ext cx="3456000" cy="3893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52523" y="2796057"/>
            <a:ext cx="5086491" cy="2862322"/>
          </a:xfrm>
          <a:prstGeom prst="rect">
            <a:avLst/>
          </a:prstGeom>
        </p:spPr>
        <p:txBody>
          <a:bodyPr wrap="square">
            <a:spAutoFit/>
          </a:bodyPr>
          <a:lstStyle/>
          <a:p>
            <a:pPr algn="just"/>
            <a:endParaRPr lang="ru-RU" altLang="en-US" sz="1000" dirty="0">
              <a:solidFill>
                <a:srgbClr val="212121"/>
              </a:solidFill>
            </a:endParaRPr>
          </a:p>
          <a:p>
            <a:pPr algn="just"/>
            <a:r>
              <a:rPr lang="ru-RU" altLang="en-US" sz="1000" dirty="0">
                <a:solidFill>
                  <a:srgbClr val="212121"/>
                </a:solidFill>
              </a:rPr>
              <a:t>4. Для очистки ткани, загрязненных пластиковых или металлических частей изделия используйте мягкую хлопчатобумажную ткань или губку, смоченную водой.</a:t>
            </a:r>
          </a:p>
          <a:p>
            <a:pPr algn="just"/>
            <a:r>
              <a:rPr lang="ru-RU" altLang="en-US" sz="1000" dirty="0">
                <a:solidFill>
                  <a:srgbClr val="212121"/>
                </a:solidFill>
              </a:rPr>
              <a:t>5. Никогда не чистите препаратами, содержащими абразивные частицы, аммиак, отбеливатель или спирт. НЕ мойте в стиральной машине съемные детали и принадлежности - зонтик от солнца и т. Д., Так как это может привести к их повреждению. В противном случае гарантия будет недействительной.</a:t>
            </a:r>
          </a:p>
          <a:p>
            <a:pPr algn="just"/>
            <a:r>
              <a:rPr lang="ru-RU" altLang="en-US" sz="1000" dirty="0">
                <a:solidFill>
                  <a:srgbClr val="212121"/>
                </a:solidFill>
              </a:rPr>
              <a:t>6. После чистки всегда дайте тележке полностью высохнуть, а затем используйте или храните ее. Не хранить во влажных местах или под прямыми солнечными лучами</a:t>
            </a:r>
            <a:r>
              <a:rPr lang="ru-RU" altLang="en-US" sz="1000" dirty="0" smtClean="0">
                <a:solidFill>
                  <a:srgbClr val="212121"/>
                </a:solidFill>
              </a:rPr>
              <a:t>!</a:t>
            </a:r>
            <a:endParaRPr lang="en-US" altLang="en-US" sz="1000" dirty="0" smtClean="0">
              <a:solidFill>
                <a:srgbClr val="212121"/>
              </a:solidFill>
            </a:endParaRPr>
          </a:p>
          <a:p>
            <a:pPr algn="just"/>
            <a:r>
              <a:rPr lang="ru-RU" altLang="en-US" sz="1000" dirty="0">
                <a:solidFill>
                  <a:srgbClr val="212121"/>
                </a:solidFill>
              </a:rPr>
              <a:t>7. Храните тележку в помещении, но всегда чистите после использования. НО коляска не подходит для домашнего использования, если вы не почистили шины коляски, есть риск, что они испачкают тротуар, на котором они находятся.</a:t>
            </a:r>
          </a:p>
          <a:p>
            <a:pPr algn="just"/>
            <a:r>
              <a:rPr lang="ru-RU" altLang="en-US" sz="1000" dirty="0">
                <a:solidFill>
                  <a:srgbClr val="212121"/>
                </a:solidFill>
              </a:rPr>
              <a:t>8. Не храните тележку во влажной среде. Если вы использовали тележку в опасной среде, вы должны раскрыть ее, вытереть сухой тканью и высушить естественным образом.</a:t>
            </a:r>
          </a:p>
          <a:p>
            <a:pPr algn="just"/>
            <a:r>
              <a:rPr lang="ru-RU" altLang="en-US" sz="1000" dirty="0">
                <a:solidFill>
                  <a:srgbClr val="212121"/>
                </a:solidFill>
              </a:rPr>
              <a:t>9. Слишком много солнечного света повлияет на старение тележки и частей ткани</a:t>
            </a:r>
            <a:r>
              <a:rPr lang="ru-RU" altLang="en-US" sz="1000" dirty="0" smtClean="0">
                <a:solidFill>
                  <a:srgbClr val="212121"/>
                </a:solidFill>
              </a:rPr>
              <a:t>.</a:t>
            </a:r>
            <a:endParaRPr lang="en-US" altLang="en-US" sz="1000" dirty="0" smtClean="0">
              <a:solidFill>
                <a:srgbClr val="212121"/>
              </a:solidFill>
            </a:endParaRPr>
          </a:p>
          <a:p>
            <a:pPr algn="just"/>
            <a:r>
              <a:rPr lang="ru-RU" sz="1000" dirty="0"/>
              <a:t>10. НЕ кладите в коляску другие предметы - багаж, сумки, сумки и т. Д. При использовании или хранении, так как это может повредить коляску и повредить ребенка внутри нее.</a:t>
            </a:r>
            <a:endParaRPr lang="bg-BG" sz="1000" dirty="0"/>
          </a:p>
        </p:txBody>
      </p:sp>
    </p:spTree>
    <p:extLst>
      <p:ext uri="{BB962C8B-B14F-4D97-AF65-F5344CB8AC3E}">
        <p14:creationId xmlns:p14="http://schemas.microsoft.com/office/powerpoint/2010/main" val="295463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97" y="123568"/>
            <a:ext cx="5094211" cy="3624069"/>
          </a:xfrm>
          <a:prstGeom prst="rect">
            <a:avLst/>
          </a:prstGeom>
          <a:noFill/>
        </p:spPr>
        <p:txBody>
          <a:bodyPr wrap="square" rtlCol="0">
            <a:spAutoFit/>
          </a:bodyPr>
          <a:lstStyle/>
          <a:p>
            <a:pPr algn="just"/>
            <a:r>
              <a:rPr lang="en-US" sz="850" dirty="0" smtClean="0"/>
              <a:t>18. WARNING! This product is not suitable for running or skating.</a:t>
            </a:r>
            <a:endParaRPr lang="bg-BG" sz="850" dirty="0" smtClean="0"/>
          </a:p>
          <a:p>
            <a:pPr algn="just"/>
            <a:r>
              <a:rPr lang="en-US" sz="850" dirty="0" smtClean="0"/>
              <a:t>1</a:t>
            </a:r>
            <a:r>
              <a:rPr lang="bg-BG" sz="850" dirty="0" smtClean="0"/>
              <a:t>9</a:t>
            </a:r>
            <a:r>
              <a:rPr lang="en-US" sz="850" dirty="0" smtClean="0"/>
              <a:t>. Never place a pillow or a mattress wider than 25 mm in the stroller.</a:t>
            </a:r>
            <a:endParaRPr lang="bg-BG" sz="850" dirty="0" smtClean="0"/>
          </a:p>
          <a:p>
            <a:pPr algn="just"/>
            <a:r>
              <a:rPr lang="bg-BG" sz="850" dirty="0" smtClean="0"/>
              <a:t>20</a:t>
            </a:r>
            <a:r>
              <a:rPr lang="en-US" sz="850" dirty="0" smtClean="0"/>
              <a:t>. Always attach the crotch belt to the waist belt for maximum protection and safety, when your child starts to rise by itself on hands and knees! </a:t>
            </a:r>
            <a:endParaRPr lang="bg-BG" sz="850" dirty="0" smtClean="0"/>
          </a:p>
          <a:p>
            <a:pPr algn="just"/>
            <a:r>
              <a:rPr lang="bg-BG" sz="850" dirty="0" smtClean="0"/>
              <a:t>21. </a:t>
            </a:r>
            <a:r>
              <a:rPr lang="en-US" sz="850" dirty="0" smtClean="0"/>
              <a:t>Use the function of the backrest for sitting position of the child after it reaches </a:t>
            </a:r>
            <a:r>
              <a:rPr lang="bg-BG" sz="850" dirty="0" smtClean="0"/>
              <a:t>6 – </a:t>
            </a:r>
            <a:r>
              <a:rPr lang="en-US" sz="850" dirty="0" smtClean="0"/>
              <a:t>months of age</a:t>
            </a:r>
            <a:r>
              <a:rPr lang="bg-BG" sz="850" dirty="0" smtClean="0"/>
              <a:t>.</a:t>
            </a:r>
          </a:p>
          <a:p>
            <a:pPr algn="just"/>
            <a:r>
              <a:rPr lang="bg-BG" sz="850" dirty="0" smtClean="0"/>
              <a:t>22</a:t>
            </a:r>
            <a:r>
              <a:rPr lang="en-US" sz="850" dirty="0" smtClean="0"/>
              <a:t>. Do not fold the stroller and do not adjust the positions of the backrest while the child is in it!</a:t>
            </a:r>
            <a:endParaRPr lang="bg-BG" sz="850" dirty="0" smtClean="0"/>
          </a:p>
          <a:p>
            <a:pPr algn="just"/>
            <a:r>
              <a:rPr lang="bg-BG" sz="850" dirty="0" smtClean="0"/>
              <a:t>23</a:t>
            </a:r>
            <a:r>
              <a:rPr lang="en-US" sz="850" dirty="0" smtClean="0"/>
              <a:t>. </a:t>
            </a:r>
            <a:r>
              <a:rPr lang="en-US" sz="850" b="1" dirty="0" smtClean="0"/>
              <a:t>ALWAYS </a:t>
            </a:r>
            <a:r>
              <a:rPr lang="en-US" sz="850" dirty="0" smtClean="0"/>
              <a:t>engage the brake/parking device, while you do not hold the stroller or leave it even for a while.</a:t>
            </a:r>
            <a:endParaRPr lang="bg-BG" sz="850" dirty="0" smtClean="0"/>
          </a:p>
          <a:p>
            <a:pPr algn="just"/>
            <a:r>
              <a:rPr lang="bg-BG" sz="850" dirty="0" smtClean="0"/>
              <a:t>24. </a:t>
            </a:r>
            <a:r>
              <a:rPr lang="en-US" sz="850" dirty="0" smtClean="0"/>
              <a:t>When the pram body is installed on the stroller, please do not disengage the folding mechanism.</a:t>
            </a:r>
          </a:p>
          <a:p>
            <a:pPr algn="just"/>
            <a:r>
              <a:rPr lang="en-US" sz="850" dirty="0" smtClean="0"/>
              <a:t>2</a:t>
            </a:r>
            <a:r>
              <a:rPr lang="bg-BG" sz="850" dirty="0" smtClean="0"/>
              <a:t>5</a:t>
            </a:r>
            <a:r>
              <a:rPr lang="en-US" sz="850" dirty="0" smtClean="0"/>
              <a:t>. Do not use the stroller on stairs or the pavement. This may affect the strength of the construction and the assembly</a:t>
            </a:r>
            <a:r>
              <a:rPr lang="bg-BG" sz="850" dirty="0" smtClean="0"/>
              <a:t>.</a:t>
            </a:r>
          </a:p>
          <a:p>
            <a:pPr algn="just"/>
            <a:r>
              <a:rPr lang="bg-BG" sz="850" dirty="0" smtClean="0"/>
              <a:t>26. </a:t>
            </a:r>
            <a:r>
              <a:rPr lang="en-US" sz="850" dirty="0" smtClean="0"/>
              <a:t>The car seat does not replace a cot or a bed. Should your child need to sleep, then it should be placed in a suitable pram body, cot or bed</a:t>
            </a:r>
            <a:r>
              <a:rPr lang="bg-BG" sz="850" dirty="0" smtClean="0"/>
              <a:t>. </a:t>
            </a:r>
            <a:endParaRPr lang="en-US" sz="850" dirty="0" smtClean="0"/>
          </a:p>
          <a:p>
            <a:pPr algn="just"/>
            <a:r>
              <a:rPr lang="en-US" sz="850" dirty="0" smtClean="0"/>
              <a:t>2</a:t>
            </a:r>
            <a:r>
              <a:rPr lang="bg-BG" sz="850" dirty="0" smtClean="0"/>
              <a:t>7. </a:t>
            </a:r>
            <a:r>
              <a:rPr lang="en-US" sz="850" dirty="0" smtClean="0"/>
              <a:t>Only spare parts which are supplied or recommended by the manufacturer/distributor shall be used</a:t>
            </a:r>
            <a:r>
              <a:rPr lang="bg-BG" sz="850" dirty="0" smtClean="0"/>
              <a:t>.</a:t>
            </a:r>
            <a:endParaRPr lang="en-US" sz="850" dirty="0" smtClean="0"/>
          </a:p>
          <a:p>
            <a:pPr algn="just"/>
            <a:r>
              <a:rPr lang="en-US" sz="850" dirty="0" smtClean="0"/>
              <a:t>2</a:t>
            </a:r>
            <a:r>
              <a:rPr lang="bg-BG" sz="850" dirty="0" smtClean="0"/>
              <a:t>8. </a:t>
            </a:r>
            <a:r>
              <a:rPr lang="en-US" sz="850" dirty="0" smtClean="0"/>
              <a:t>The assembly</a:t>
            </a:r>
            <a:r>
              <a:rPr lang="bg-BG" sz="850" dirty="0" smtClean="0"/>
              <a:t>, </a:t>
            </a:r>
            <a:r>
              <a:rPr lang="en-US" sz="850" dirty="0" smtClean="0"/>
              <a:t>folding and unfolding of the stroller must be performed by an adult only</a:t>
            </a:r>
            <a:r>
              <a:rPr lang="bg-BG" sz="850" dirty="0" smtClean="0"/>
              <a:t>.</a:t>
            </a:r>
          </a:p>
          <a:p>
            <a:pPr algn="just"/>
            <a:r>
              <a:rPr lang="en-US" sz="850" dirty="0" smtClean="0"/>
              <a:t>2</a:t>
            </a:r>
            <a:r>
              <a:rPr lang="bg-BG" sz="850" dirty="0" smtClean="0"/>
              <a:t>9. </a:t>
            </a:r>
            <a:r>
              <a:rPr lang="en-US" sz="850" dirty="0" smtClean="0"/>
              <a:t>The bumper bar should always be attached to the frame of the stroller while the child is in the stroller</a:t>
            </a:r>
            <a:r>
              <a:rPr lang="bg-BG" sz="850" dirty="0" smtClean="0"/>
              <a:t>! </a:t>
            </a:r>
            <a:r>
              <a:rPr lang="en-US" sz="850" dirty="0" smtClean="0"/>
              <a:t>Do not lift the stroller by its board, it is dangerous for the child</a:t>
            </a:r>
            <a:r>
              <a:rPr lang="bg-BG" sz="850" dirty="0" smtClean="0"/>
              <a:t>!</a:t>
            </a:r>
          </a:p>
          <a:p>
            <a:pPr algn="just"/>
            <a:r>
              <a:rPr lang="bg-BG" sz="850" dirty="0" smtClean="0"/>
              <a:t>30. </a:t>
            </a:r>
            <a:r>
              <a:rPr lang="en-US" sz="850" dirty="0" smtClean="0"/>
              <a:t>Do not allow the child to stand up in the stroller</a:t>
            </a:r>
            <a:r>
              <a:rPr lang="bg-BG" sz="850" dirty="0" smtClean="0"/>
              <a:t>, </a:t>
            </a:r>
            <a:r>
              <a:rPr lang="en-US" sz="850" dirty="0" smtClean="0"/>
              <a:t>climb or hand from it</a:t>
            </a:r>
            <a:r>
              <a:rPr lang="bg-BG" sz="850" dirty="0" smtClean="0"/>
              <a:t>!</a:t>
            </a:r>
          </a:p>
          <a:p>
            <a:pPr algn="just"/>
            <a:r>
              <a:rPr lang="bg-BG" sz="850" dirty="0" smtClean="0"/>
              <a:t>31</a:t>
            </a:r>
            <a:r>
              <a:rPr lang="bg-BG" sz="850" dirty="0"/>
              <a:t>. </a:t>
            </a:r>
            <a:r>
              <a:rPr lang="en-US" sz="850" dirty="0"/>
              <a:t>Do not allow children to play with the stroller</a:t>
            </a:r>
            <a:r>
              <a:rPr lang="bg-BG" sz="850" dirty="0"/>
              <a:t>! </a:t>
            </a:r>
            <a:r>
              <a:rPr lang="en-US" sz="850" dirty="0"/>
              <a:t>It is dangerous for children or animals to play or run close to the stroller or under it</a:t>
            </a:r>
            <a:r>
              <a:rPr lang="bg-BG" sz="850" dirty="0" smtClean="0"/>
              <a:t>!</a:t>
            </a:r>
            <a:endParaRPr lang="en-US" sz="850" dirty="0" smtClean="0"/>
          </a:p>
          <a:p>
            <a:r>
              <a:rPr lang="bg-BG" sz="850" dirty="0"/>
              <a:t>32. </a:t>
            </a:r>
            <a:r>
              <a:rPr lang="en-US" sz="850" dirty="0"/>
              <a:t>Do not use the stroller on stairs or escalators</a:t>
            </a:r>
            <a:r>
              <a:rPr lang="bg-BG" sz="850" dirty="0"/>
              <a:t>, </a:t>
            </a:r>
            <a:r>
              <a:rPr lang="en-US" sz="850" dirty="0"/>
              <a:t>because you may lose control of the product</a:t>
            </a:r>
            <a:r>
              <a:rPr lang="bg-BG" sz="850" dirty="0"/>
              <a:t>, </a:t>
            </a:r>
            <a:r>
              <a:rPr lang="en-US" sz="850" dirty="0"/>
              <a:t>the child might fall and get hurt</a:t>
            </a:r>
            <a:r>
              <a:rPr lang="bg-BG" sz="850" dirty="0"/>
              <a:t>! </a:t>
            </a:r>
            <a:r>
              <a:rPr lang="en-US" sz="850" dirty="0"/>
              <a:t>You should pay extra attention while ascending or descending the pavement or a step</a:t>
            </a:r>
            <a:r>
              <a:rPr lang="bg-BG" sz="850" dirty="0"/>
              <a:t>. </a:t>
            </a:r>
            <a:br>
              <a:rPr lang="bg-BG" sz="850" dirty="0"/>
            </a:br>
            <a:r>
              <a:rPr lang="bg-BG" sz="850" b="1" dirty="0"/>
              <a:t>33. </a:t>
            </a:r>
            <a:r>
              <a:rPr lang="en-US" sz="850" b="1" dirty="0"/>
              <a:t>WARNING</a:t>
            </a:r>
            <a:r>
              <a:rPr lang="bg-BG" sz="850" b="1" dirty="0"/>
              <a:t>! </a:t>
            </a:r>
            <a:r>
              <a:rPr lang="en-US" sz="850" b="1" dirty="0"/>
              <a:t>KEEP FROM FIRE</a:t>
            </a:r>
            <a:r>
              <a:rPr lang="bg-BG" sz="850" b="1" dirty="0"/>
              <a:t>. </a:t>
            </a:r>
            <a:r>
              <a:rPr lang="en-US" sz="850" b="1" dirty="0"/>
              <a:t>Do not use the product close to direct sources of heat – heating devices, cookers or open fire</a:t>
            </a:r>
            <a:r>
              <a:rPr lang="bg-BG" sz="850" b="1" dirty="0"/>
              <a:t>. </a:t>
            </a:r>
          </a:p>
          <a:p>
            <a:pPr algn="just"/>
            <a:r>
              <a:rPr lang="bg-BG" sz="850" b="1" dirty="0"/>
              <a:t>34. </a:t>
            </a:r>
            <a:r>
              <a:rPr lang="en-US" sz="850" b="1" dirty="0"/>
              <a:t>Avoid using the product close to water bodies </a:t>
            </a:r>
            <a:r>
              <a:rPr lang="bg-BG" sz="850" b="1" dirty="0"/>
              <a:t>(</a:t>
            </a:r>
            <a:r>
              <a:rPr lang="en-US" sz="850" b="1" dirty="0"/>
              <a:t>pools, etc.</a:t>
            </a:r>
            <a:r>
              <a:rPr lang="bg-BG" sz="850" b="1" dirty="0"/>
              <a:t>)!</a:t>
            </a:r>
          </a:p>
          <a:p>
            <a:pPr algn="just"/>
            <a:r>
              <a:rPr lang="bg-BG" sz="850" b="1" dirty="0"/>
              <a:t>35. </a:t>
            </a:r>
            <a:r>
              <a:rPr lang="en-US" sz="850" b="1" dirty="0"/>
              <a:t>Do not use on uneven terrains, gravel surfaces or grassy areas </a:t>
            </a:r>
            <a:r>
              <a:rPr lang="bg-BG" sz="850" b="1" dirty="0"/>
              <a:t>(</a:t>
            </a:r>
            <a:r>
              <a:rPr lang="en-US" sz="850" b="1" dirty="0"/>
              <a:t>on meadows or lawns</a:t>
            </a:r>
            <a:r>
              <a:rPr lang="bg-BG" sz="850" b="1" dirty="0"/>
              <a:t>), </a:t>
            </a:r>
            <a:r>
              <a:rPr lang="en-US" sz="850" b="1" dirty="0"/>
              <a:t>muddy areas</a:t>
            </a:r>
            <a:r>
              <a:rPr lang="bg-BG" sz="850" b="1" dirty="0"/>
              <a:t>. </a:t>
            </a:r>
          </a:p>
          <a:p>
            <a:pPr algn="just"/>
            <a:r>
              <a:rPr lang="bg-BG" sz="850" b="1" dirty="0"/>
              <a:t>36. </a:t>
            </a:r>
            <a:r>
              <a:rPr lang="en-US" sz="850" b="1" dirty="0"/>
              <a:t>After unpacking of the product</a:t>
            </a:r>
            <a:r>
              <a:rPr lang="bg-BG" sz="850" b="1" dirty="0"/>
              <a:t>, </a:t>
            </a:r>
            <a:r>
              <a:rPr lang="en-US" sz="850" b="1" dirty="0"/>
              <a:t>remove all packing materials</a:t>
            </a:r>
            <a:r>
              <a:rPr lang="bg-BG" sz="850" b="1" dirty="0"/>
              <a:t>. </a:t>
            </a:r>
            <a:r>
              <a:rPr lang="en-US" sz="850" b="1" dirty="0"/>
              <a:t>They are not a toy, do not allow your children to play with them</a:t>
            </a:r>
            <a:r>
              <a:rPr lang="bg-BG" sz="850" b="1" dirty="0" smtClean="0"/>
              <a:t>.</a:t>
            </a:r>
            <a:endParaRPr lang="bg-BG" sz="850" b="1" dirty="0"/>
          </a:p>
        </p:txBody>
      </p:sp>
      <p:sp>
        <p:nvSpPr>
          <p:cNvPr id="3" name="Rounded Rectangle 2"/>
          <p:cNvSpPr/>
          <p:nvPr/>
        </p:nvSpPr>
        <p:spPr>
          <a:xfrm>
            <a:off x="1540508" y="4135932"/>
            <a:ext cx="2743201" cy="40494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573625" y="4174231"/>
            <a:ext cx="596317" cy="307777"/>
          </a:xfrm>
          <a:prstGeom prst="rect">
            <a:avLst/>
          </a:prstGeom>
        </p:spPr>
        <p:txBody>
          <a:bodyPr wrap="none">
            <a:spAutoFit/>
          </a:bodyPr>
          <a:lstStyle/>
          <a:p>
            <a:pPr algn="ctr"/>
            <a:r>
              <a:rPr lang="en-US" sz="1400" b="1" dirty="0" smtClean="0"/>
              <a:t>Parts</a:t>
            </a:r>
            <a:r>
              <a:rPr lang="bg-BG" sz="1100" b="1" dirty="0" smtClean="0"/>
              <a:t> </a:t>
            </a:r>
            <a:endParaRPr lang="bg-BG" sz="1100" b="1" dirty="0"/>
          </a:p>
        </p:txBody>
      </p:sp>
      <p:sp>
        <p:nvSpPr>
          <p:cNvPr id="33" name="Oval 32"/>
          <p:cNvSpPr/>
          <p:nvPr/>
        </p:nvSpPr>
        <p:spPr>
          <a:xfrm>
            <a:off x="4526486" y="44821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sp>
        <p:nvSpPr>
          <p:cNvPr id="41" name="TextBox 40"/>
          <p:cNvSpPr txBox="1"/>
          <p:nvPr/>
        </p:nvSpPr>
        <p:spPr>
          <a:xfrm>
            <a:off x="220254" y="4636038"/>
            <a:ext cx="4214202" cy="1169551"/>
          </a:xfrm>
          <a:prstGeom prst="rect">
            <a:avLst/>
          </a:prstGeom>
          <a:noFill/>
        </p:spPr>
        <p:txBody>
          <a:bodyPr wrap="square" rtlCol="0">
            <a:spAutoFit/>
          </a:bodyPr>
          <a:lstStyle/>
          <a:p>
            <a:r>
              <a:rPr lang="en-US" sz="1000" dirty="0" smtClean="0"/>
              <a:t>1.Handle</a:t>
            </a:r>
            <a:r>
              <a:rPr lang="bg-BG" sz="1000" dirty="0" smtClean="0"/>
              <a:t> </a:t>
            </a:r>
            <a:r>
              <a:rPr lang="en-US" sz="1000" dirty="0" smtClean="0"/>
              <a:t>   </a:t>
            </a:r>
          </a:p>
          <a:p>
            <a:r>
              <a:rPr lang="bg-BG" sz="1000" dirty="0" smtClean="0"/>
              <a:t>2.</a:t>
            </a:r>
            <a:r>
              <a:rPr lang="en-US" sz="1000" dirty="0" smtClean="0"/>
              <a:t>Canopy</a:t>
            </a:r>
          </a:p>
          <a:p>
            <a:r>
              <a:rPr lang="bg-BG" sz="1000" dirty="0" smtClean="0"/>
              <a:t>3.</a:t>
            </a:r>
            <a:r>
              <a:rPr lang="en-US" sz="1000" dirty="0" smtClean="0"/>
              <a:t>Car seat  </a:t>
            </a:r>
          </a:p>
          <a:p>
            <a:r>
              <a:rPr lang="bg-BG" sz="1000" dirty="0" smtClean="0"/>
              <a:t>4.</a:t>
            </a:r>
            <a:r>
              <a:rPr lang="en-US" sz="1000" dirty="0" smtClean="0"/>
              <a:t>Adapters  </a:t>
            </a:r>
          </a:p>
          <a:p>
            <a:r>
              <a:rPr lang="bg-BG" sz="1000" dirty="0" smtClean="0"/>
              <a:t>5.</a:t>
            </a:r>
            <a:r>
              <a:rPr lang="en-US" sz="1000" dirty="0"/>
              <a:t>Front wheels </a:t>
            </a:r>
            <a:endParaRPr lang="en-US" sz="1000" dirty="0" smtClean="0"/>
          </a:p>
          <a:p>
            <a:r>
              <a:rPr lang="bg-BG" sz="1000" dirty="0"/>
              <a:t>6.</a:t>
            </a:r>
            <a:r>
              <a:rPr lang="en-US" sz="1000" dirty="0"/>
              <a:t>Adjustable </a:t>
            </a:r>
            <a:r>
              <a:rPr lang="en-US" sz="1000" dirty="0" smtClean="0"/>
              <a:t>footrest</a:t>
            </a:r>
          </a:p>
          <a:p>
            <a:r>
              <a:rPr lang="bg-BG" sz="1000" dirty="0"/>
              <a:t>7.</a:t>
            </a:r>
            <a:r>
              <a:rPr lang="en-US" sz="1000" dirty="0"/>
              <a:t>Buttons for </a:t>
            </a:r>
            <a:r>
              <a:rPr lang="en-US" sz="1000" dirty="0" smtClean="0"/>
              <a:t>adjustment of </a:t>
            </a:r>
            <a:r>
              <a:rPr lang="en-US" sz="1000" dirty="0"/>
              <a:t>the front </a:t>
            </a:r>
            <a:r>
              <a:rPr lang="en-US" sz="1000" dirty="0" smtClean="0"/>
              <a:t>wheels</a:t>
            </a:r>
            <a:endParaRPr lang="en-US" sz="1000" dirty="0"/>
          </a:p>
        </p:txBody>
      </p:sp>
      <p:pic>
        <p:nvPicPr>
          <p:cNvPr id="42" name="Picture 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1411" y="4574807"/>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43" name="Straight Arrow Connector 42"/>
          <p:cNvCxnSpPr/>
          <p:nvPr/>
        </p:nvCxnSpPr>
        <p:spPr>
          <a:xfrm flipH="1">
            <a:off x="4628086" y="4628224"/>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4145486" y="457107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466761" y="4978160"/>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4126436" y="5288624"/>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053286" y="577122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4570936" y="563787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43786" y="526957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5066236" y="45329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51" name="Oval 50"/>
          <p:cNvSpPr/>
          <p:nvPr/>
        </p:nvSpPr>
        <p:spPr>
          <a:xfrm>
            <a:off x="5021786" y="48885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52" name="Oval 51"/>
          <p:cNvSpPr/>
          <p:nvPr/>
        </p:nvSpPr>
        <p:spPr>
          <a:xfrm>
            <a:off x="4697936" y="521242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53" name="Oval 52"/>
          <p:cNvSpPr/>
          <p:nvPr/>
        </p:nvSpPr>
        <p:spPr>
          <a:xfrm>
            <a:off x="2881836" y="57013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54" name="Oval 53"/>
          <p:cNvSpPr/>
          <p:nvPr/>
        </p:nvSpPr>
        <p:spPr>
          <a:xfrm>
            <a:off x="3078686" y="51679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55" name="Oval 54"/>
          <p:cNvSpPr/>
          <p:nvPr/>
        </p:nvSpPr>
        <p:spPr>
          <a:xfrm>
            <a:off x="3015186" y="54854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56" name="Straight Arrow Connector 55"/>
          <p:cNvCxnSpPr/>
          <p:nvPr/>
        </p:nvCxnSpPr>
        <p:spPr>
          <a:xfrm>
            <a:off x="3186636" y="5587074"/>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4970986" y="55362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83" name="Rectangle 1"/>
          <p:cNvSpPr>
            <a:spLocks noChangeArrowheads="1"/>
          </p:cNvSpPr>
          <p:nvPr/>
        </p:nvSpPr>
        <p:spPr bwMode="auto">
          <a:xfrm>
            <a:off x="7021288" y="4779674"/>
            <a:ext cx="5119005" cy="153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just" eaLnBrk="0" fontAlgn="base" hangingPunct="0">
              <a:spcBef>
                <a:spcPct val="0"/>
              </a:spcBef>
              <a:spcAft>
                <a:spcPct val="0"/>
              </a:spcAft>
            </a:pPr>
            <a:endParaRPr lang="bg-BG" sz="1000" dirty="0"/>
          </a:p>
        </p:txBody>
      </p:sp>
      <p:sp>
        <p:nvSpPr>
          <p:cNvPr id="89" name="TextBox 88"/>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10</a:t>
            </a:r>
            <a:endParaRPr lang="bg-BG" sz="900" b="1" dirty="0">
              <a:latin typeface="Arial" pitchFamily="34" charset="0"/>
              <a:cs typeface="Arial" pitchFamily="34" charset="0"/>
            </a:endParaRPr>
          </a:p>
        </p:txBody>
      </p:sp>
      <p:sp>
        <p:nvSpPr>
          <p:cNvPr id="58" name="TextBox 57"/>
          <p:cNvSpPr txBox="1"/>
          <p:nvPr/>
        </p:nvSpPr>
        <p:spPr>
          <a:xfrm>
            <a:off x="6957773" y="123568"/>
            <a:ext cx="4979774" cy="3170099"/>
          </a:xfrm>
          <a:prstGeom prst="rect">
            <a:avLst/>
          </a:prstGeom>
          <a:noFill/>
        </p:spPr>
        <p:txBody>
          <a:bodyPr wrap="square" rtlCol="0">
            <a:spAutoFit/>
          </a:bodyPr>
          <a:lstStyle/>
          <a:p>
            <a:pPr algn="just"/>
            <a:r>
              <a:rPr lang="fr-FR" sz="800" b="1" dirty="0"/>
              <a:t>Attention !</a:t>
            </a:r>
            <a:endParaRPr lang="en-US" sz="800" dirty="0"/>
          </a:p>
          <a:p>
            <a:pPr lvl="0" algn="just"/>
            <a:r>
              <a:rPr lang="fr-FR" sz="800" b="1" dirty="0"/>
              <a:t>S’il vous plaît lisez attentivement ces instructions avant d’utiliser le produit pour assurer l’usage correct de la poussette et gardez ce document pour toute consultation future.</a:t>
            </a:r>
            <a:endParaRPr lang="en-US" sz="800" dirty="0"/>
          </a:p>
          <a:p>
            <a:pPr lvl="0" algn="just"/>
            <a:r>
              <a:rPr lang="fr-FR" sz="800" b="1" dirty="0"/>
              <a:t>AVERTISSEMENT : Ne jamais laisser l’enfant sans la surveillance d’un adulte !</a:t>
            </a:r>
            <a:endParaRPr lang="en-US" sz="800" dirty="0"/>
          </a:p>
          <a:p>
            <a:pPr lvl="0" algn="just"/>
            <a:r>
              <a:rPr lang="fr-FR" sz="800" b="1" dirty="0"/>
              <a:t>AVERTISSEMENT : Avant d’utiliser la poussette, assurez-vous que tous les mécanismes de blocage et de fermeture sont activés.</a:t>
            </a:r>
            <a:endParaRPr lang="en-US" sz="800" dirty="0"/>
          </a:p>
          <a:p>
            <a:pPr lvl="0" algn="just"/>
            <a:r>
              <a:rPr lang="fr-FR" sz="800" b="1" dirty="0"/>
              <a:t>AVERTISSEMENT : Pendant les procédures de pliage et de déploiement du produit, gardez l’enfant loin du produit pour éviter des blessures. </a:t>
            </a:r>
            <a:endParaRPr lang="en-US" sz="800" dirty="0"/>
          </a:p>
          <a:p>
            <a:pPr lvl="0" algn="just"/>
            <a:r>
              <a:rPr lang="fr-FR" sz="800" b="1" dirty="0"/>
              <a:t>AVERTISSEMENT : Ne laisser jamais l’enfant jouer avec la poussette !</a:t>
            </a:r>
            <a:endParaRPr lang="en-US" sz="800" dirty="0"/>
          </a:p>
          <a:p>
            <a:pPr lvl="0" algn="just"/>
            <a:r>
              <a:rPr lang="fr-FR" sz="800" b="1" dirty="0"/>
              <a:t>AVERTISSEMENT : Utiliser le harnais de sécurité (les ceintures de sécurité) lorsque l’enfant commence à s’asseoir sans l’assistance d’un adulte.</a:t>
            </a:r>
            <a:endParaRPr lang="en-US" sz="800" dirty="0"/>
          </a:p>
          <a:p>
            <a:pPr lvl="0" algn="just"/>
            <a:r>
              <a:rPr lang="fr-FR" sz="800" b="1" dirty="0"/>
              <a:t>AVERTISSEMENT : Avant l’utilisation – à vérifier si les mécanismes de stabilisation de la nacelle (même nacelle auto go) et du siège sont activés. </a:t>
            </a:r>
            <a:endParaRPr lang="en-US" sz="800" dirty="0"/>
          </a:p>
          <a:p>
            <a:pPr lvl="0" algn="just"/>
            <a:r>
              <a:rPr lang="fr-FR" sz="800" b="1" dirty="0"/>
              <a:t>Pour les nouveau-nés utilisez la position la plus penchée de la poussette bébé. </a:t>
            </a:r>
            <a:endParaRPr lang="en-US" sz="800" dirty="0"/>
          </a:p>
          <a:p>
            <a:pPr lvl="0" algn="just"/>
            <a:r>
              <a:rPr lang="fr-FR" sz="800" b="1" dirty="0"/>
              <a:t>Activez toujours le système de freins quand vous posez et retirez l’enfant.</a:t>
            </a:r>
            <a:endParaRPr lang="en-US" sz="800" dirty="0"/>
          </a:p>
          <a:p>
            <a:pPr lvl="0" algn="just"/>
            <a:r>
              <a:rPr lang="fr-FR" sz="800" b="1" dirty="0"/>
              <a:t>Chaque charge mise au guidon (à la poignée), au dossier, ou aux côtés de la poussette peut influencer sa stabilité.</a:t>
            </a:r>
            <a:endParaRPr lang="en-US" sz="800" dirty="0"/>
          </a:p>
          <a:p>
            <a:pPr lvl="0" algn="just"/>
            <a:r>
              <a:rPr lang="fr-FR" sz="800" b="1" dirty="0"/>
              <a:t>Ne surchargez pas la poussette bébé. Dans le cas contraire elle peut tourner et l’enfant peut se blesser.</a:t>
            </a:r>
            <a:endParaRPr lang="en-US" sz="800" dirty="0"/>
          </a:p>
          <a:p>
            <a:pPr lvl="0" algn="just"/>
            <a:r>
              <a:rPr lang="fr-FR" sz="800" b="1" dirty="0"/>
              <a:t>N’utilisez pas d’accessoires qui ne sont pas autorisés par le producteur.</a:t>
            </a:r>
            <a:endParaRPr lang="en-US" sz="800" dirty="0"/>
          </a:p>
          <a:p>
            <a:pPr lvl="0" algn="just"/>
            <a:r>
              <a:rPr lang="fr-FR" sz="800" b="1" dirty="0"/>
              <a:t>La poussette n’est convenable que pour 1 enfant (UN ENFANT) à la fois, ne permettez pas à 2 enfants ou plus d’y monter.</a:t>
            </a:r>
            <a:endParaRPr lang="en-US" sz="800" dirty="0"/>
          </a:p>
          <a:p>
            <a:pPr lvl="0" algn="just"/>
            <a:r>
              <a:rPr lang="fr-FR" sz="800" b="1" dirty="0"/>
              <a:t>Le poids maximal pour le panier à bagage est 3 kg. Ne le surchargez pas et ne l’utilisez pas pour conduire des enfants. Si vous ne respectez cet avertissement, la garantie de la poussette sera annulée. </a:t>
            </a:r>
            <a:endParaRPr lang="en-US" sz="800" dirty="0"/>
          </a:p>
          <a:p>
            <a:pPr lvl="0" algn="just"/>
            <a:r>
              <a:rPr lang="fr-FR" sz="800" b="1" dirty="0"/>
              <a:t>AVERTISSEMENT : Toujours utiliser le système de retenue de la poussette.</a:t>
            </a:r>
            <a:endParaRPr lang="en-US" sz="800" dirty="0"/>
          </a:p>
          <a:p>
            <a:pPr lvl="0" algn="just"/>
            <a:r>
              <a:rPr lang="fr-FR" sz="800" b="1" dirty="0"/>
              <a:t>Avant de mettre l’enfant dans la poussette, assurez-vous qu’elle est complètement déployée et tous les mécanismes sont activés pour éviter le risque de blessure en cas de pliement brusque.</a:t>
            </a:r>
            <a:endParaRPr lang="en-US" sz="800" dirty="0"/>
          </a:p>
        </p:txBody>
      </p:sp>
      <p:sp>
        <p:nvSpPr>
          <p:cNvPr id="59" name="TextBox 58"/>
          <p:cNvSpPr txBox="1"/>
          <p:nvPr/>
        </p:nvSpPr>
        <p:spPr>
          <a:xfrm>
            <a:off x="6945291" y="3230446"/>
            <a:ext cx="5136417" cy="3416320"/>
          </a:xfrm>
          <a:prstGeom prst="rect">
            <a:avLst/>
          </a:prstGeom>
          <a:noFill/>
        </p:spPr>
        <p:txBody>
          <a:bodyPr wrap="square" rtlCol="0">
            <a:spAutoFit/>
          </a:bodyPr>
          <a:lstStyle/>
          <a:p>
            <a:pPr lvl="0" algn="just"/>
            <a:r>
              <a:rPr lang="fr-FR" sz="800" b="1" dirty="0"/>
              <a:t>Avant chaque utilisation vérifiez si la poussette est correctement déployée, si tous les composants sont en bon état, bien fixés dans la position choisie. Arrêtez de l’utiliser, si vous constatez des jonctions détendues ou des parties cassées, arrachées ou manquantes.</a:t>
            </a:r>
            <a:endParaRPr lang="en-US" sz="800" dirty="0"/>
          </a:p>
          <a:p>
            <a:pPr lvl="0" algn="just"/>
            <a:r>
              <a:rPr lang="fr-FR" sz="800" b="1" dirty="0"/>
              <a:t>AVERTISSEMENT : Ce produit n’est pas convenable à courir ou à patiner.</a:t>
            </a:r>
            <a:endParaRPr lang="en-US" sz="800" dirty="0"/>
          </a:p>
          <a:p>
            <a:pPr lvl="0" algn="just"/>
            <a:r>
              <a:rPr lang="fr-FR" sz="800" b="1" dirty="0"/>
              <a:t>Ne pas mettre jamais un matelas ou un coussinet plus épais de 25 </a:t>
            </a:r>
            <a:r>
              <a:rPr lang="fr-FR" sz="800" b="1" dirty="0" err="1"/>
              <a:t>mm.</a:t>
            </a:r>
            <a:endParaRPr lang="en-US" sz="800" dirty="0"/>
          </a:p>
          <a:p>
            <a:pPr lvl="0" algn="just"/>
            <a:r>
              <a:rPr lang="fr-FR" sz="800" b="1" dirty="0"/>
              <a:t>Quand l’enfant commence à se lever seul, toujours fixer la ceinture de l’entrejambe pour la ceinture des reins pour la sécurité maximale.</a:t>
            </a:r>
            <a:endParaRPr lang="en-US" sz="800" dirty="0"/>
          </a:p>
          <a:p>
            <a:pPr lvl="0" algn="just"/>
            <a:r>
              <a:rPr lang="fr-FR" sz="800" b="1" dirty="0"/>
              <a:t>Utiliser la fonction du dossier pour la position assise de l’enfant dès l’âge de 6 mois.</a:t>
            </a:r>
            <a:endParaRPr lang="en-US" sz="800" dirty="0"/>
          </a:p>
          <a:p>
            <a:pPr lvl="0" algn="just"/>
            <a:r>
              <a:rPr lang="fr-FR" sz="800" b="1" dirty="0"/>
              <a:t>Ne plier et ne régler les positions du dossier quand l’enfant est dans la poussette.</a:t>
            </a:r>
            <a:endParaRPr lang="en-US" sz="800" dirty="0"/>
          </a:p>
          <a:p>
            <a:pPr lvl="0" algn="just"/>
            <a:r>
              <a:rPr lang="fr-FR" sz="800" b="1" dirty="0"/>
              <a:t>Toujours activez les freins lorsque vous ne tenez pas la poussette ou lorsque vous la laisser même pour une courte période.</a:t>
            </a:r>
            <a:endParaRPr lang="en-US" sz="800" dirty="0"/>
          </a:p>
          <a:p>
            <a:pPr lvl="0" algn="just"/>
            <a:r>
              <a:rPr lang="fr-FR" sz="800" b="1" dirty="0"/>
              <a:t>Quand la nacelle est mise sur la poussette, n’ouvrez pas le mécanisme de pliement. </a:t>
            </a:r>
            <a:endParaRPr lang="en-US" sz="800" dirty="0"/>
          </a:p>
          <a:p>
            <a:pPr lvl="0" algn="just"/>
            <a:r>
              <a:rPr lang="fr-FR" sz="800" b="1" dirty="0"/>
              <a:t>N’utilisez pas la poussette sur des escaliers ou des bordures. Cela peut influencer la solidité de la construction et de l’ajustement.</a:t>
            </a:r>
            <a:endParaRPr lang="en-US" sz="800" dirty="0"/>
          </a:p>
          <a:p>
            <a:pPr lvl="0" algn="just"/>
            <a:r>
              <a:rPr lang="fr-FR" sz="800" b="1" dirty="0"/>
              <a:t>La nacelle pour auto (auto go) ne remplace pas le lit bébé. Si votre enfant a besoin de sommeil, il/elle doit être mis dans une poussette bébé, une nacelle ou lit convenable.</a:t>
            </a:r>
            <a:endParaRPr lang="en-US" sz="800" dirty="0"/>
          </a:p>
          <a:p>
            <a:pPr lvl="0" algn="just"/>
            <a:r>
              <a:rPr lang="fr-FR" sz="800" b="1" dirty="0"/>
              <a:t>Utiliser des pièces détachées autorisées, données ou recommandées par le producteur/le commerçant.</a:t>
            </a:r>
            <a:endParaRPr lang="en-US" sz="800" dirty="0"/>
          </a:p>
          <a:p>
            <a:pPr lvl="0" algn="just"/>
            <a:r>
              <a:rPr lang="fr-FR" sz="800" b="1" dirty="0"/>
              <a:t>Le pliement, déploiement et le montage ne doivent être effectués que par un adulte.</a:t>
            </a:r>
            <a:endParaRPr lang="en-US" sz="800" dirty="0"/>
          </a:p>
          <a:p>
            <a:pPr lvl="0" algn="just"/>
            <a:r>
              <a:rPr lang="fr-FR" sz="800" b="1" dirty="0"/>
              <a:t>Tenez toujours l</a:t>
            </a:r>
            <a:r>
              <a:rPr lang="bg-BG" sz="800" b="1" dirty="0"/>
              <a:t>а </a:t>
            </a:r>
            <a:r>
              <a:rPr lang="fr-FR" sz="800" b="1" dirty="0"/>
              <a:t>tablette garde corps bien placée sur la base de la poussette quand votre enfant est dedans. Il est dangereux de lever la poussette à l’aide de la tablette garde corps.</a:t>
            </a:r>
            <a:endParaRPr lang="en-US" sz="800" dirty="0"/>
          </a:p>
          <a:p>
            <a:pPr lvl="0" algn="just"/>
            <a:r>
              <a:rPr lang="fr-FR" sz="800" b="1" dirty="0"/>
              <a:t>Ne permettez pas à l’enfant de se dresser, grimper ou d’être suspendu à la poussette.</a:t>
            </a:r>
            <a:endParaRPr lang="en-US" sz="800" dirty="0"/>
          </a:p>
          <a:p>
            <a:pPr lvl="0" algn="just"/>
            <a:r>
              <a:rPr lang="fr-FR" sz="800" b="1" dirty="0"/>
              <a:t>Ne permettez pas aux enfants de jouer avec la poussette ! Il est dangereux si d’autres enfants ou animaux courent ou jouent à proximité ou au-dessous d’elle.</a:t>
            </a:r>
            <a:endParaRPr lang="en-US" sz="800" dirty="0"/>
          </a:p>
          <a:p>
            <a:pPr lvl="0" algn="just"/>
            <a:r>
              <a:rPr lang="fr-FR" sz="800" b="1" dirty="0"/>
              <a:t>N’utilisez pas la poussette sur des escaliers (même roulants) puisque vous pouvez perdre le contrôle et votre enfant peut tomber et se blesser ! Soyez attentivement en montant sur le trottoir et sur le marchepied.</a:t>
            </a:r>
            <a:endParaRPr lang="en-US" sz="800" dirty="0"/>
          </a:p>
          <a:p>
            <a:pPr lvl="0" algn="just"/>
            <a:r>
              <a:rPr lang="fr-FR" sz="800" b="1" dirty="0"/>
              <a:t>ATTENTION ! GARDEZ LOIN DU FEU. N’utilisez pas le produit près de sources de chaleur – appareils électriques, cuisinières, poêles, etc</a:t>
            </a:r>
            <a:r>
              <a:rPr lang="fr-FR" sz="800" b="1" dirty="0" smtClean="0"/>
              <a:t>.</a:t>
            </a:r>
            <a:endParaRPr lang="en-US" sz="800" dirty="0"/>
          </a:p>
        </p:txBody>
      </p:sp>
      <p:sp>
        <p:nvSpPr>
          <p:cNvPr id="60" name="TextBox 59"/>
          <p:cNvSpPr txBox="1"/>
          <p:nvPr/>
        </p:nvSpPr>
        <p:spPr>
          <a:xfrm>
            <a:off x="11412458" y="644030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25</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89011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680812" y="15334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03826" y="223095"/>
            <a:ext cx="2365071" cy="276999"/>
          </a:xfrm>
          <a:prstGeom prst="rect">
            <a:avLst/>
          </a:prstGeom>
        </p:spPr>
        <p:txBody>
          <a:bodyPr wrap="none">
            <a:spAutoFit/>
          </a:bodyPr>
          <a:lstStyle/>
          <a:p>
            <a:pPr algn="ctr"/>
            <a:r>
              <a:rPr lang="en-US" sz="1200" b="1" dirty="0"/>
              <a:t>How to assemble the front wheels</a:t>
            </a:r>
            <a:endParaRPr lang="bg-BG" sz="1100" b="1" dirty="0"/>
          </a:p>
        </p:txBody>
      </p:sp>
      <p:sp>
        <p:nvSpPr>
          <p:cNvPr id="22" name="Rectangle 1"/>
          <p:cNvSpPr>
            <a:spLocks noChangeArrowheads="1"/>
          </p:cNvSpPr>
          <p:nvPr/>
        </p:nvSpPr>
        <p:spPr bwMode="auto">
          <a:xfrm>
            <a:off x="220438" y="644629"/>
            <a:ext cx="5119005"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just" eaLnBrk="0" fontAlgn="base" hangingPunct="0">
              <a:spcBef>
                <a:spcPct val="0"/>
              </a:spcBef>
              <a:spcAft>
                <a:spcPct val="0"/>
              </a:spcAft>
            </a:pPr>
            <a:r>
              <a:rPr lang="en-US" altLang="en-US" sz="1000" dirty="0"/>
              <a:t>WARNING: Before use, ensure that the wheel units are safely locked into position. </a:t>
            </a:r>
            <a:r>
              <a:rPr lang="bg-BG" sz="1000" dirty="0" smtClean="0"/>
              <a:t>(</a:t>
            </a:r>
            <a:r>
              <a:rPr lang="en-US" sz="1000" dirty="0" smtClean="0"/>
              <a:t>Picture</a:t>
            </a:r>
            <a:r>
              <a:rPr lang="bg-BG" sz="1000" dirty="0" smtClean="0"/>
              <a:t> 1)</a:t>
            </a:r>
            <a:endParaRPr lang="en-US" sz="1000" dirty="0" smtClean="0"/>
          </a:p>
          <a:p>
            <a:pPr lvl="0" algn="just" eaLnBrk="0" fontAlgn="base" hangingPunct="0">
              <a:spcBef>
                <a:spcPct val="0"/>
              </a:spcBef>
              <a:spcAft>
                <a:spcPct val="0"/>
              </a:spcAft>
            </a:pPr>
            <a:r>
              <a:rPr lang="en-US" sz="1000" dirty="0"/>
              <a:t>Fit the front wheel unit to the stroller and lock it into position. </a:t>
            </a:r>
            <a:endParaRPr lang="en-US" sz="1000" dirty="0" smtClean="0"/>
          </a:p>
          <a:p>
            <a:pPr algn="just" eaLnBrk="0" fontAlgn="base" hangingPunct="0">
              <a:spcBef>
                <a:spcPct val="0"/>
              </a:spcBef>
              <a:spcAft>
                <a:spcPct val="0"/>
              </a:spcAft>
            </a:pPr>
            <a:r>
              <a:rPr lang="en-US" sz="1000" dirty="0"/>
              <a:t>Repeat this operation for the other wheel unit.</a:t>
            </a:r>
            <a:endParaRPr lang="bg-BG" sz="1000" dirty="0"/>
          </a:p>
        </p:txBody>
      </p:sp>
      <p:sp>
        <p:nvSpPr>
          <p:cNvPr id="23" name="Rounded Rectangle 22"/>
          <p:cNvSpPr/>
          <p:nvPr/>
        </p:nvSpPr>
        <p:spPr>
          <a:xfrm>
            <a:off x="1706372" y="127837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98408" y="1339300"/>
            <a:ext cx="2311723" cy="276999"/>
          </a:xfrm>
          <a:prstGeom prst="rect">
            <a:avLst/>
          </a:prstGeom>
        </p:spPr>
        <p:txBody>
          <a:bodyPr wrap="none">
            <a:spAutoFit/>
          </a:bodyPr>
          <a:lstStyle/>
          <a:p>
            <a:pPr algn="ctr"/>
            <a:r>
              <a:rPr lang="en-US" sz="1200" b="1" dirty="0"/>
              <a:t>How to assemble </a:t>
            </a:r>
            <a:r>
              <a:rPr lang="en-US" sz="1200" b="1" dirty="0" smtClean="0"/>
              <a:t>the rear </a:t>
            </a:r>
            <a:r>
              <a:rPr lang="en-US" sz="1200" b="1" dirty="0"/>
              <a:t>wheels</a:t>
            </a:r>
            <a:endParaRPr lang="bg-BG" sz="1100" b="1" dirty="0"/>
          </a:p>
        </p:txBody>
      </p:sp>
      <p:sp>
        <p:nvSpPr>
          <p:cNvPr id="25" name="Rectangle 24"/>
          <p:cNvSpPr/>
          <p:nvPr/>
        </p:nvSpPr>
        <p:spPr>
          <a:xfrm>
            <a:off x="135164" y="1726818"/>
            <a:ext cx="5255986" cy="553998"/>
          </a:xfrm>
          <a:prstGeom prst="rect">
            <a:avLst/>
          </a:prstGeom>
        </p:spPr>
        <p:txBody>
          <a:bodyPr wrap="square">
            <a:spAutoFit/>
          </a:bodyPr>
          <a:lstStyle/>
          <a:p>
            <a:pPr algn="just"/>
            <a:r>
              <a:rPr lang="en-US" sz="1000" dirty="0" smtClean="0"/>
              <a:t>Raise </a:t>
            </a:r>
            <a:r>
              <a:rPr lang="en-US" sz="1000" dirty="0"/>
              <a:t>the rear of the frame upwards, put the rear wheels on the axle when they are firmly attached, you need to hear a click. (Picture 2) To remove the rear wheels, press the button shown on picture 2 and remove the tires.</a:t>
            </a:r>
            <a:endParaRPr lang="en-US" sz="400" dirty="0"/>
          </a:p>
        </p:txBody>
      </p:sp>
      <p:sp>
        <p:nvSpPr>
          <p:cNvPr id="26" name="Rounded Rectangle 25"/>
          <p:cNvSpPr/>
          <p:nvPr/>
        </p:nvSpPr>
        <p:spPr>
          <a:xfrm>
            <a:off x="1706372" y="2335652"/>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159926" y="2396575"/>
            <a:ext cx="1788696" cy="276999"/>
          </a:xfrm>
          <a:prstGeom prst="rect">
            <a:avLst/>
          </a:prstGeom>
        </p:spPr>
        <p:txBody>
          <a:bodyPr wrap="none">
            <a:spAutoFit/>
          </a:bodyPr>
          <a:lstStyle/>
          <a:p>
            <a:pPr algn="ctr"/>
            <a:r>
              <a:rPr lang="en-US" sz="1200" b="1" dirty="0" smtClean="0"/>
              <a:t>How to open the stroller </a:t>
            </a:r>
            <a:endParaRPr lang="bg-BG" sz="1100" b="1" dirty="0"/>
          </a:p>
        </p:txBody>
      </p:sp>
      <p:sp>
        <p:nvSpPr>
          <p:cNvPr id="28" name="Rectangle 27"/>
          <p:cNvSpPr/>
          <p:nvPr/>
        </p:nvSpPr>
        <p:spPr>
          <a:xfrm>
            <a:off x="144689" y="2793618"/>
            <a:ext cx="5208361" cy="246221"/>
          </a:xfrm>
          <a:prstGeom prst="rect">
            <a:avLst/>
          </a:prstGeom>
        </p:spPr>
        <p:txBody>
          <a:bodyPr wrap="square">
            <a:spAutoFit/>
          </a:bodyPr>
          <a:lstStyle/>
          <a:p>
            <a:pPr algn="just"/>
            <a:r>
              <a:rPr lang="en-US" sz="1000" dirty="0" smtClean="0"/>
              <a:t>Please follow the steps that are shown on picture </a:t>
            </a:r>
            <a:r>
              <a:rPr lang="bg-BG" sz="1000" dirty="0" smtClean="0"/>
              <a:t>3.  </a:t>
            </a:r>
          </a:p>
        </p:txBody>
      </p:sp>
      <p:sp>
        <p:nvSpPr>
          <p:cNvPr id="29" name="Rounded Rectangle 28"/>
          <p:cNvSpPr/>
          <p:nvPr/>
        </p:nvSpPr>
        <p:spPr>
          <a:xfrm>
            <a:off x="1706372" y="312329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212599" y="3170612"/>
            <a:ext cx="1683346" cy="276999"/>
          </a:xfrm>
          <a:prstGeom prst="rect">
            <a:avLst/>
          </a:prstGeom>
        </p:spPr>
        <p:txBody>
          <a:bodyPr wrap="none">
            <a:spAutoFit/>
          </a:bodyPr>
          <a:lstStyle/>
          <a:p>
            <a:pPr algn="ctr"/>
            <a:r>
              <a:rPr lang="en-US" sz="1200" b="1" dirty="0" smtClean="0"/>
              <a:t>Adjusting of the handle</a:t>
            </a:r>
            <a:endParaRPr lang="bg-BG" sz="1100" b="1" dirty="0"/>
          </a:p>
        </p:txBody>
      </p:sp>
      <p:sp>
        <p:nvSpPr>
          <p:cNvPr id="31" name="TextBox 30"/>
          <p:cNvSpPr txBox="1"/>
          <p:nvPr/>
        </p:nvSpPr>
        <p:spPr>
          <a:xfrm>
            <a:off x="137160" y="3543294"/>
            <a:ext cx="5120640" cy="400110"/>
          </a:xfrm>
          <a:prstGeom prst="rect">
            <a:avLst/>
          </a:prstGeom>
          <a:noFill/>
        </p:spPr>
        <p:txBody>
          <a:bodyPr wrap="square" rtlCol="0">
            <a:spAutoFit/>
          </a:bodyPr>
          <a:lstStyle/>
          <a:p>
            <a:pPr lvl="0" eaLnBrk="0" fontAlgn="base" hangingPunct="0">
              <a:spcBef>
                <a:spcPct val="0"/>
              </a:spcBef>
              <a:spcAft>
                <a:spcPct val="0"/>
              </a:spcAft>
            </a:pPr>
            <a:r>
              <a:rPr lang="en-US" altLang="en-US" sz="1000" dirty="0">
                <a:solidFill>
                  <a:srgbClr val="212121"/>
                </a:solidFill>
              </a:rPr>
              <a:t>To adjust the length of the stroller handle, push the button in the middle and pull it forward. Photo </a:t>
            </a:r>
            <a:r>
              <a:rPr lang="en-US" altLang="en-US" sz="1000" dirty="0" smtClean="0">
                <a:solidFill>
                  <a:srgbClr val="212121"/>
                </a:solidFill>
              </a:rPr>
              <a:t>4.</a:t>
            </a:r>
            <a:r>
              <a:rPr lang="en-US" altLang="en-US" sz="1000" dirty="0" smtClean="0"/>
              <a:t> </a:t>
            </a:r>
            <a:endParaRPr lang="en-US" altLang="en-US" sz="1000" dirty="0"/>
          </a:p>
        </p:txBody>
      </p:sp>
      <p:sp>
        <p:nvSpPr>
          <p:cNvPr id="32" name="Rounded Rectangle 31"/>
          <p:cNvSpPr/>
          <p:nvPr/>
        </p:nvSpPr>
        <p:spPr>
          <a:xfrm>
            <a:off x="1706372" y="398845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684020" y="4028577"/>
            <a:ext cx="2828749" cy="276999"/>
          </a:xfrm>
          <a:prstGeom prst="rect">
            <a:avLst/>
          </a:prstGeom>
        </p:spPr>
        <p:txBody>
          <a:bodyPr wrap="square">
            <a:spAutoFit/>
          </a:bodyPr>
          <a:lstStyle/>
          <a:p>
            <a:pPr algn="just"/>
            <a:r>
              <a:rPr lang="en-US" sz="1200" b="1" dirty="0"/>
              <a:t>Operation with breaks on the rear wheel</a:t>
            </a:r>
            <a:endParaRPr lang="bg-BG" sz="1200" b="1" dirty="0"/>
          </a:p>
        </p:txBody>
      </p:sp>
      <p:sp>
        <p:nvSpPr>
          <p:cNvPr id="34" name="Rectangle 33"/>
          <p:cNvSpPr/>
          <p:nvPr/>
        </p:nvSpPr>
        <p:spPr>
          <a:xfrm>
            <a:off x="122464" y="4422393"/>
            <a:ext cx="5285014" cy="553998"/>
          </a:xfrm>
          <a:prstGeom prst="rect">
            <a:avLst/>
          </a:prstGeom>
        </p:spPr>
        <p:txBody>
          <a:bodyPr wrap="square">
            <a:spAutoFit/>
          </a:bodyPr>
          <a:lstStyle/>
          <a:p>
            <a:pPr algn="just"/>
            <a:r>
              <a:rPr lang="en-US" sz="1000" dirty="0"/>
              <a:t>Always apply BOTH BREAKES whenever the stroller is stationary. </a:t>
            </a:r>
            <a:r>
              <a:rPr lang="bg-BG" sz="1000" dirty="0" smtClean="0"/>
              <a:t>.(</a:t>
            </a:r>
            <a:r>
              <a:rPr lang="en-US" sz="1000" dirty="0" smtClean="0"/>
              <a:t>Picture</a:t>
            </a:r>
            <a:r>
              <a:rPr lang="bg-BG" sz="1000" dirty="0" smtClean="0"/>
              <a:t> 5) </a:t>
            </a:r>
            <a:r>
              <a:rPr lang="en-US" sz="1000" dirty="0"/>
              <a:t>Never leave your child unattended.  Never leave the stroller on a sloped surface with a child in seat, even with the brakes </a:t>
            </a:r>
            <a:r>
              <a:rPr lang="en-US" sz="1000" dirty="0" smtClean="0"/>
              <a:t>applied</a:t>
            </a:r>
            <a:r>
              <a:rPr lang="bg-BG" sz="1000" dirty="0" smtClean="0"/>
              <a:t>.</a:t>
            </a:r>
            <a:r>
              <a:rPr lang="en-US" sz="1000" dirty="0" smtClean="0"/>
              <a:t> </a:t>
            </a:r>
            <a:r>
              <a:rPr lang="bg-BG" sz="1000" dirty="0" smtClean="0"/>
              <a:t>(</a:t>
            </a:r>
            <a:r>
              <a:rPr lang="en-US" sz="1000" dirty="0" smtClean="0"/>
              <a:t>Picture</a:t>
            </a:r>
            <a:r>
              <a:rPr lang="bg-BG" sz="1000" dirty="0" smtClean="0"/>
              <a:t> 6)</a:t>
            </a:r>
            <a:endParaRPr lang="bg-BG" sz="1000" dirty="0"/>
          </a:p>
        </p:txBody>
      </p:sp>
      <p:sp>
        <p:nvSpPr>
          <p:cNvPr id="35" name="Rounded Rectangle 34"/>
          <p:cNvSpPr/>
          <p:nvPr/>
        </p:nvSpPr>
        <p:spPr>
          <a:xfrm>
            <a:off x="1708742" y="502693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015576" y="5102826"/>
            <a:ext cx="1982402" cy="276999"/>
          </a:xfrm>
          <a:prstGeom prst="rect">
            <a:avLst/>
          </a:prstGeom>
        </p:spPr>
        <p:txBody>
          <a:bodyPr wrap="none">
            <a:spAutoFit/>
          </a:bodyPr>
          <a:lstStyle/>
          <a:p>
            <a:pPr algn="ctr"/>
            <a:r>
              <a:rPr lang="en-US" sz="1200" b="1" dirty="0"/>
              <a:t>Rotating of the front wheels</a:t>
            </a:r>
            <a:endParaRPr lang="bg-BG" sz="1100" b="1" dirty="0"/>
          </a:p>
        </p:txBody>
      </p:sp>
      <p:sp>
        <p:nvSpPr>
          <p:cNvPr id="37" name="TextBox 36"/>
          <p:cNvSpPr txBox="1"/>
          <p:nvPr/>
        </p:nvSpPr>
        <p:spPr>
          <a:xfrm>
            <a:off x="206829" y="5469158"/>
            <a:ext cx="5168900" cy="400110"/>
          </a:xfrm>
          <a:prstGeom prst="rect">
            <a:avLst/>
          </a:prstGeom>
          <a:noFill/>
        </p:spPr>
        <p:txBody>
          <a:bodyPr wrap="square" rtlCol="0">
            <a:spAutoFit/>
          </a:bodyPr>
          <a:lstStyle/>
          <a:p>
            <a:pPr algn="just"/>
            <a:r>
              <a:rPr lang="en-US" sz="1000" dirty="0"/>
              <a:t>The front wheels can rotate 360 ​​°. Turn the button over the wheels to lock them in one direction only. See Figure 7</a:t>
            </a:r>
            <a:r>
              <a:rPr lang="en-US" sz="1000" dirty="0" smtClean="0"/>
              <a:t>.</a:t>
            </a:r>
            <a:endParaRPr lang="bg-BG" sz="400" dirty="0"/>
          </a:p>
        </p:txBody>
      </p:sp>
      <p:sp>
        <p:nvSpPr>
          <p:cNvPr id="53" name="TextBox 52"/>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11</a:t>
            </a:r>
            <a:endParaRPr lang="bg-BG" sz="900" b="1" dirty="0">
              <a:latin typeface="Arial" pitchFamily="34" charset="0"/>
              <a:cs typeface="Arial" pitchFamily="34" charset="0"/>
            </a:endParaRPr>
          </a:p>
        </p:txBody>
      </p:sp>
      <p:sp>
        <p:nvSpPr>
          <p:cNvPr id="38" name="TextBox 37"/>
          <p:cNvSpPr txBox="1"/>
          <p:nvPr/>
        </p:nvSpPr>
        <p:spPr>
          <a:xfrm>
            <a:off x="6834809" y="169328"/>
            <a:ext cx="5119438" cy="2092881"/>
          </a:xfrm>
          <a:prstGeom prst="rect">
            <a:avLst/>
          </a:prstGeom>
          <a:noFill/>
        </p:spPr>
        <p:txBody>
          <a:bodyPr wrap="square" rtlCol="0">
            <a:spAutoFit/>
          </a:bodyPr>
          <a:lstStyle/>
          <a:p>
            <a:pPr algn="just"/>
            <a:r>
              <a:rPr lang="ro-RO" sz="1000" dirty="0" smtClean="0"/>
              <a:t>6. Întotdeauna după curățare, lăsați căruciorul a se usca complet înainte de a-l utiliza sau stânge.  </a:t>
            </a:r>
            <a:endParaRPr lang="bg-BG" sz="1000" dirty="0" smtClean="0"/>
          </a:p>
          <a:p>
            <a:pPr algn="just"/>
            <a:r>
              <a:rPr lang="ro-RO" sz="1000" dirty="0" smtClean="0"/>
              <a:t>7. Păstrați căruciorul în încăperi acoperite. Influențele mediului înconjurător – aer maritim, drumuri  presărate cu sare, ploi acide etc., precum și păstrarea în aer liber, pot provoca apariția coroziunii.  </a:t>
            </a:r>
            <a:endParaRPr lang="bg-BG" sz="1000" dirty="0" smtClean="0"/>
          </a:p>
          <a:p>
            <a:pPr algn="just"/>
            <a:r>
              <a:rPr lang="ro-RO" sz="1000" dirty="0" smtClean="0"/>
              <a:t>8. Nu păstrați căruciorul în mediu umed. În cazul în care ați folosit căruciorul în mediu umed, acesta trebuie desfăcut, uscat cu o cârpă uscată și lăsat a se usca complet. Este posibilă apariția mucegaiului pe cărucior dacă este păstrat în mediu umed. </a:t>
            </a:r>
            <a:endParaRPr lang="bg-BG" sz="1000" dirty="0" smtClean="0"/>
          </a:p>
          <a:p>
            <a:pPr algn="just"/>
            <a:r>
              <a:rPr lang="ro-RO" sz="1000" dirty="0" smtClean="0"/>
              <a:t>9. Expunerea excesivă la razele solare contribuie la învechirea mai rapidă a pieselor din plastic și la decolorarea tapițeriei.  </a:t>
            </a:r>
            <a:endParaRPr lang="bg-BG" sz="1000" dirty="0" smtClean="0"/>
          </a:p>
          <a:p>
            <a:pPr algn="just"/>
            <a:r>
              <a:rPr lang="ro-RO" sz="1000" dirty="0" smtClean="0"/>
              <a:t>10. Nu așezați alte obiecte pe cărucior – genți cu bagaje și cumpărături,  genți de damă etc., când este utilizat sau păstrat, pentru că astfel acesta se poate defecta și poate provoca vătămarea copilului din incinta sa. La nerespectarea acestor instrucțiuni, garanția este anulată. </a:t>
            </a:r>
            <a:endParaRPr lang="bg-BG" sz="1000" dirty="0"/>
          </a:p>
        </p:txBody>
      </p:sp>
      <p:sp>
        <p:nvSpPr>
          <p:cNvPr id="39" name="TextBox 38"/>
          <p:cNvSpPr txBox="1"/>
          <p:nvPr/>
        </p:nvSpPr>
        <p:spPr>
          <a:xfrm>
            <a:off x="7030633" y="2415801"/>
            <a:ext cx="1812339" cy="923330"/>
          </a:xfrm>
          <a:prstGeom prst="rect">
            <a:avLst/>
          </a:prstGeom>
          <a:noFill/>
        </p:spPr>
        <p:txBody>
          <a:bodyPr wrap="square" rtlCol="0">
            <a:spAutoFit/>
          </a:bodyPr>
          <a:lstStyle/>
          <a:p>
            <a:r>
              <a:rPr lang="ro-RO" sz="900" b="1" dirty="0" smtClean="0"/>
              <a:t>FABRICAT PENTRU </a:t>
            </a:r>
            <a:r>
              <a:rPr lang="en-US" sz="900" b="1" dirty="0" smtClean="0"/>
              <a:t>CANGAROO</a:t>
            </a:r>
            <a:endParaRPr lang="bg-BG" sz="900" b="1" dirty="0" smtClean="0"/>
          </a:p>
          <a:p>
            <a:r>
              <a:rPr lang="ro-RO" sz="900" b="1" dirty="0" smtClean="0"/>
              <a:t>Importator: Moni trade SRL  </a:t>
            </a:r>
            <a:endParaRPr lang="bg-BG" sz="900" b="1" dirty="0" smtClean="0"/>
          </a:p>
          <a:p>
            <a:r>
              <a:rPr lang="ro-RO" sz="900" b="1" dirty="0" smtClean="0"/>
              <a:t>Adresă: Stopanski dvor </a:t>
            </a:r>
            <a:endParaRPr lang="bg-BG" sz="900" b="1" dirty="0" smtClean="0"/>
          </a:p>
          <a:p>
            <a:r>
              <a:rPr lang="ro-RO" sz="900" b="1" dirty="0" smtClean="0"/>
              <a:t>(Curtea industrială) – </a:t>
            </a:r>
            <a:endParaRPr lang="bg-BG" sz="900" b="1" dirty="0" smtClean="0"/>
          </a:p>
          <a:p>
            <a:r>
              <a:rPr lang="ro-RO" sz="900" b="1" dirty="0" smtClean="0"/>
              <a:t>Trebich, Sofia, Bulgaria </a:t>
            </a:r>
            <a:endParaRPr lang="bg-BG" sz="900" b="1" dirty="0" smtClean="0"/>
          </a:p>
          <a:p>
            <a:r>
              <a:rPr lang="ro-RO" sz="900" b="1" dirty="0" smtClean="0"/>
              <a:t>Tel.: +359 2/ 838 04 59 </a:t>
            </a:r>
            <a:endParaRPr lang="bg-BG" sz="900" b="1" dirty="0"/>
          </a:p>
        </p:txBody>
      </p:sp>
      <p:pic>
        <p:nvPicPr>
          <p:cNvPr id="40" name="Picture 39" descr="C:\Users\user\Desktop\Picture1.jpg"/>
          <p:cNvPicPr>
            <a:picLocks noChangeAspect="1" noChangeArrowheads="1"/>
          </p:cNvPicPr>
          <p:nvPr/>
        </p:nvPicPr>
        <p:blipFill>
          <a:blip r:embed="rId2" cstate="print"/>
          <a:srcRect/>
          <a:stretch>
            <a:fillRect/>
          </a:stretch>
        </p:blipFill>
        <p:spPr bwMode="auto">
          <a:xfrm>
            <a:off x="10341140" y="2538343"/>
            <a:ext cx="1335112" cy="748765"/>
          </a:xfrm>
          <a:prstGeom prst="rect">
            <a:avLst/>
          </a:prstGeom>
          <a:noFill/>
        </p:spPr>
      </p:pic>
      <p:sp>
        <p:nvSpPr>
          <p:cNvPr id="41" name="TextBox 40"/>
          <p:cNvSpPr txBox="1"/>
          <p:nvPr/>
        </p:nvSpPr>
        <p:spPr>
          <a:xfrm>
            <a:off x="7058280" y="3440798"/>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FR</a:t>
            </a:r>
            <a:endParaRPr lang="bg-BG" sz="1000" b="1" dirty="0"/>
          </a:p>
        </p:txBody>
      </p:sp>
      <p:sp>
        <p:nvSpPr>
          <p:cNvPr id="42" name="TextBox 41"/>
          <p:cNvSpPr txBox="1"/>
          <p:nvPr/>
        </p:nvSpPr>
        <p:spPr>
          <a:xfrm>
            <a:off x="6891080" y="3750096"/>
            <a:ext cx="5115950" cy="2554545"/>
          </a:xfrm>
          <a:prstGeom prst="rect">
            <a:avLst/>
          </a:prstGeom>
          <a:noFill/>
        </p:spPr>
        <p:txBody>
          <a:bodyPr wrap="square" rtlCol="0">
            <a:spAutoFit/>
          </a:bodyPr>
          <a:lstStyle/>
          <a:p>
            <a:pPr algn="just"/>
            <a:r>
              <a:rPr lang="fr-FR" sz="1000" dirty="0" smtClean="0"/>
              <a:t>Ce </a:t>
            </a:r>
            <a:r>
              <a:rPr lang="fr-FR" sz="1000" dirty="0"/>
              <a:t>chariot convient aux enfants âgés de 0 à 4</a:t>
            </a:r>
            <a:r>
              <a:rPr lang="fr-FR" sz="1000" dirty="0" smtClean="0"/>
              <a:t> ans </a:t>
            </a:r>
            <a:r>
              <a:rPr lang="fr-FR" sz="1000" dirty="0"/>
              <a:t>avec un poids maximal de </a:t>
            </a:r>
            <a:r>
              <a:rPr lang="fr-FR" sz="1000" dirty="0" smtClean="0"/>
              <a:t>22 </a:t>
            </a:r>
            <a:r>
              <a:rPr lang="fr-FR" sz="1000" dirty="0"/>
              <a:t>kg. Une ceinture à cinq points assure la sécurité des enfants. Les positions du dossier de l'enfant, du repose-pieds et de la canopée sont ajustées. Le siège est monté dans deux positions permettant à l’enfant de faire face à la direction ou à la direction du mouvement. Le fusible est réglable et peut être retiré à volonté. La poignée est également réglable et vous pouvez l’ajuster dans la position souhaitée. La roue avant tourne à 360 °. Le pare-soleil pouvant être retiré, votre chariot devient une option estivale</a:t>
            </a:r>
            <a:r>
              <a:rPr lang="fr-FR" sz="1000" dirty="0" smtClean="0"/>
              <a:t>.</a:t>
            </a:r>
            <a:endParaRPr lang="bg-BG" sz="1000" dirty="0" smtClean="0"/>
          </a:p>
          <a:p>
            <a:pPr algn="just"/>
            <a:r>
              <a:rPr lang="fr-FR" sz="1000" dirty="0" smtClean="0"/>
              <a:t>AVERTISSEMENT</a:t>
            </a:r>
            <a:r>
              <a:rPr lang="fr-FR" sz="1000" dirty="0"/>
              <a:t>! Votre enfant sera protégé tant que vous suivrez les instructions et les recommandations de l’instruction! Faites attention aux avertissements et fournissez toutes les précautions nécessaires pour éviter tout risque de blessure ou de dommage pour l'enfant et pour assurer sa sécurité</a:t>
            </a:r>
            <a:r>
              <a:rPr lang="fr-FR" sz="1000" dirty="0" smtClean="0"/>
              <a:t>!</a:t>
            </a:r>
            <a:endParaRPr lang="bg-BG" sz="1000" dirty="0" smtClean="0"/>
          </a:p>
          <a:p>
            <a:pPr algn="just"/>
            <a:r>
              <a:rPr lang="fr-FR" sz="1000" dirty="0" smtClean="0"/>
              <a:t>Vous </a:t>
            </a:r>
            <a:r>
              <a:rPr lang="fr-FR" sz="1000" dirty="0"/>
              <a:t>êtes responsable de la sécurité de l'enfant si vous ne respectez pas ces directives et recommandations! Assurez-vous que tous les utilisateurs du chariot connaissent l’instruction et la respectent. N'utilisez pas de pièces ou d'accessoires de fauteuil roulant non approuvés par le fabricant ou le distributeur, cela pourrait mettre votre enfant en danger et entraîner l'invalidation du chariot.</a:t>
            </a:r>
            <a:endParaRPr lang="bg-BG" sz="1000" dirty="0"/>
          </a:p>
        </p:txBody>
      </p:sp>
      <p:sp>
        <p:nvSpPr>
          <p:cNvPr id="43" name="TextBox 42"/>
          <p:cNvSpPr txBox="1"/>
          <p:nvPr/>
        </p:nvSpPr>
        <p:spPr>
          <a:xfrm>
            <a:off x="11337780" y="6417975"/>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24</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26311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76868" y="15013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06479" y="203166"/>
            <a:ext cx="2349810" cy="276999"/>
          </a:xfrm>
          <a:prstGeom prst="rect">
            <a:avLst/>
          </a:prstGeom>
        </p:spPr>
        <p:txBody>
          <a:bodyPr wrap="none">
            <a:spAutoFit/>
          </a:bodyPr>
          <a:lstStyle/>
          <a:p>
            <a:pPr algn="ctr"/>
            <a:r>
              <a:rPr lang="en-US" sz="1200" b="1" dirty="0"/>
              <a:t>How to assemble the rear wheels</a:t>
            </a:r>
            <a:endParaRPr lang="bg-BG" sz="1100" b="1" dirty="0"/>
          </a:p>
        </p:txBody>
      </p:sp>
      <p:sp>
        <p:nvSpPr>
          <p:cNvPr id="4" name="TextBox 3"/>
          <p:cNvSpPr txBox="1"/>
          <p:nvPr/>
        </p:nvSpPr>
        <p:spPr>
          <a:xfrm>
            <a:off x="124278" y="649508"/>
            <a:ext cx="5294085" cy="400110"/>
          </a:xfrm>
          <a:prstGeom prst="rect">
            <a:avLst/>
          </a:prstGeom>
          <a:noFill/>
        </p:spPr>
        <p:txBody>
          <a:bodyPr wrap="square" rtlCol="0">
            <a:spAutoFit/>
          </a:bodyPr>
          <a:lstStyle/>
          <a:p>
            <a:pPr algn="just"/>
            <a:r>
              <a:rPr lang="en-US" sz="1000" dirty="0" smtClean="0"/>
              <a:t>(Picture 9) Put </a:t>
            </a:r>
            <a:r>
              <a:rPr lang="en-US" sz="1000" dirty="0"/>
              <a:t>the rear wheels in the free point like the picture, the Repeat this operation for the other wheel unit. </a:t>
            </a:r>
            <a:endParaRPr lang="bg-BG" sz="1000" dirty="0" smtClean="0"/>
          </a:p>
        </p:txBody>
      </p:sp>
      <p:sp>
        <p:nvSpPr>
          <p:cNvPr id="5" name="Rounded Rectangle 4"/>
          <p:cNvSpPr/>
          <p:nvPr/>
        </p:nvSpPr>
        <p:spPr>
          <a:xfrm>
            <a:off x="1638768" y="1045858"/>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11306" y="1119844"/>
            <a:ext cx="1377749" cy="276999"/>
          </a:xfrm>
          <a:prstGeom prst="rect">
            <a:avLst/>
          </a:prstGeom>
        </p:spPr>
        <p:txBody>
          <a:bodyPr wrap="none">
            <a:spAutoFit/>
          </a:bodyPr>
          <a:lstStyle/>
          <a:p>
            <a:pPr algn="ctr"/>
            <a:r>
              <a:rPr lang="bg-BG" sz="1200" b="1" dirty="0"/>
              <a:t>5 </a:t>
            </a:r>
            <a:r>
              <a:rPr lang="en-US" sz="1200" b="1" dirty="0"/>
              <a:t>point safety belt </a:t>
            </a:r>
            <a:endParaRPr lang="bg-BG" sz="1100" b="1" dirty="0"/>
          </a:p>
        </p:txBody>
      </p:sp>
      <p:sp>
        <p:nvSpPr>
          <p:cNvPr id="7" name="Rectangle 3"/>
          <p:cNvSpPr>
            <a:spLocks noChangeArrowheads="1"/>
          </p:cNvSpPr>
          <p:nvPr/>
        </p:nvSpPr>
        <p:spPr bwMode="auto">
          <a:xfrm>
            <a:off x="195216" y="1651878"/>
            <a:ext cx="517507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en-US" sz="1000" dirty="0"/>
              <a:t>Press down the button to open the safety buckle. </a:t>
            </a:r>
          </a:p>
          <a:p>
            <a:pPr algn="just"/>
            <a:r>
              <a:rPr lang="en-US" sz="1000" dirty="0"/>
              <a:t>Insert the buckle to the socket, when you hear click sound, then it is locked. Pictures </a:t>
            </a:r>
            <a:r>
              <a:rPr lang="en-US" sz="1000" dirty="0" smtClean="0"/>
              <a:t>10,11,12.</a:t>
            </a:r>
            <a:endParaRPr lang="bg-BG" sz="1000" dirty="0"/>
          </a:p>
        </p:txBody>
      </p:sp>
      <p:sp>
        <p:nvSpPr>
          <p:cNvPr id="8" name="Rounded Rectangle 7"/>
          <p:cNvSpPr/>
          <p:nvPr/>
        </p:nvSpPr>
        <p:spPr>
          <a:xfrm>
            <a:off x="1676868" y="208362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4619" y="2143554"/>
            <a:ext cx="1120242" cy="276999"/>
          </a:xfrm>
          <a:prstGeom prst="rect">
            <a:avLst/>
          </a:prstGeom>
        </p:spPr>
        <p:txBody>
          <a:bodyPr wrap="none">
            <a:spAutoFit/>
          </a:bodyPr>
          <a:lstStyle/>
          <a:p>
            <a:pPr algn="ctr"/>
            <a:r>
              <a:rPr lang="en-US" sz="1200" b="1" dirty="0"/>
              <a:t>Storage basket</a:t>
            </a:r>
            <a:endParaRPr lang="bg-BG" sz="1100" b="1" dirty="0"/>
          </a:p>
        </p:txBody>
      </p:sp>
      <p:sp>
        <p:nvSpPr>
          <p:cNvPr id="10" name="Rectangle 3"/>
          <p:cNvSpPr>
            <a:spLocks noChangeArrowheads="1"/>
          </p:cNvSpPr>
          <p:nvPr/>
        </p:nvSpPr>
        <p:spPr bwMode="auto">
          <a:xfrm>
            <a:off x="173445" y="2641734"/>
            <a:ext cx="517507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en-US" altLang="en-US" sz="1000" b="1" dirty="0">
                <a:solidFill>
                  <a:srgbClr val="212121"/>
                </a:solidFill>
              </a:rPr>
              <a:t>WARNING</a:t>
            </a:r>
            <a:r>
              <a:rPr lang="en-US" altLang="en-US" sz="1000" b="1" dirty="0" smtClean="0">
                <a:solidFill>
                  <a:srgbClr val="212121"/>
                </a:solidFill>
              </a:rPr>
              <a:t>! </a:t>
            </a:r>
            <a:r>
              <a:rPr lang="en-US" altLang="en-US" sz="1000" b="1" dirty="0">
                <a:solidFill>
                  <a:srgbClr val="212121"/>
                </a:solidFill>
              </a:rPr>
              <a:t>Do not load the storage basket with weights over 2.5kg</a:t>
            </a:r>
            <a:r>
              <a:rPr lang="en-US" altLang="en-US" sz="1000" b="1" dirty="0" smtClean="0">
                <a:solidFill>
                  <a:srgbClr val="212121"/>
                </a:solidFill>
              </a:rPr>
              <a:t>.</a:t>
            </a:r>
          </a:p>
          <a:p>
            <a:pPr algn="just" eaLnBrk="0" fontAlgn="base" hangingPunct="0">
              <a:spcBef>
                <a:spcPct val="0"/>
              </a:spcBef>
              <a:spcAft>
                <a:spcPct val="0"/>
              </a:spcAft>
            </a:pPr>
            <a:r>
              <a:rPr lang="en-US" altLang="en-US" sz="1000" dirty="0">
                <a:solidFill>
                  <a:srgbClr val="212121"/>
                </a:solidFill>
              </a:rPr>
              <a:t>The stroller is equipped with a storage </a:t>
            </a:r>
            <a:r>
              <a:rPr lang="en-US" altLang="en-US" sz="1000" dirty="0" smtClean="0">
                <a:solidFill>
                  <a:srgbClr val="212121"/>
                </a:solidFill>
              </a:rPr>
              <a:t>basket. </a:t>
            </a:r>
            <a:r>
              <a:rPr lang="en-US" altLang="en-US" sz="1000" dirty="0">
                <a:solidFill>
                  <a:srgbClr val="212121"/>
                </a:solidFill>
              </a:rPr>
              <a:t>Fit the storage basket by fastening the straps around the stroller’s   frame, in the positions shown</a:t>
            </a:r>
            <a:r>
              <a:rPr lang="en-US" altLang="en-US" sz="1000" dirty="0" smtClean="0">
                <a:solidFill>
                  <a:srgbClr val="212121"/>
                </a:solidFill>
              </a:rPr>
              <a:t>.(Picture.</a:t>
            </a:r>
            <a:r>
              <a:rPr lang="bg-BG" altLang="en-US" sz="1000" dirty="0" smtClean="0">
                <a:solidFill>
                  <a:srgbClr val="212121"/>
                </a:solidFill>
              </a:rPr>
              <a:t>13</a:t>
            </a:r>
            <a:r>
              <a:rPr lang="en-US" altLang="en-US" sz="1000" dirty="0" smtClean="0">
                <a:solidFill>
                  <a:srgbClr val="212121"/>
                </a:solidFill>
              </a:rPr>
              <a:t>)</a:t>
            </a:r>
            <a:r>
              <a:rPr lang="bg-BG" altLang="en-US" sz="1000" dirty="0" smtClean="0">
                <a:solidFill>
                  <a:srgbClr val="212121"/>
                </a:solidFill>
              </a:rPr>
              <a:t>. </a:t>
            </a:r>
            <a:endParaRPr lang="bg-BG" altLang="en-US" sz="1000" dirty="0" smtClean="0"/>
          </a:p>
        </p:txBody>
      </p:sp>
      <p:sp>
        <p:nvSpPr>
          <p:cNvPr id="11" name="Rounded Rectangle 10"/>
          <p:cNvSpPr/>
          <p:nvPr/>
        </p:nvSpPr>
        <p:spPr>
          <a:xfrm>
            <a:off x="1676868" y="320423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18593" y="3229112"/>
            <a:ext cx="2185481" cy="276999"/>
          </a:xfrm>
          <a:prstGeom prst="rect">
            <a:avLst/>
          </a:prstGeom>
        </p:spPr>
        <p:txBody>
          <a:bodyPr wrap="square">
            <a:spAutoFit/>
          </a:bodyPr>
          <a:lstStyle/>
          <a:p>
            <a:pPr algn="ctr"/>
            <a:r>
              <a:rPr lang="en-US" sz="1200" b="1" dirty="0"/>
              <a:t>How to </a:t>
            </a:r>
            <a:r>
              <a:rPr lang="en-US" sz="1200" b="1" dirty="0" smtClean="0"/>
              <a:t>assemble </a:t>
            </a:r>
            <a:r>
              <a:rPr lang="en-US" sz="1200" b="1" dirty="0"/>
              <a:t>the seat</a:t>
            </a:r>
            <a:endParaRPr lang="bg-BG" sz="1100" b="1" dirty="0"/>
          </a:p>
        </p:txBody>
      </p:sp>
      <p:sp>
        <p:nvSpPr>
          <p:cNvPr id="13" name="Rectangle 3"/>
          <p:cNvSpPr>
            <a:spLocks noChangeArrowheads="1"/>
          </p:cNvSpPr>
          <p:nvPr/>
        </p:nvSpPr>
        <p:spPr bwMode="auto">
          <a:xfrm>
            <a:off x="203200" y="3700934"/>
            <a:ext cx="51689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en-US" altLang="en-US" sz="1000" dirty="0">
                <a:solidFill>
                  <a:srgbClr val="212121"/>
                </a:solidFill>
              </a:rPr>
              <a:t>Press this plastic both side to remove the </a:t>
            </a:r>
            <a:r>
              <a:rPr lang="en-US" altLang="en-US" sz="1000" dirty="0" smtClean="0">
                <a:solidFill>
                  <a:srgbClr val="212121"/>
                </a:solidFill>
              </a:rPr>
              <a:t>seat picture </a:t>
            </a:r>
            <a:r>
              <a:rPr kumimoji="0" lang="bg-BG" altLang="en-US" sz="1000" b="0" i="0" u="none" strike="noStrike" cap="none" normalizeH="0" baseline="0" dirty="0" smtClean="0">
                <a:ln>
                  <a:noFill/>
                </a:ln>
                <a:solidFill>
                  <a:srgbClr val="212121"/>
                </a:solidFill>
                <a:effectLst/>
              </a:rPr>
              <a:t>14</a:t>
            </a:r>
            <a:r>
              <a:rPr lang="en-US" altLang="en-US" sz="1000" dirty="0">
                <a:solidFill>
                  <a:srgbClr val="212121"/>
                </a:solidFill>
              </a:rPr>
              <a:t>. Put the seat on the free </a:t>
            </a:r>
            <a:r>
              <a:rPr lang="en-US" altLang="en-US" sz="1000" dirty="0" smtClean="0">
                <a:solidFill>
                  <a:srgbClr val="212121"/>
                </a:solidFill>
              </a:rPr>
              <a:t>point </a:t>
            </a:r>
            <a:r>
              <a:rPr lang="en-US" altLang="en-US" sz="1000" dirty="0">
                <a:solidFill>
                  <a:srgbClr val="212121"/>
                </a:solidFill>
              </a:rPr>
              <a:t>both side like the picture</a:t>
            </a:r>
            <a:r>
              <a:rPr lang="bg-BG" altLang="en-US" sz="1000" dirty="0" smtClean="0">
                <a:solidFill>
                  <a:srgbClr val="212121"/>
                </a:solidFill>
              </a:rPr>
              <a:t>.(</a:t>
            </a:r>
            <a:r>
              <a:rPr lang="en-US" altLang="en-US" sz="1000" dirty="0" smtClean="0">
                <a:solidFill>
                  <a:srgbClr val="212121"/>
                </a:solidFill>
              </a:rPr>
              <a:t>Picture </a:t>
            </a:r>
            <a:r>
              <a:rPr lang="bg-BG" altLang="en-US" sz="1000" dirty="0" smtClean="0">
                <a:solidFill>
                  <a:srgbClr val="212121"/>
                </a:solidFill>
              </a:rPr>
              <a:t>15) </a:t>
            </a:r>
            <a:endParaRPr lang="bg-BG" altLang="en-US" sz="1000" dirty="0" smtClean="0"/>
          </a:p>
        </p:txBody>
      </p:sp>
      <p:sp>
        <p:nvSpPr>
          <p:cNvPr id="14" name="Rounded Rectangle 13"/>
          <p:cNvSpPr/>
          <p:nvPr/>
        </p:nvSpPr>
        <p:spPr>
          <a:xfrm>
            <a:off x="1623238" y="4064000"/>
            <a:ext cx="2830323" cy="38220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744072" y="4047575"/>
            <a:ext cx="2608854" cy="461665"/>
          </a:xfrm>
          <a:prstGeom prst="rect">
            <a:avLst/>
          </a:prstGeom>
        </p:spPr>
        <p:txBody>
          <a:bodyPr wrap="square">
            <a:spAutoFit/>
          </a:bodyPr>
          <a:lstStyle/>
          <a:p>
            <a:pPr algn="ctr"/>
            <a:r>
              <a:rPr lang="en-US" sz="1200" b="1" dirty="0" smtClean="0"/>
              <a:t>How to assemble the bumper bar and canopy</a:t>
            </a:r>
            <a:endParaRPr lang="bg-BG" sz="1100" b="1" dirty="0"/>
          </a:p>
        </p:txBody>
      </p:sp>
      <p:sp>
        <p:nvSpPr>
          <p:cNvPr id="16" name="Rectangle 3"/>
          <p:cNvSpPr>
            <a:spLocks noChangeArrowheads="1"/>
          </p:cNvSpPr>
          <p:nvPr/>
        </p:nvSpPr>
        <p:spPr bwMode="auto">
          <a:xfrm>
            <a:off x="212725" y="4541565"/>
            <a:ext cx="514985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en-US" altLang="en-US" sz="1000" b="0" i="0" u="none" strike="noStrike" cap="none" normalizeH="0" baseline="0" dirty="0" smtClean="0">
                <a:ln>
                  <a:noFill/>
                </a:ln>
                <a:solidFill>
                  <a:srgbClr val="212121"/>
                </a:solidFill>
                <a:effectLst/>
              </a:rPr>
              <a:t>To</a:t>
            </a:r>
            <a:r>
              <a:rPr kumimoji="0" lang="en-US" altLang="en-US" sz="1000" b="0" i="0" u="none" strike="noStrike" cap="none" normalizeH="0" dirty="0" smtClean="0">
                <a:ln>
                  <a:noFill/>
                </a:ln>
                <a:solidFill>
                  <a:srgbClr val="212121"/>
                </a:solidFill>
                <a:effectLst/>
              </a:rPr>
              <a:t> assemble the bumper bar please follow the steps that are shown on pictures </a:t>
            </a:r>
            <a:r>
              <a:rPr kumimoji="0" lang="bg-BG" altLang="en-US" sz="1000" b="0" i="0" u="none" strike="noStrike" cap="none" normalizeH="0" dirty="0" smtClean="0">
                <a:ln>
                  <a:noFill/>
                </a:ln>
                <a:solidFill>
                  <a:srgbClr val="212121"/>
                </a:solidFill>
                <a:effectLst/>
              </a:rPr>
              <a:t>16,17 и 18.</a:t>
            </a:r>
            <a:endParaRPr kumimoji="0" lang="bg-BG" altLang="en-US" sz="1000" b="0" i="0" u="none" strike="noStrike" cap="none" normalizeH="0" baseline="0" dirty="0" smtClean="0">
              <a:ln>
                <a:noFill/>
              </a:ln>
              <a:solidFill>
                <a:srgbClr val="212121"/>
              </a:solidFill>
              <a:effectLst/>
            </a:endParaRPr>
          </a:p>
          <a:p>
            <a:pPr algn="just" eaLnBrk="0" fontAlgn="base" hangingPunct="0">
              <a:spcBef>
                <a:spcPct val="0"/>
              </a:spcBef>
              <a:spcAft>
                <a:spcPct val="0"/>
              </a:spcAft>
            </a:pPr>
            <a:r>
              <a:rPr kumimoji="0" lang="en-US" altLang="en-US" sz="1000" b="0" i="0" u="none" strike="noStrike" cap="none" normalizeH="0" baseline="0" dirty="0" smtClean="0">
                <a:ln>
                  <a:noFill/>
                </a:ln>
                <a:solidFill>
                  <a:srgbClr val="212121"/>
                </a:solidFill>
                <a:effectLst/>
              </a:rPr>
              <a:t>As you can see from picture</a:t>
            </a:r>
            <a:r>
              <a:rPr kumimoji="0" lang="en-US" altLang="en-US" sz="1000" b="0" i="0" u="none" strike="noStrike" cap="none" normalizeH="0" dirty="0" smtClean="0">
                <a:ln>
                  <a:noFill/>
                </a:ln>
                <a:solidFill>
                  <a:srgbClr val="212121"/>
                </a:solidFill>
                <a:effectLst/>
              </a:rPr>
              <a:t> </a:t>
            </a:r>
            <a:r>
              <a:rPr kumimoji="0" lang="bg-BG" altLang="en-US" sz="1000" b="0" i="0" u="none" strike="noStrike" cap="none" normalizeH="0" dirty="0" smtClean="0">
                <a:ln>
                  <a:noFill/>
                </a:ln>
                <a:solidFill>
                  <a:srgbClr val="212121"/>
                </a:solidFill>
                <a:effectLst/>
              </a:rPr>
              <a:t>19</a:t>
            </a:r>
            <a:r>
              <a:rPr kumimoji="0" lang="en-US" altLang="en-US" sz="1000" b="0" i="0" u="none" strike="noStrike" cap="none" normalizeH="0" dirty="0" smtClean="0">
                <a:ln>
                  <a:noFill/>
                </a:ln>
                <a:solidFill>
                  <a:srgbClr val="212121"/>
                </a:solidFill>
                <a:effectLst/>
              </a:rPr>
              <a:t> please fix the canopy from the both sides of the frame.</a:t>
            </a:r>
            <a:r>
              <a:rPr kumimoji="0" lang="bg-BG" altLang="en-US" sz="1000" b="0" i="0" u="none" strike="noStrike" cap="none" normalizeH="0" dirty="0" smtClean="0">
                <a:ln>
                  <a:noFill/>
                </a:ln>
                <a:solidFill>
                  <a:srgbClr val="212121"/>
                </a:solidFill>
                <a:effectLst/>
              </a:rPr>
              <a:t> </a:t>
            </a:r>
            <a:r>
              <a:rPr lang="en-US" altLang="en-US" sz="1000" dirty="0" smtClean="0">
                <a:solidFill>
                  <a:srgbClr val="212121"/>
                </a:solidFill>
              </a:rPr>
              <a:t>Always </a:t>
            </a:r>
            <a:r>
              <a:rPr lang="en-US" altLang="en-US" sz="1000" dirty="0">
                <a:solidFill>
                  <a:srgbClr val="212121"/>
                </a:solidFill>
              </a:rPr>
              <a:t>release the two-side locking mechanisms if you wish to close the </a:t>
            </a:r>
            <a:r>
              <a:rPr lang="en-US" altLang="en-US" sz="1000" dirty="0" smtClean="0">
                <a:solidFill>
                  <a:srgbClr val="212121"/>
                </a:solidFill>
              </a:rPr>
              <a:t>canopy picture</a:t>
            </a:r>
            <a:r>
              <a:rPr lang="bg-BG" altLang="en-US" sz="1000" dirty="0" smtClean="0">
                <a:solidFill>
                  <a:srgbClr val="212121"/>
                </a:solidFill>
              </a:rPr>
              <a:t> 20. </a:t>
            </a:r>
            <a:endParaRPr lang="bg-BG" altLang="en-US" sz="1000" dirty="0" smtClean="0"/>
          </a:p>
        </p:txBody>
      </p:sp>
      <p:sp>
        <p:nvSpPr>
          <p:cNvPr id="17" name="Rounded Rectangle 16"/>
          <p:cNvSpPr/>
          <p:nvPr/>
        </p:nvSpPr>
        <p:spPr>
          <a:xfrm>
            <a:off x="1658585" y="5097296"/>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232662" y="5172187"/>
            <a:ext cx="1699260" cy="276999"/>
          </a:xfrm>
          <a:prstGeom prst="rect">
            <a:avLst/>
          </a:prstGeom>
        </p:spPr>
        <p:txBody>
          <a:bodyPr wrap="square">
            <a:spAutoFit/>
          </a:bodyPr>
          <a:lstStyle/>
          <a:p>
            <a:pPr algn="just"/>
            <a:r>
              <a:rPr lang="en-US" sz="1200" b="1" dirty="0" smtClean="0"/>
              <a:t>Folding of the stroller </a:t>
            </a:r>
            <a:endParaRPr lang="bg-BG" sz="1200" b="1" dirty="0"/>
          </a:p>
        </p:txBody>
      </p:sp>
      <p:sp>
        <p:nvSpPr>
          <p:cNvPr id="20" name="Rectangle 1"/>
          <p:cNvSpPr>
            <a:spLocks noChangeArrowheads="1"/>
          </p:cNvSpPr>
          <p:nvPr/>
        </p:nvSpPr>
        <p:spPr bwMode="auto">
          <a:xfrm>
            <a:off x="190500" y="5651634"/>
            <a:ext cx="514350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212121"/>
                </a:solidFill>
                <a:effectLst/>
              </a:rPr>
              <a:t>Remove the safety panel and fold the seat as shown in picture 21. Then press the button on the back of the seat. To fold the frame, press the two buttons on the handle and press down. (Figures 21 and 22) To fully fold the trolley, push the two plastic fuses at the same time. (Picture 23) To complete the folding, use the locking mechanism for greater security. (Picture 24)</a:t>
            </a:r>
            <a:r>
              <a:rPr kumimoji="0" lang="en-US" altLang="en-US" sz="900" b="0" i="0" u="none" strike="noStrike" cap="none" normalizeH="0" baseline="0" dirty="0" smtClean="0">
                <a:ln>
                  <a:noFill/>
                </a:ln>
                <a:solidFill>
                  <a:schemeClr val="tx1"/>
                </a:solidFill>
                <a:effectLst/>
              </a:rPr>
              <a:t> </a:t>
            </a:r>
          </a:p>
        </p:txBody>
      </p:sp>
      <p:sp>
        <p:nvSpPr>
          <p:cNvPr id="55" name="TextBox 54"/>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12</a:t>
            </a:r>
            <a:endParaRPr lang="bg-BG" sz="900" b="1" dirty="0">
              <a:latin typeface="Arial" pitchFamily="34" charset="0"/>
              <a:cs typeface="Arial" pitchFamily="34" charset="0"/>
            </a:endParaRPr>
          </a:p>
        </p:txBody>
      </p:sp>
      <p:sp>
        <p:nvSpPr>
          <p:cNvPr id="27" name="Rounded Rectangle 26"/>
          <p:cNvSpPr/>
          <p:nvPr/>
        </p:nvSpPr>
        <p:spPr>
          <a:xfrm>
            <a:off x="8325599" y="10428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8302916" y="985618"/>
            <a:ext cx="2850288" cy="45098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8338262" y="2115825"/>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0"/>
          <p:cNvSpPr>
            <a:spLocks noChangeArrowheads="1"/>
          </p:cNvSpPr>
          <p:nvPr/>
        </p:nvSpPr>
        <p:spPr bwMode="auto">
          <a:xfrm>
            <a:off x="8494412" y="214013"/>
            <a:ext cx="2293032"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să asamblați scaunul</a:t>
            </a:r>
            <a:r>
              <a:rPr kumimoji="0" lang="ro-RO" altLang="en-US" sz="1200" b="1" i="0" u="none" strike="noStrike" cap="none" normalizeH="0" baseline="0" dirty="0" smtClean="0">
                <a:ln>
                  <a:noFill/>
                </a:ln>
                <a:solidFill>
                  <a:schemeClr val="tx1"/>
                </a:solidFill>
                <a:effectLst/>
              </a:rPr>
              <a:t> </a:t>
            </a:r>
          </a:p>
        </p:txBody>
      </p:sp>
      <p:sp>
        <p:nvSpPr>
          <p:cNvPr id="31" name="Rectangle 11"/>
          <p:cNvSpPr>
            <a:spLocks noChangeArrowheads="1"/>
          </p:cNvSpPr>
          <p:nvPr/>
        </p:nvSpPr>
        <p:spPr bwMode="auto">
          <a:xfrm>
            <a:off x="6848489" y="568493"/>
            <a:ext cx="5205047"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Apăsați acest plastic din ambele părți pentru a scoate imaginea scaunului 14. Puneți scaunul în punctul liber ca și imaginea (Imaginea 15)</a:t>
            </a:r>
            <a:r>
              <a:rPr kumimoji="0" lang="ro-RO" altLang="en-US" sz="1000" b="0" i="0" u="none" strike="noStrike" cap="none" normalizeH="0" baseline="0" dirty="0" smtClean="0">
                <a:ln>
                  <a:noFill/>
                </a:ln>
                <a:solidFill>
                  <a:schemeClr val="tx1"/>
                </a:solidFill>
                <a:effectLst/>
              </a:rPr>
              <a:t> </a:t>
            </a:r>
          </a:p>
        </p:txBody>
      </p:sp>
      <p:sp>
        <p:nvSpPr>
          <p:cNvPr id="32" name="Rectangle 12"/>
          <p:cNvSpPr>
            <a:spLocks noChangeArrowheads="1"/>
          </p:cNvSpPr>
          <p:nvPr/>
        </p:nvSpPr>
        <p:spPr bwMode="auto">
          <a:xfrm>
            <a:off x="8325599" y="1007210"/>
            <a:ext cx="263065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se asamblează bara de protecție și baldachin</a:t>
            </a:r>
            <a:r>
              <a:rPr kumimoji="0" lang="ro-RO" altLang="en-US" sz="1200" b="1" i="0" u="none" strike="noStrike" cap="none" normalizeH="0" baseline="0" dirty="0" smtClean="0">
                <a:ln>
                  <a:noFill/>
                </a:ln>
                <a:solidFill>
                  <a:schemeClr val="tx1"/>
                </a:solidFill>
                <a:effectLst/>
              </a:rPr>
              <a:t> </a:t>
            </a:r>
          </a:p>
        </p:txBody>
      </p:sp>
      <p:sp>
        <p:nvSpPr>
          <p:cNvPr id="33" name="Rectangle 32"/>
          <p:cNvSpPr/>
          <p:nvPr/>
        </p:nvSpPr>
        <p:spPr>
          <a:xfrm>
            <a:off x="6778152" y="1492054"/>
            <a:ext cx="5275386" cy="707886"/>
          </a:xfrm>
          <a:prstGeom prst="rect">
            <a:avLst/>
          </a:prstGeom>
        </p:spPr>
        <p:txBody>
          <a:bodyPr wrap="square">
            <a:spAutoFit/>
          </a:bodyPr>
          <a:lstStyle/>
          <a:p>
            <a:pPr algn="just"/>
            <a:r>
              <a:rPr lang="en-US" sz="1000" dirty="0" err="1" smtClean="0">
                <a:solidFill>
                  <a:srgbClr val="212121"/>
                </a:solidFill>
              </a:rPr>
              <a:t>Pentru</a:t>
            </a:r>
            <a:r>
              <a:rPr lang="en-US" sz="1000" dirty="0" smtClean="0">
                <a:solidFill>
                  <a:srgbClr val="212121"/>
                </a:solidFill>
              </a:rPr>
              <a:t> </a:t>
            </a:r>
            <a:r>
              <a:rPr lang="en-US" sz="1000" dirty="0">
                <a:solidFill>
                  <a:srgbClr val="212121"/>
                </a:solidFill>
              </a:rPr>
              <a:t>a </a:t>
            </a:r>
            <a:r>
              <a:rPr lang="en-US" sz="1000" dirty="0" err="1">
                <a:solidFill>
                  <a:srgbClr val="212121"/>
                </a:solidFill>
              </a:rPr>
              <a:t>asambla</a:t>
            </a:r>
            <a:r>
              <a:rPr lang="en-US" sz="1000" dirty="0">
                <a:solidFill>
                  <a:srgbClr val="212121"/>
                </a:solidFill>
              </a:rPr>
              <a:t> bara de </a:t>
            </a:r>
            <a:r>
              <a:rPr lang="en-US" sz="1000" dirty="0" err="1">
                <a:solidFill>
                  <a:srgbClr val="212121"/>
                </a:solidFill>
              </a:rPr>
              <a:t>protecție</a:t>
            </a:r>
            <a:r>
              <a:rPr lang="en-US" sz="1000" dirty="0">
                <a:solidFill>
                  <a:srgbClr val="212121"/>
                </a:solidFill>
              </a:rPr>
              <a:t>, </a:t>
            </a:r>
            <a:r>
              <a:rPr lang="en-US" sz="1000" dirty="0" err="1">
                <a:solidFill>
                  <a:srgbClr val="212121"/>
                </a:solidFill>
              </a:rPr>
              <a:t>urmați</a:t>
            </a:r>
            <a:r>
              <a:rPr lang="en-US" sz="1000" dirty="0">
                <a:solidFill>
                  <a:srgbClr val="212121"/>
                </a:solidFill>
              </a:rPr>
              <a:t> </a:t>
            </a:r>
            <a:r>
              <a:rPr lang="en-US" sz="1000" dirty="0" err="1">
                <a:solidFill>
                  <a:srgbClr val="212121"/>
                </a:solidFill>
              </a:rPr>
              <a:t>pașii</a:t>
            </a:r>
            <a:r>
              <a:rPr lang="en-US" sz="1000" dirty="0">
                <a:solidFill>
                  <a:srgbClr val="212121"/>
                </a:solidFill>
              </a:rPr>
              <a:t> care </a:t>
            </a:r>
            <a:r>
              <a:rPr lang="en-US" sz="1000" dirty="0" err="1">
                <a:solidFill>
                  <a:srgbClr val="212121"/>
                </a:solidFill>
              </a:rPr>
              <a:t>sunt</a:t>
            </a:r>
            <a:r>
              <a:rPr lang="en-US" sz="1000" dirty="0">
                <a:solidFill>
                  <a:srgbClr val="212121"/>
                </a:solidFill>
              </a:rPr>
              <a:t> </a:t>
            </a:r>
            <a:r>
              <a:rPr lang="en-US" sz="1000" dirty="0" err="1">
                <a:solidFill>
                  <a:srgbClr val="212121"/>
                </a:solidFill>
              </a:rPr>
              <a:t>afișați</a:t>
            </a:r>
            <a:r>
              <a:rPr lang="en-US" sz="1000" dirty="0">
                <a:solidFill>
                  <a:srgbClr val="212121"/>
                </a:solidFill>
              </a:rPr>
              <a:t> </a:t>
            </a:r>
            <a:r>
              <a:rPr lang="en-US" sz="1000" dirty="0" err="1">
                <a:solidFill>
                  <a:srgbClr val="212121"/>
                </a:solidFill>
              </a:rPr>
              <a:t>în</a:t>
            </a:r>
            <a:r>
              <a:rPr lang="en-US" sz="1000" dirty="0">
                <a:solidFill>
                  <a:srgbClr val="212121"/>
                </a:solidFill>
              </a:rPr>
              <a:t> </a:t>
            </a:r>
            <a:r>
              <a:rPr lang="en-US" sz="1000" dirty="0" err="1">
                <a:solidFill>
                  <a:srgbClr val="212121"/>
                </a:solidFill>
              </a:rPr>
              <a:t>imaginile</a:t>
            </a:r>
            <a:r>
              <a:rPr lang="en-US" sz="1000" dirty="0">
                <a:solidFill>
                  <a:srgbClr val="212121"/>
                </a:solidFill>
              </a:rPr>
              <a:t> 16, 17 </a:t>
            </a:r>
            <a:r>
              <a:rPr lang="en-US" sz="1000" dirty="0" err="1">
                <a:solidFill>
                  <a:srgbClr val="212121"/>
                </a:solidFill>
              </a:rPr>
              <a:t>și</a:t>
            </a:r>
            <a:r>
              <a:rPr lang="en-US" sz="1000" dirty="0">
                <a:solidFill>
                  <a:srgbClr val="212121"/>
                </a:solidFill>
              </a:rPr>
              <a:t> 18. </a:t>
            </a:r>
            <a:r>
              <a:rPr lang="en-US" sz="1000" dirty="0" err="1">
                <a:solidFill>
                  <a:srgbClr val="212121"/>
                </a:solidFill>
              </a:rPr>
              <a:t>După</a:t>
            </a:r>
            <a:r>
              <a:rPr lang="en-US" sz="1000" dirty="0">
                <a:solidFill>
                  <a:srgbClr val="212121"/>
                </a:solidFill>
              </a:rPr>
              <a:t> cum </a:t>
            </a:r>
            <a:r>
              <a:rPr lang="en-US" sz="1000" dirty="0" err="1">
                <a:solidFill>
                  <a:srgbClr val="212121"/>
                </a:solidFill>
              </a:rPr>
              <a:t>puteți</a:t>
            </a:r>
            <a:r>
              <a:rPr lang="en-US" sz="1000" dirty="0">
                <a:solidFill>
                  <a:srgbClr val="212121"/>
                </a:solidFill>
              </a:rPr>
              <a:t> </a:t>
            </a:r>
            <a:r>
              <a:rPr lang="en-US" sz="1000" dirty="0" err="1">
                <a:solidFill>
                  <a:srgbClr val="212121"/>
                </a:solidFill>
              </a:rPr>
              <a:t>vedea</a:t>
            </a:r>
            <a:r>
              <a:rPr lang="en-US" sz="1000" dirty="0">
                <a:solidFill>
                  <a:srgbClr val="212121"/>
                </a:solidFill>
              </a:rPr>
              <a:t> din </a:t>
            </a:r>
            <a:r>
              <a:rPr lang="en-US" sz="1000" dirty="0" err="1">
                <a:solidFill>
                  <a:srgbClr val="212121"/>
                </a:solidFill>
              </a:rPr>
              <a:t>imaginea</a:t>
            </a:r>
            <a:r>
              <a:rPr lang="en-US" sz="1000" dirty="0">
                <a:solidFill>
                  <a:srgbClr val="212121"/>
                </a:solidFill>
              </a:rPr>
              <a:t> 19, </a:t>
            </a:r>
            <a:r>
              <a:rPr lang="en-US" sz="1000" dirty="0" err="1">
                <a:solidFill>
                  <a:srgbClr val="212121"/>
                </a:solidFill>
              </a:rPr>
              <a:t>vă</a:t>
            </a:r>
            <a:r>
              <a:rPr lang="en-US" sz="1000" dirty="0">
                <a:solidFill>
                  <a:srgbClr val="212121"/>
                </a:solidFill>
              </a:rPr>
              <a:t> </a:t>
            </a:r>
            <a:r>
              <a:rPr lang="en-US" sz="1000" dirty="0" err="1">
                <a:solidFill>
                  <a:srgbClr val="212121"/>
                </a:solidFill>
              </a:rPr>
              <a:t>rugăm</a:t>
            </a:r>
            <a:r>
              <a:rPr lang="en-US" sz="1000" dirty="0">
                <a:solidFill>
                  <a:srgbClr val="212121"/>
                </a:solidFill>
              </a:rPr>
              <a:t> </a:t>
            </a:r>
            <a:r>
              <a:rPr lang="en-US" sz="1000" dirty="0" err="1">
                <a:solidFill>
                  <a:srgbClr val="212121"/>
                </a:solidFill>
              </a:rPr>
              <a:t>să</a:t>
            </a:r>
            <a:r>
              <a:rPr lang="en-US" sz="1000" dirty="0">
                <a:solidFill>
                  <a:srgbClr val="212121"/>
                </a:solidFill>
              </a:rPr>
              <a:t> </a:t>
            </a:r>
            <a:r>
              <a:rPr lang="en-US" sz="1000" dirty="0" err="1">
                <a:solidFill>
                  <a:srgbClr val="212121"/>
                </a:solidFill>
              </a:rPr>
              <a:t>fixați</a:t>
            </a:r>
            <a:r>
              <a:rPr lang="en-US" sz="1000" dirty="0">
                <a:solidFill>
                  <a:srgbClr val="212121"/>
                </a:solidFill>
              </a:rPr>
              <a:t> </a:t>
            </a:r>
            <a:r>
              <a:rPr lang="en-US" sz="1000" dirty="0" err="1">
                <a:solidFill>
                  <a:srgbClr val="212121"/>
                </a:solidFill>
              </a:rPr>
              <a:t>baldachinul</a:t>
            </a:r>
            <a:r>
              <a:rPr lang="en-US" sz="1000" dirty="0">
                <a:solidFill>
                  <a:srgbClr val="212121"/>
                </a:solidFill>
              </a:rPr>
              <a:t> de </a:t>
            </a:r>
            <a:r>
              <a:rPr lang="en-US" sz="1000" dirty="0" err="1">
                <a:solidFill>
                  <a:srgbClr val="212121"/>
                </a:solidFill>
              </a:rPr>
              <a:t>pe</a:t>
            </a:r>
            <a:r>
              <a:rPr lang="en-US" sz="1000" dirty="0">
                <a:solidFill>
                  <a:srgbClr val="212121"/>
                </a:solidFill>
              </a:rPr>
              <a:t> </a:t>
            </a:r>
            <a:r>
              <a:rPr lang="en-US" sz="1000" dirty="0" err="1">
                <a:solidFill>
                  <a:srgbClr val="212121"/>
                </a:solidFill>
              </a:rPr>
              <a:t>ambele</a:t>
            </a:r>
            <a:r>
              <a:rPr lang="en-US" sz="1000" dirty="0">
                <a:solidFill>
                  <a:srgbClr val="212121"/>
                </a:solidFill>
              </a:rPr>
              <a:t> </a:t>
            </a:r>
            <a:r>
              <a:rPr lang="en-US" sz="1000" dirty="0" err="1">
                <a:solidFill>
                  <a:srgbClr val="212121"/>
                </a:solidFill>
              </a:rPr>
              <a:t>părți</a:t>
            </a:r>
            <a:r>
              <a:rPr lang="en-US" sz="1000" dirty="0">
                <a:solidFill>
                  <a:srgbClr val="212121"/>
                </a:solidFill>
              </a:rPr>
              <a:t> ale </a:t>
            </a:r>
            <a:r>
              <a:rPr lang="en-US" sz="1000" dirty="0" err="1">
                <a:solidFill>
                  <a:srgbClr val="212121"/>
                </a:solidFill>
              </a:rPr>
              <a:t>cadrului</a:t>
            </a:r>
            <a:r>
              <a:rPr lang="en-US" sz="1000" dirty="0">
                <a:solidFill>
                  <a:srgbClr val="212121"/>
                </a:solidFill>
              </a:rPr>
              <a:t>. </a:t>
            </a:r>
            <a:r>
              <a:rPr lang="en-US" sz="1000" dirty="0" err="1">
                <a:solidFill>
                  <a:srgbClr val="212121"/>
                </a:solidFill>
              </a:rPr>
              <a:t>Eliberați</a:t>
            </a:r>
            <a:r>
              <a:rPr lang="en-US" sz="1000" dirty="0">
                <a:solidFill>
                  <a:srgbClr val="212121"/>
                </a:solidFill>
              </a:rPr>
              <a:t> </a:t>
            </a:r>
            <a:r>
              <a:rPr lang="en-US" sz="1000" dirty="0" err="1">
                <a:solidFill>
                  <a:srgbClr val="212121"/>
                </a:solidFill>
              </a:rPr>
              <a:t>întotdeauna</a:t>
            </a:r>
            <a:r>
              <a:rPr lang="en-US" sz="1000" dirty="0">
                <a:solidFill>
                  <a:srgbClr val="212121"/>
                </a:solidFill>
              </a:rPr>
              <a:t> </a:t>
            </a:r>
            <a:r>
              <a:rPr lang="en-US" sz="1000" dirty="0" err="1">
                <a:solidFill>
                  <a:srgbClr val="212121"/>
                </a:solidFill>
              </a:rPr>
              <a:t>mecanismele</a:t>
            </a:r>
            <a:r>
              <a:rPr lang="en-US" sz="1000" dirty="0">
                <a:solidFill>
                  <a:srgbClr val="212121"/>
                </a:solidFill>
              </a:rPr>
              <a:t> de </a:t>
            </a:r>
            <a:r>
              <a:rPr lang="en-US" sz="1000" dirty="0" err="1">
                <a:solidFill>
                  <a:srgbClr val="212121"/>
                </a:solidFill>
              </a:rPr>
              <a:t>blocare</a:t>
            </a:r>
            <a:r>
              <a:rPr lang="en-US" sz="1000" dirty="0">
                <a:solidFill>
                  <a:srgbClr val="212121"/>
                </a:solidFill>
              </a:rPr>
              <a:t> </a:t>
            </a:r>
            <a:r>
              <a:rPr lang="en-US" sz="1000" dirty="0" err="1">
                <a:solidFill>
                  <a:srgbClr val="212121"/>
                </a:solidFill>
              </a:rPr>
              <a:t>pe</a:t>
            </a:r>
            <a:r>
              <a:rPr lang="en-US" sz="1000" dirty="0">
                <a:solidFill>
                  <a:srgbClr val="212121"/>
                </a:solidFill>
              </a:rPr>
              <a:t> </a:t>
            </a:r>
            <a:r>
              <a:rPr lang="en-US" sz="1000" dirty="0" err="1">
                <a:solidFill>
                  <a:srgbClr val="212121"/>
                </a:solidFill>
              </a:rPr>
              <a:t>două</a:t>
            </a:r>
            <a:r>
              <a:rPr lang="en-US" sz="1000" dirty="0">
                <a:solidFill>
                  <a:srgbClr val="212121"/>
                </a:solidFill>
              </a:rPr>
              <a:t> </a:t>
            </a:r>
            <a:r>
              <a:rPr lang="en-US" sz="1000" dirty="0" err="1">
                <a:solidFill>
                  <a:srgbClr val="212121"/>
                </a:solidFill>
              </a:rPr>
              <a:t>laturi</a:t>
            </a:r>
            <a:r>
              <a:rPr lang="en-US" sz="1000" dirty="0">
                <a:solidFill>
                  <a:srgbClr val="212121"/>
                </a:solidFill>
              </a:rPr>
              <a:t> </a:t>
            </a:r>
            <a:r>
              <a:rPr lang="en-US" sz="1000" dirty="0" err="1">
                <a:solidFill>
                  <a:srgbClr val="212121"/>
                </a:solidFill>
              </a:rPr>
              <a:t>dacă</a:t>
            </a:r>
            <a:r>
              <a:rPr lang="en-US" sz="1000" dirty="0">
                <a:solidFill>
                  <a:srgbClr val="212121"/>
                </a:solidFill>
              </a:rPr>
              <a:t> </a:t>
            </a:r>
            <a:r>
              <a:rPr lang="en-US" sz="1000" dirty="0" err="1">
                <a:solidFill>
                  <a:srgbClr val="212121"/>
                </a:solidFill>
              </a:rPr>
              <a:t>doriți</a:t>
            </a:r>
            <a:r>
              <a:rPr lang="en-US" sz="1000" dirty="0">
                <a:solidFill>
                  <a:srgbClr val="212121"/>
                </a:solidFill>
              </a:rPr>
              <a:t> </a:t>
            </a:r>
            <a:r>
              <a:rPr lang="en-US" sz="1000" dirty="0" err="1">
                <a:solidFill>
                  <a:srgbClr val="212121"/>
                </a:solidFill>
              </a:rPr>
              <a:t>să</a:t>
            </a:r>
            <a:r>
              <a:rPr lang="en-US" sz="1000" dirty="0">
                <a:solidFill>
                  <a:srgbClr val="212121"/>
                </a:solidFill>
              </a:rPr>
              <a:t> </a:t>
            </a:r>
            <a:r>
              <a:rPr lang="en-US" sz="1000" dirty="0" err="1">
                <a:solidFill>
                  <a:srgbClr val="212121"/>
                </a:solidFill>
              </a:rPr>
              <a:t>închideți</a:t>
            </a:r>
            <a:r>
              <a:rPr lang="en-US" sz="1000" dirty="0">
                <a:solidFill>
                  <a:srgbClr val="212121"/>
                </a:solidFill>
              </a:rPr>
              <a:t> </a:t>
            </a:r>
            <a:r>
              <a:rPr lang="en-US" sz="1000" dirty="0" err="1">
                <a:solidFill>
                  <a:srgbClr val="212121"/>
                </a:solidFill>
              </a:rPr>
              <a:t>imaginea</a:t>
            </a:r>
            <a:r>
              <a:rPr lang="en-US" sz="1000" dirty="0">
                <a:solidFill>
                  <a:srgbClr val="212121"/>
                </a:solidFill>
              </a:rPr>
              <a:t> </a:t>
            </a:r>
            <a:r>
              <a:rPr lang="en-US" sz="1000" dirty="0" err="1">
                <a:solidFill>
                  <a:srgbClr val="212121"/>
                </a:solidFill>
              </a:rPr>
              <a:t>baldachinului</a:t>
            </a:r>
            <a:r>
              <a:rPr lang="en-US" sz="1000" dirty="0">
                <a:solidFill>
                  <a:srgbClr val="212121"/>
                </a:solidFill>
              </a:rPr>
              <a:t> 20.</a:t>
            </a:r>
            <a:endParaRPr lang="en-US" sz="1000" dirty="0"/>
          </a:p>
        </p:txBody>
      </p:sp>
      <p:sp>
        <p:nvSpPr>
          <p:cNvPr id="34" name="Rectangle 13"/>
          <p:cNvSpPr>
            <a:spLocks noChangeArrowheads="1"/>
          </p:cNvSpPr>
          <p:nvPr/>
        </p:nvSpPr>
        <p:spPr bwMode="auto">
          <a:xfrm>
            <a:off x="8719492" y="2229506"/>
            <a:ext cx="1997613"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Rabatarea căruciorului</a:t>
            </a:r>
            <a:r>
              <a:rPr kumimoji="0" lang="ro-RO" altLang="en-US" sz="1200" b="1" i="0" u="none" strike="noStrike" cap="none" normalizeH="0" baseline="0" dirty="0" smtClean="0">
                <a:ln>
                  <a:noFill/>
                </a:ln>
                <a:solidFill>
                  <a:schemeClr val="tx1"/>
                </a:solidFill>
                <a:effectLst/>
              </a:rPr>
              <a:t> </a:t>
            </a:r>
          </a:p>
        </p:txBody>
      </p:sp>
      <p:sp>
        <p:nvSpPr>
          <p:cNvPr id="35" name="Rectangle 14"/>
          <p:cNvSpPr>
            <a:spLocks noChangeArrowheads="1"/>
          </p:cNvSpPr>
          <p:nvPr/>
        </p:nvSpPr>
        <p:spPr bwMode="auto">
          <a:xfrm>
            <a:off x="6848490" y="2578868"/>
            <a:ext cx="5092505"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Scoateți panoul de siguranță și pliați scaunul așa cum se arată în imaginea 21. Apoi apăsați butonul din spatele scaunului. Pentru a derula cadrul, apăsați cele două butoane de pe mâner și apăsați în jos. (Figurile 21 și 22) Pentru a plia complet căruciorul, împingeți simultan cele două siguranțe din plastic. (Imaginea 23) Pentru a finaliza plierea, utilizați mecanismul de blocare pentru o mai mare securitate. (Imaginea 24)</a:t>
            </a:r>
            <a:r>
              <a:rPr kumimoji="0" lang="ro-RO" altLang="en-US" sz="1000" b="0" i="0" u="none" strike="noStrike" cap="none" normalizeH="0" baseline="0" dirty="0" smtClean="0">
                <a:ln>
                  <a:noFill/>
                </a:ln>
                <a:solidFill>
                  <a:schemeClr val="tx1"/>
                </a:solidFill>
                <a:effectLst/>
              </a:rPr>
              <a:t> </a:t>
            </a:r>
          </a:p>
        </p:txBody>
      </p:sp>
      <p:sp>
        <p:nvSpPr>
          <p:cNvPr id="36" name="Rectangle 15"/>
          <p:cNvSpPr>
            <a:spLocks noChangeArrowheads="1"/>
          </p:cNvSpPr>
          <p:nvPr/>
        </p:nvSpPr>
        <p:spPr bwMode="auto">
          <a:xfrm>
            <a:off x="6876626" y="3373818"/>
            <a:ext cx="5148774"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1" i="0" u="none" strike="noStrike" cap="none" normalizeH="0" baseline="0" dirty="0" smtClean="0">
                <a:ln>
                  <a:noFill/>
                </a:ln>
                <a:solidFill>
                  <a:srgbClr val="212121"/>
                </a:solidFill>
                <a:effectLst/>
              </a:rPr>
              <a:t>Atenţie! </a:t>
            </a:r>
            <a:r>
              <a:rPr kumimoji="0" lang="ro-RO" altLang="en-US" sz="1000" b="0" i="0" u="none" strike="noStrike" cap="none" normalizeH="0" baseline="0" dirty="0" smtClean="0">
                <a:ln>
                  <a:noFill/>
                </a:ln>
                <a:solidFill>
                  <a:srgbClr val="212121"/>
                </a:solidFill>
                <a:effectLst/>
              </a:rPr>
              <a:t>Când închideți căruciorul, asigurați-vă că copilul sau alți copii sunt ținute la o distanță sigură. Asigurați-vă că piesele mobile ale căruciorului nu intră în contact cu copilul dvs. în timpul acestor operații. Înainte de a închide căruciorul, asigurați-vă că recipientul de depozitare este gol.</a:t>
            </a:r>
            <a:r>
              <a:rPr kumimoji="0" lang="ro-RO" altLang="en-US" sz="1000" b="0" i="0" u="none" strike="noStrike" cap="none" normalizeH="0" baseline="0" dirty="0" smtClean="0">
                <a:ln>
                  <a:noFill/>
                </a:ln>
                <a:solidFill>
                  <a:schemeClr val="tx1"/>
                </a:solidFill>
                <a:effectLst/>
              </a:rPr>
              <a:t> </a:t>
            </a:r>
          </a:p>
        </p:txBody>
      </p:sp>
      <p:sp>
        <p:nvSpPr>
          <p:cNvPr id="37" name="Rounded Rectangle 36"/>
          <p:cNvSpPr/>
          <p:nvPr/>
        </p:nvSpPr>
        <p:spPr>
          <a:xfrm>
            <a:off x="8241867" y="3966069"/>
            <a:ext cx="3014963" cy="3893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6820355" y="4403044"/>
            <a:ext cx="5218164" cy="2092881"/>
          </a:xfrm>
          <a:prstGeom prst="rect">
            <a:avLst/>
          </a:prstGeom>
          <a:noFill/>
        </p:spPr>
        <p:txBody>
          <a:bodyPr wrap="square" rtlCol="0">
            <a:spAutoFit/>
          </a:bodyPr>
          <a:lstStyle/>
          <a:p>
            <a:pPr algn="just"/>
            <a:r>
              <a:rPr lang="ro-RO" sz="1000" dirty="0" smtClean="0"/>
              <a:t>1. Verificați regulat dispozitivele de blocare, frânele, centurile de siguranță, închiderile, îmbinările și mecanismele de fixare pentru a vă asigura în bună stare de funcționare a acestora, că nu sunt uzate sau defectate.</a:t>
            </a:r>
            <a:endParaRPr lang="bg-BG" sz="1000" dirty="0" smtClean="0"/>
          </a:p>
          <a:p>
            <a:pPr algn="just"/>
            <a:r>
              <a:rPr lang="ro-RO" sz="1000" dirty="0" smtClean="0"/>
              <a:t>2. La constatarea unor piese slăbite, rupte sau defectate, ele trebuie reparate de către un service autorizat cu piese originale.  În caz contrar, garanția căruciorului va fi anulată. </a:t>
            </a:r>
            <a:endParaRPr lang="bg-BG" sz="1000" dirty="0" smtClean="0"/>
          </a:p>
          <a:p>
            <a:pPr algn="just"/>
            <a:r>
              <a:rPr lang="ro-RO" sz="1000" dirty="0" smtClean="0"/>
              <a:t>3. Nu aduceți modificări  construcției, nu înlocuiți piesele uzate cu piese care nu sunt potrivite sau nu sunt originale. Aceasta poate duce la funcționarea incorectă a căruciorului și la vătămarea copilului vostru, precum și la anularea garanției căruciorului. </a:t>
            </a:r>
            <a:endParaRPr lang="bg-BG" sz="1000" dirty="0" smtClean="0"/>
          </a:p>
          <a:p>
            <a:pPr algn="just"/>
            <a:r>
              <a:rPr lang="ro-RO" sz="1000" dirty="0" smtClean="0"/>
              <a:t>4. Pentru a curăța tapițeria, piesele metalice sau din plastic murdărite ale produsului, folosiți o cârpă moale din bumbac sau burete, umezite cu apă. </a:t>
            </a:r>
            <a:endParaRPr lang="bg-BG" sz="1000" dirty="0" smtClean="0"/>
          </a:p>
          <a:p>
            <a:pPr algn="just"/>
            <a:r>
              <a:rPr lang="ro-RO" sz="1000" dirty="0" smtClean="0"/>
              <a:t>5. Niciodată nu curățați cu preparate care conțin particule abrazive, amoniac, albitor sau spirt. NU spălați în mașina de spălat piesele și accesoriile detașabile – copertină, etc., pentru că astfel veți provoca defectarea acestora. În caz contrar, garanția va fi anulată. </a:t>
            </a:r>
            <a:endParaRPr lang="bg-BG" sz="1000" dirty="0" smtClean="0"/>
          </a:p>
        </p:txBody>
      </p:sp>
      <p:sp>
        <p:nvSpPr>
          <p:cNvPr id="39" name="Rectangle 38"/>
          <p:cNvSpPr/>
          <p:nvPr/>
        </p:nvSpPr>
        <p:spPr>
          <a:xfrm>
            <a:off x="8230452" y="4005604"/>
            <a:ext cx="3104242" cy="261610"/>
          </a:xfrm>
          <a:prstGeom prst="rect">
            <a:avLst/>
          </a:prstGeom>
        </p:spPr>
        <p:txBody>
          <a:bodyPr wrap="square">
            <a:spAutoFit/>
          </a:bodyPr>
          <a:lstStyle/>
          <a:p>
            <a:pPr algn="ctr"/>
            <a:r>
              <a:rPr lang="ro-RO" sz="1100" b="1" dirty="0"/>
              <a:t>INSTRUCȚIUNI DE ÎNTREȚINERE ȘI  PREVENIRE  </a:t>
            </a:r>
            <a:endParaRPr lang="bg-BG" sz="1100" b="1" dirty="0"/>
          </a:p>
        </p:txBody>
      </p:sp>
      <p:sp>
        <p:nvSpPr>
          <p:cNvPr id="40" name="TextBox 39"/>
          <p:cNvSpPr txBox="1"/>
          <p:nvPr/>
        </p:nvSpPr>
        <p:spPr>
          <a:xfrm>
            <a:off x="11379597"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23</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91672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5790" y="828989"/>
            <a:ext cx="2981906" cy="230832"/>
          </a:xfrm>
          <a:prstGeom prst="rect">
            <a:avLst/>
          </a:prstGeom>
        </p:spPr>
        <p:txBody>
          <a:bodyPr wrap="none">
            <a:spAutoFit/>
          </a:bodyPr>
          <a:lstStyle/>
          <a:p>
            <a:pPr algn="ctr"/>
            <a:r>
              <a:rPr lang="en-US" sz="900" b="1" dirty="0"/>
              <a:t>RECOMMENDATIONS FOR MAINTENANCE AND CLEANING </a:t>
            </a:r>
            <a:endParaRPr lang="bg-BG" sz="900" b="1" dirty="0"/>
          </a:p>
        </p:txBody>
      </p:sp>
      <p:sp>
        <p:nvSpPr>
          <p:cNvPr id="5" name="Rounded Rectangle 4"/>
          <p:cNvSpPr/>
          <p:nvPr/>
        </p:nvSpPr>
        <p:spPr>
          <a:xfrm>
            <a:off x="1238666" y="745006"/>
            <a:ext cx="3102529" cy="3893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Users\user\Desktop\Picture1.jpg"/>
          <p:cNvPicPr>
            <a:picLocks noChangeAspect="1" noChangeArrowheads="1"/>
          </p:cNvPicPr>
          <p:nvPr/>
        </p:nvPicPr>
        <p:blipFill>
          <a:blip r:embed="rId2" cstate="print"/>
          <a:srcRect/>
          <a:stretch>
            <a:fillRect/>
          </a:stretch>
        </p:blipFill>
        <p:spPr bwMode="auto">
          <a:xfrm>
            <a:off x="3696055" y="5448542"/>
            <a:ext cx="1335112" cy="748765"/>
          </a:xfrm>
          <a:prstGeom prst="rect">
            <a:avLst/>
          </a:prstGeom>
          <a:noFill/>
        </p:spPr>
      </p:pic>
      <p:sp>
        <p:nvSpPr>
          <p:cNvPr id="9" name="Rectangle 1"/>
          <p:cNvSpPr>
            <a:spLocks noChangeArrowheads="1"/>
          </p:cNvSpPr>
          <p:nvPr/>
        </p:nvSpPr>
        <p:spPr bwMode="auto">
          <a:xfrm>
            <a:off x="229721" y="217791"/>
            <a:ext cx="5151904" cy="4154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212121"/>
                </a:solidFill>
                <a:effectLst/>
              </a:rPr>
              <a:t>Attention! </a:t>
            </a:r>
            <a:r>
              <a:rPr kumimoji="0" lang="en-US" altLang="en-US" sz="900" b="0" i="0" u="none" strike="noStrike" cap="none" normalizeH="0" baseline="0" dirty="0" smtClean="0">
                <a:ln>
                  <a:noFill/>
                </a:ln>
                <a:solidFill>
                  <a:srgbClr val="212121"/>
                </a:solidFill>
                <a:effectLst/>
              </a:rPr>
              <a:t>When closing the trolley, make sure your child or other children are kept at a safe distance. Make sure the moving parts of the trolley do not come in contact with your child during these operations. Before closing the cart, make sure the storage bin is empty.</a:t>
            </a:r>
            <a:r>
              <a:rPr kumimoji="0" lang="en-US" altLang="en-US" sz="900" b="0" i="0" u="none" strike="noStrike" cap="none" normalizeH="0" baseline="0" dirty="0" smtClean="0">
                <a:ln>
                  <a:noFill/>
                </a:ln>
                <a:solidFill>
                  <a:schemeClr val="tx1"/>
                </a:solidFill>
                <a:effectLst/>
              </a:rPr>
              <a:t> </a:t>
            </a:r>
          </a:p>
        </p:txBody>
      </p:sp>
      <p:sp>
        <p:nvSpPr>
          <p:cNvPr id="10" name="TextBox 9"/>
          <p:cNvSpPr txBox="1"/>
          <p:nvPr/>
        </p:nvSpPr>
        <p:spPr>
          <a:xfrm>
            <a:off x="139700" y="1244359"/>
            <a:ext cx="5084794" cy="1631216"/>
          </a:xfrm>
          <a:prstGeom prst="rect">
            <a:avLst/>
          </a:prstGeom>
          <a:noFill/>
        </p:spPr>
        <p:txBody>
          <a:bodyPr wrap="square" rtlCol="0">
            <a:spAutoFit/>
          </a:bodyPr>
          <a:lstStyle/>
          <a:p>
            <a:pPr algn="just"/>
            <a:r>
              <a:rPr lang="bg-BG" sz="1000" dirty="0" smtClean="0"/>
              <a:t>1. </a:t>
            </a:r>
            <a:r>
              <a:rPr lang="en-US" sz="1000" dirty="0" smtClean="0"/>
              <a:t>Regularly check the locking devices, brakes, safety belts and buckles, connectors and fixing mechanisms in order to be sure that they are in good working order and are not worn or damaged</a:t>
            </a:r>
            <a:r>
              <a:rPr lang="bg-BG" sz="1000" dirty="0" smtClean="0"/>
              <a:t>.</a:t>
            </a:r>
          </a:p>
          <a:p>
            <a:pPr algn="just"/>
            <a:r>
              <a:rPr lang="bg-BG" sz="1000" dirty="0" smtClean="0"/>
              <a:t>2. </a:t>
            </a:r>
            <a:r>
              <a:rPr lang="en-US" sz="1000" dirty="0" smtClean="0"/>
              <a:t>If you find loose, broken and damaged parts, they should be repaired by an authorized service or replaced with original parts</a:t>
            </a:r>
            <a:r>
              <a:rPr lang="bg-BG" sz="1000" dirty="0" smtClean="0"/>
              <a:t>. </a:t>
            </a:r>
            <a:r>
              <a:rPr lang="en-US" sz="1000" dirty="0" smtClean="0"/>
              <a:t>Otherwise the warranty of the stroller will be annulled</a:t>
            </a:r>
            <a:r>
              <a:rPr lang="bg-BG" sz="1000" dirty="0" smtClean="0"/>
              <a:t>.</a:t>
            </a:r>
          </a:p>
          <a:p>
            <a:pPr algn="just"/>
            <a:r>
              <a:rPr lang="bg-BG" sz="1000" dirty="0" smtClean="0"/>
              <a:t>3. </a:t>
            </a:r>
            <a:r>
              <a:rPr lang="en-US" sz="1000" dirty="0" smtClean="0"/>
              <a:t>Do not make modifications on the construction and do not replace the work parts with ones that are </a:t>
            </a:r>
            <a:r>
              <a:rPr lang="bg-BG" sz="1000" dirty="0" smtClean="0"/>
              <a:t>по</a:t>
            </a:r>
            <a:r>
              <a:rPr lang="en-US" sz="1000" dirty="0" smtClean="0"/>
              <a:t>t suitable and are not original</a:t>
            </a:r>
            <a:r>
              <a:rPr lang="bg-BG" sz="1000" dirty="0" smtClean="0"/>
              <a:t>. </a:t>
            </a:r>
            <a:r>
              <a:rPr lang="en-US" sz="1000" dirty="0" smtClean="0"/>
              <a:t>This may lead to incorrect functioning of the stroller and to injury of your child</a:t>
            </a:r>
            <a:r>
              <a:rPr lang="bg-BG" sz="1000" dirty="0" smtClean="0"/>
              <a:t>. </a:t>
            </a:r>
            <a:r>
              <a:rPr lang="en-US" sz="1000" dirty="0" smtClean="0"/>
              <a:t>And also to annulment of your warranty of the stroller</a:t>
            </a:r>
            <a:r>
              <a:rPr lang="bg-BG" sz="1000" dirty="0" smtClean="0"/>
              <a:t>.</a:t>
            </a:r>
          </a:p>
          <a:p>
            <a:pPr algn="just"/>
            <a:r>
              <a:rPr lang="bg-BG" sz="1000" dirty="0" smtClean="0"/>
              <a:t>4. </a:t>
            </a:r>
            <a:r>
              <a:rPr lang="en-US" sz="1000" dirty="0" smtClean="0"/>
              <a:t>In order to clean the cover, the dirty plastic and metal parts of the product</a:t>
            </a:r>
            <a:r>
              <a:rPr lang="bg-BG" sz="1000" dirty="0" smtClean="0"/>
              <a:t>, </a:t>
            </a:r>
            <a:r>
              <a:rPr lang="en-US" sz="1000" dirty="0" smtClean="0"/>
              <a:t>use soft cotton cloth or sponge, wetted with water</a:t>
            </a:r>
            <a:r>
              <a:rPr lang="bg-BG" sz="1000" dirty="0" smtClean="0"/>
              <a:t>.</a:t>
            </a:r>
            <a:endParaRPr lang="bg-BG" sz="1000" dirty="0" smtClean="0">
              <a:solidFill>
                <a:srgbClr val="FF0000"/>
              </a:solidFill>
            </a:endParaRPr>
          </a:p>
        </p:txBody>
      </p:sp>
      <p:sp>
        <p:nvSpPr>
          <p:cNvPr id="11" name="TextBox 8"/>
          <p:cNvSpPr txBox="1"/>
          <p:nvPr/>
        </p:nvSpPr>
        <p:spPr>
          <a:xfrm>
            <a:off x="127000" y="2805567"/>
            <a:ext cx="5103367" cy="2492990"/>
          </a:xfrm>
          <a:prstGeom prst="rect">
            <a:avLst/>
          </a:prstGeom>
          <a:noFill/>
        </p:spPr>
        <p:txBody>
          <a:bodyPr wrap="square" rtlCol="0">
            <a:spAutoFit/>
          </a:bodyPr>
          <a:lstStyle/>
          <a:p>
            <a:pPr algn="just"/>
            <a:r>
              <a:rPr lang="bg-BG" sz="1000" dirty="0" smtClean="0"/>
              <a:t>5. </a:t>
            </a:r>
            <a:r>
              <a:rPr lang="en-US" sz="1000" dirty="0" smtClean="0"/>
              <a:t>Never clean with agents containing abrasive particles, ammonia, bleach or alcohol</a:t>
            </a:r>
            <a:r>
              <a:rPr lang="bg-BG" sz="1000" dirty="0" smtClean="0"/>
              <a:t>. </a:t>
            </a:r>
            <a:r>
              <a:rPr lang="en-US" sz="1000" dirty="0" smtClean="0"/>
              <a:t>DO NOT wash in the laundry the removable and accessories – parts and accessories – canopy, etc.</a:t>
            </a:r>
            <a:r>
              <a:rPr lang="bg-BG" sz="1000" dirty="0" smtClean="0"/>
              <a:t>, </a:t>
            </a:r>
            <a:r>
              <a:rPr lang="en-US" sz="1000" dirty="0" smtClean="0"/>
              <a:t>because this may lead to their damage</a:t>
            </a:r>
            <a:r>
              <a:rPr lang="bg-BG" sz="1000" dirty="0" smtClean="0"/>
              <a:t>. </a:t>
            </a:r>
            <a:r>
              <a:rPr lang="en-US" sz="1000" dirty="0" smtClean="0"/>
              <a:t>Otherwise the warranty will be annulled</a:t>
            </a:r>
            <a:r>
              <a:rPr lang="bg-BG" sz="1000" dirty="0" smtClean="0"/>
              <a:t>.</a:t>
            </a:r>
          </a:p>
          <a:p>
            <a:pPr algn="just"/>
            <a:r>
              <a:rPr lang="bg-BG" sz="1000" dirty="0" smtClean="0"/>
              <a:t>6. </a:t>
            </a:r>
            <a:r>
              <a:rPr lang="en-US" sz="1000" dirty="0" smtClean="0"/>
              <a:t>Always after cleaning leave the stroller to dry completely and afterwards use it or store it</a:t>
            </a:r>
            <a:r>
              <a:rPr lang="bg-BG" sz="1000" dirty="0" smtClean="0"/>
              <a:t>.</a:t>
            </a:r>
          </a:p>
          <a:p>
            <a:pPr algn="just"/>
            <a:r>
              <a:rPr lang="bg-BG" sz="1000" dirty="0" smtClean="0"/>
              <a:t>7. </a:t>
            </a:r>
            <a:r>
              <a:rPr lang="en-US" sz="1000" dirty="0" smtClean="0"/>
              <a:t>Store the stroller indoors</a:t>
            </a:r>
            <a:r>
              <a:rPr lang="bg-BG" sz="1000" dirty="0" smtClean="0"/>
              <a:t>. </a:t>
            </a:r>
            <a:r>
              <a:rPr lang="en-US" sz="1000" dirty="0" smtClean="0"/>
              <a:t>The effects of the environment </a:t>
            </a:r>
            <a:r>
              <a:rPr lang="bg-BG" sz="1000" dirty="0" smtClean="0"/>
              <a:t>– </a:t>
            </a:r>
            <a:r>
              <a:rPr lang="en-US" sz="1000" dirty="0" smtClean="0"/>
              <a:t>sea air</a:t>
            </a:r>
            <a:r>
              <a:rPr lang="bg-BG" sz="1000" dirty="0" smtClean="0"/>
              <a:t>, </a:t>
            </a:r>
            <a:r>
              <a:rPr lang="en-US" sz="1000" dirty="0" smtClean="0"/>
              <a:t>roads sprinkled with salt, acid rains, etc.</a:t>
            </a:r>
            <a:r>
              <a:rPr lang="bg-BG" sz="1000" dirty="0" smtClean="0"/>
              <a:t>, </a:t>
            </a:r>
            <a:r>
              <a:rPr lang="en-US" sz="1000" dirty="0" smtClean="0"/>
              <a:t>as well as the storage outdoors lead to the emergence of corrosion</a:t>
            </a:r>
            <a:r>
              <a:rPr lang="bg-BG" sz="1000" dirty="0" smtClean="0"/>
              <a:t>.</a:t>
            </a:r>
          </a:p>
          <a:p>
            <a:pPr algn="just"/>
            <a:r>
              <a:rPr lang="bg-BG" sz="1000" dirty="0" smtClean="0"/>
              <a:t>8. </a:t>
            </a:r>
            <a:r>
              <a:rPr lang="en-US" sz="1000" dirty="0" smtClean="0"/>
              <a:t>Do not store the stroller in a humid environment</a:t>
            </a:r>
            <a:r>
              <a:rPr lang="bg-BG" sz="1000" dirty="0" smtClean="0"/>
              <a:t>. </a:t>
            </a:r>
            <a:r>
              <a:rPr lang="en-US" sz="1000" dirty="0" smtClean="0"/>
              <a:t>In case you have used the stroller in a humid environment, you should unfold it, wipe it with a dry cloth and let it dry completely naturally</a:t>
            </a:r>
            <a:r>
              <a:rPr lang="bg-BG" sz="1000" dirty="0" smtClean="0"/>
              <a:t>. </a:t>
            </a:r>
            <a:r>
              <a:rPr lang="en-US" sz="1000" dirty="0" smtClean="0"/>
              <a:t>It is possible for mold to appear, if you store it while wet</a:t>
            </a:r>
            <a:r>
              <a:rPr lang="bg-BG" sz="1000" dirty="0" smtClean="0"/>
              <a:t>.</a:t>
            </a:r>
            <a:endParaRPr lang="en-US" sz="1000" dirty="0" smtClean="0"/>
          </a:p>
          <a:p>
            <a:pPr algn="just"/>
            <a:r>
              <a:rPr lang="en-US" sz="1000" dirty="0" smtClean="0"/>
              <a:t>9. Too much sunlight will affect the aging of the stroller parts and the fabric. </a:t>
            </a:r>
          </a:p>
          <a:p>
            <a:pPr algn="just"/>
            <a:r>
              <a:rPr lang="en-US" sz="1000" dirty="0" smtClean="0"/>
              <a:t>10. Do NOT place other objects inside the stroller – luggage , bags with goods, handbags etc. when you use it or storage it, because this could damage the stroller and may lead to harm your child inside of it.</a:t>
            </a:r>
          </a:p>
          <a:p>
            <a:pPr algn="just"/>
            <a:r>
              <a:rPr lang="en-US" sz="1000" dirty="0" smtClean="0"/>
              <a:t>Not following this instruction will lead to guarantee cancel.  </a:t>
            </a:r>
            <a:endParaRPr lang="en-US" sz="1000" dirty="0"/>
          </a:p>
          <a:p>
            <a:pPr algn="just"/>
            <a:endParaRPr lang="en-US" sz="800" dirty="0" smtClean="0">
              <a:solidFill>
                <a:srgbClr val="FF0000"/>
              </a:solidFill>
            </a:endParaRPr>
          </a:p>
          <a:p>
            <a:pPr algn="just"/>
            <a:endParaRPr lang="en-US" sz="800" dirty="0">
              <a:solidFill>
                <a:srgbClr val="FF0000"/>
              </a:solidFill>
            </a:endParaRPr>
          </a:p>
        </p:txBody>
      </p:sp>
      <p:sp>
        <p:nvSpPr>
          <p:cNvPr id="12" name="TextBox 11"/>
          <p:cNvSpPr txBox="1"/>
          <p:nvPr/>
        </p:nvSpPr>
        <p:spPr>
          <a:xfrm>
            <a:off x="272939" y="5427084"/>
            <a:ext cx="1644977" cy="784830"/>
          </a:xfrm>
          <a:prstGeom prst="rect">
            <a:avLst/>
          </a:prstGeom>
          <a:noFill/>
        </p:spPr>
        <p:txBody>
          <a:bodyPr wrap="square" rtlCol="0">
            <a:spAutoFit/>
          </a:bodyPr>
          <a:lstStyle/>
          <a:p>
            <a:pPr algn="just"/>
            <a:r>
              <a:rPr lang="en-US" sz="900" b="1" dirty="0" smtClean="0"/>
              <a:t>MADE FOR CANGAROO</a:t>
            </a:r>
            <a:endParaRPr lang="bg-BG" sz="900" b="1" dirty="0" smtClean="0"/>
          </a:p>
          <a:p>
            <a:pPr algn="just"/>
            <a:r>
              <a:rPr lang="en-US" sz="900" b="1" dirty="0" smtClean="0"/>
              <a:t>Importer: Moni Trade LTD</a:t>
            </a:r>
          </a:p>
          <a:p>
            <a:pPr algn="just"/>
            <a:r>
              <a:rPr lang="en-US" sz="900" b="1" dirty="0" smtClean="0"/>
              <a:t>Address: 1 </a:t>
            </a:r>
            <a:r>
              <a:rPr lang="en-US" sz="900" b="1" dirty="0" err="1" smtClean="0"/>
              <a:t>Dolo</a:t>
            </a:r>
            <a:r>
              <a:rPr lang="en-US" sz="900" b="1" dirty="0" smtClean="0"/>
              <a:t> str., </a:t>
            </a:r>
            <a:r>
              <a:rPr lang="en-US" sz="900" b="1" dirty="0" err="1" smtClean="0"/>
              <a:t>Trebich</a:t>
            </a:r>
            <a:r>
              <a:rPr lang="en-US" sz="900" b="1" dirty="0" smtClean="0"/>
              <a:t>, </a:t>
            </a:r>
          </a:p>
          <a:p>
            <a:pPr algn="just"/>
            <a:r>
              <a:rPr lang="en-US" sz="900" b="1" dirty="0" smtClean="0"/>
              <a:t>Sofia, Bulgaria </a:t>
            </a:r>
          </a:p>
          <a:p>
            <a:pPr algn="just"/>
            <a:r>
              <a:rPr lang="en-US" sz="900" b="1" dirty="0" smtClean="0"/>
              <a:t>Tel</a:t>
            </a:r>
            <a:r>
              <a:rPr lang="bg-BG" sz="900" b="1" dirty="0" smtClean="0"/>
              <a:t>.:</a:t>
            </a:r>
            <a:r>
              <a:rPr lang="en-US" sz="900" b="1" dirty="0" smtClean="0"/>
              <a:t>+359 </a:t>
            </a:r>
            <a:r>
              <a:rPr lang="bg-BG" sz="900" b="1" dirty="0" smtClean="0"/>
              <a:t>2/ 838 04 59</a:t>
            </a:r>
            <a:endParaRPr lang="bg-BG" sz="900" b="1" dirty="0"/>
          </a:p>
        </p:txBody>
      </p:sp>
      <p:sp>
        <p:nvSpPr>
          <p:cNvPr id="61" name="TextBox 60"/>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13</a:t>
            </a:r>
            <a:endParaRPr lang="bg-BG" sz="900" b="1" dirty="0">
              <a:latin typeface="Arial" pitchFamily="34" charset="0"/>
              <a:cs typeface="Arial" pitchFamily="34" charset="0"/>
            </a:endParaRPr>
          </a:p>
        </p:txBody>
      </p:sp>
      <p:sp>
        <p:nvSpPr>
          <p:cNvPr id="18" name="Rounded Rectangle 17"/>
          <p:cNvSpPr/>
          <p:nvPr/>
        </p:nvSpPr>
        <p:spPr>
          <a:xfrm>
            <a:off x="8447261" y="170302"/>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936378" y="615950"/>
            <a:ext cx="3116489" cy="246221"/>
          </a:xfrm>
          <a:prstGeom prst="rect">
            <a:avLst/>
          </a:prstGeom>
        </p:spPr>
        <p:txBody>
          <a:bodyPr wrap="square">
            <a:spAutoFit/>
          </a:bodyPr>
          <a:lstStyle/>
          <a:p>
            <a:pPr algn="just"/>
            <a:r>
              <a:rPr lang="en-US" sz="1000" dirty="0" err="1" smtClean="0"/>
              <a:t>Urmați</a:t>
            </a:r>
            <a:r>
              <a:rPr lang="en-US" sz="1000" dirty="0" smtClean="0"/>
              <a:t> </a:t>
            </a:r>
            <a:r>
              <a:rPr lang="en-US" sz="1000" dirty="0" err="1"/>
              <a:t>pașii</a:t>
            </a:r>
            <a:r>
              <a:rPr lang="en-US" sz="1000" dirty="0"/>
              <a:t> care </a:t>
            </a:r>
            <a:r>
              <a:rPr lang="en-US" sz="1000" dirty="0" err="1"/>
              <a:t>sunt</a:t>
            </a:r>
            <a:r>
              <a:rPr lang="en-US" sz="1000" dirty="0"/>
              <a:t> </a:t>
            </a:r>
            <a:r>
              <a:rPr lang="en-US" sz="1000" dirty="0" err="1"/>
              <a:t>afișați</a:t>
            </a:r>
            <a:r>
              <a:rPr lang="en-US" sz="1000" dirty="0"/>
              <a:t> </a:t>
            </a:r>
            <a:r>
              <a:rPr lang="en-US" sz="1000" dirty="0" err="1"/>
              <a:t>în</a:t>
            </a:r>
            <a:r>
              <a:rPr lang="en-US" sz="1000" dirty="0"/>
              <a:t> </a:t>
            </a:r>
            <a:r>
              <a:rPr lang="en-US" sz="1000" dirty="0" err="1"/>
              <a:t>imaginea</a:t>
            </a:r>
            <a:r>
              <a:rPr lang="en-US" sz="1000" dirty="0"/>
              <a:t> 3.</a:t>
            </a:r>
            <a:endParaRPr lang="bg-BG" sz="400" dirty="0" smtClean="0"/>
          </a:p>
        </p:txBody>
      </p:sp>
      <p:sp>
        <p:nvSpPr>
          <p:cNvPr id="20" name="Rounded Rectangle 19"/>
          <p:cNvSpPr/>
          <p:nvPr/>
        </p:nvSpPr>
        <p:spPr>
          <a:xfrm>
            <a:off x="8447261" y="95794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878048" y="1365445"/>
            <a:ext cx="5209163" cy="412609"/>
          </a:xfrm>
          <a:prstGeom prst="rect">
            <a:avLst/>
          </a:prstGeom>
          <a:noFill/>
        </p:spPr>
        <p:txBody>
          <a:bodyPr wrap="square" rtlCol="0">
            <a:spAutoFit/>
          </a:bodyPr>
          <a:lstStyle/>
          <a:p>
            <a:pPr lvl="0" algn="just" eaLnBrk="0" fontAlgn="base" hangingPunct="0">
              <a:spcBef>
                <a:spcPct val="0"/>
              </a:spcBef>
              <a:spcAft>
                <a:spcPct val="0"/>
              </a:spcAft>
            </a:pPr>
            <a:r>
              <a:rPr lang="en-US" sz="1000" dirty="0" err="1" smtClean="0"/>
              <a:t>Pentru</a:t>
            </a:r>
            <a:r>
              <a:rPr lang="en-US" sz="1000" dirty="0" smtClean="0"/>
              <a:t> </a:t>
            </a:r>
            <a:r>
              <a:rPr lang="en-US" sz="1000" dirty="0"/>
              <a:t>a </a:t>
            </a:r>
            <a:r>
              <a:rPr lang="en-US" sz="1000" dirty="0" err="1"/>
              <a:t>regla</a:t>
            </a:r>
            <a:r>
              <a:rPr lang="en-US" sz="1000" dirty="0"/>
              <a:t> </a:t>
            </a:r>
            <a:r>
              <a:rPr lang="en-US" sz="1000" dirty="0" err="1"/>
              <a:t>lungimea</a:t>
            </a:r>
            <a:r>
              <a:rPr lang="en-US" sz="1000" dirty="0"/>
              <a:t> </a:t>
            </a:r>
            <a:r>
              <a:rPr lang="en-US" sz="1000" dirty="0" err="1"/>
              <a:t>mânerului</a:t>
            </a:r>
            <a:r>
              <a:rPr lang="en-US" sz="1000" dirty="0"/>
              <a:t> </a:t>
            </a:r>
            <a:r>
              <a:rPr lang="en-US" sz="1000" dirty="0" err="1"/>
              <a:t>căruciorului</a:t>
            </a:r>
            <a:r>
              <a:rPr lang="en-US" sz="1000" dirty="0"/>
              <a:t>, </a:t>
            </a:r>
            <a:r>
              <a:rPr lang="en-US" sz="1000" dirty="0" err="1"/>
              <a:t>împingeți</a:t>
            </a:r>
            <a:r>
              <a:rPr lang="en-US" sz="1000" dirty="0"/>
              <a:t> </a:t>
            </a:r>
            <a:r>
              <a:rPr lang="en-US" sz="1000" dirty="0" err="1"/>
              <a:t>butonul</a:t>
            </a:r>
            <a:r>
              <a:rPr lang="en-US" sz="1000" dirty="0"/>
              <a:t> </a:t>
            </a:r>
            <a:r>
              <a:rPr lang="en-US" sz="1000" dirty="0" err="1"/>
              <a:t>în</a:t>
            </a:r>
            <a:r>
              <a:rPr lang="en-US" sz="1000" dirty="0"/>
              <a:t> </a:t>
            </a:r>
            <a:r>
              <a:rPr lang="en-US" sz="1000" dirty="0" err="1"/>
              <a:t>mijloc</a:t>
            </a:r>
            <a:r>
              <a:rPr lang="en-US" sz="1000" dirty="0"/>
              <a:t> </a:t>
            </a:r>
            <a:r>
              <a:rPr lang="en-US" sz="1000" dirty="0" err="1"/>
              <a:t>și</a:t>
            </a:r>
            <a:r>
              <a:rPr lang="en-US" sz="1000" dirty="0"/>
              <a:t> </a:t>
            </a:r>
            <a:r>
              <a:rPr lang="en-US" sz="1000" dirty="0" err="1"/>
              <a:t>trageți</a:t>
            </a:r>
            <a:r>
              <a:rPr lang="en-US" sz="1000" dirty="0"/>
              <a:t>-l </a:t>
            </a:r>
            <a:r>
              <a:rPr lang="en-US" sz="1000" dirty="0" err="1"/>
              <a:t>înainte</a:t>
            </a:r>
            <a:r>
              <a:rPr lang="en-US" sz="1000" dirty="0"/>
              <a:t>. </a:t>
            </a:r>
            <a:r>
              <a:rPr lang="en-US" sz="1000" dirty="0" err="1"/>
              <a:t>Fotografie</a:t>
            </a:r>
            <a:r>
              <a:rPr lang="en-US" sz="1000" dirty="0"/>
              <a:t> 4.</a:t>
            </a:r>
            <a:endParaRPr lang="en-US" altLang="en-US" sz="400" dirty="0"/>
          </a:p>
        </p:txBody>
      </p:sp>
      <p:sp>
        <p:nvSpPr>
          <p:cNvPr id="22" name="Rounded Rectangle 21"/>
          <p:cNvSpPr/>
          <p:nvPr/>
        </p:nvSpPr>
        <p:spPr>
          <a:xfrm>
            <a:off x="8447261" y="182310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8449631" y="286158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8"/>
          <p:cNvSpPr>
            <a:spLocks noChangeArrowheads="1"/>
          </p:cNvSpPr>
          <p:nvPr/>
        </p:nvSpPr>
        <p:spPr bwMode="auto">
          <a:xfrm>
            <a:off x="8846367" y="265841"/>
            <a:ext cx="1930400"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să deschideți cărucioru</a:t>
            </a:r>
            <a:r>
              <a:rPr kumimoji="0" lang="ro-RO" altLang="en-US" sz="1200" b="1" i="0" u="none" strike="noStrike" cap="none" normalizeH="0" baseline="0" dirty="0" smtClean="0">
                <a:ln>
                  <a:noFill/>
                </a:ln>
                <a:solidFill>
                  <a:schemeClr val="tx1"/>
                </a:solidFill>
                <a:effectLst/>
              </a:rPr>
              <a:t> </a:t>
            </a:r>
          </a:p>
        </p:txBody>
      </p:sp>
      <p:sp>
        <p:nvSpPr>
          <p:cNvPr id="25" name="Rectangle 9"/>
          <p:cNvSpPr>
            <a:spLocks noChangeArrowheads="1"/>
          </p:cNvSpPr>
          <p:nvPr/>
        </p:nvSpPr>
        <p:spPr bwMode="auto">
          <a:xfrm>
            <a:off x="8950116" y="1046717"/>
            <a:ext cx="1631853"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Reglarea mânerului</a:t>
            </a:r>
            <a:r>
              <a:rPr kumimoji="0" lang="ro-RO" altLang="en-US" sz="1200" b="1" i="0" u="none" strike="noStrike" cap="none" normalizeH="0" baseline="0" dirty="0" smtClean="0">
                <a:ln>
                  <a:noFill/>
                </a:ln>
                <a:solidFill>
                  <a:schemeClr val="tx1"/>
                </a:solidFill>
                <a:effectLst/>
              </a:rPr>
              <a:t> </a:t>
            </a:r>
          </a:p>
        </p:txBody>
      </p:sp>
      <p:sp>
        <p:nvSpPr>
          <p:cNvPr id="26" name="Rectangle 25"/>
          <p:cNvSpPr/>
          <p:nvPr/>
        </p:nvSpPr>
        <p:spPr>
          <a:xfrm>
            <a:off x="8368651" y="1885951"/>
            <a:ext cx="2888567" cy="276999"/>
          </a:xfrm>
          <a:prstGeom prst="rect">
            <a:avLst/>
          </a:prstGeom>
        </p:spPr>
        <p:txBody>
          <a:bodyPr wrap="square">
            <a:spAutoFit/>
          </a:bodyPr>
          <a:lstStyle/>
          <a:p>
            <a:pPr algn="ctr"/>
            <a:r>
              <a:rPr lang="it-IT" sz="1200" b="1" dirty="0" smtClean="0">
                <a:solidFill>
                  <a:srgbClr val="212121"/>
                </a:solidFill>
              </a:rPr>
              <a:t>Funcționarea </a:t>
            </a:r>
            <a:r>
              <a:rPr lang="it-IT" sz="1200" b="1" dirty="0">
                <a:solidFill>
                  <a:srgbClr val="212121"/>
                </a:solidFill>
              </a:rPr>
              <a:t>cu pauze pe roata din spate</a:t>
            </a:r>
            <a:endParaRPr lang="en-US" sz="1200" b="1" dirty="0"/>
          </a:p>
        </p:txBody>
      </p:sp>
      <p:sp>
        <p:nvSpPr>
          <p:cNvPr id="27" name="Rectangle 26"/>
          <p:cNvSpPr/>
          <p:nvPr/>
        </p:nvSpPr>
        <p:spPr>
          <a:xfrm>
            <a:off x="6896233" y="2229159"/>
            <a:ext cx="5219113" cy="553998"/>
          </a:xfrm>
          <a:prstGeom prst="rect">
            <a:avLst/>
          </a:prstGeom>
        </p:spPr>
        <p:txBody>
          <a:bodyPr wrap="square">
            <a:spAutoFit/>
          </a:bodyPr>
          <a:lstStyle/>
          <a:p>
            <a:pPr algn="just"/>
            <a:r>
              <a:rPr lang="en-US" sz="1000" dirty="0" err="1" smtClean="0">
                <a:solidFill>
                  <a:srgbClr val="212121"/>
                </a:solidFill>
              </a:rPr>
              <a:t>Aplicați</a:t>
            </a:r>
            <a:r>
              <a:rPr lang="en-US" sz="1000" dirty="0" smtClean="0">
                <a:solidFill>
                  <a:srgbClr val="212121"/>
                </a:solidFill>
              </a:rPr>
              <a:t> </a:t>
            </a:r>
            <a:r>
              <a:rPr lang="en-US" sz="1000" dirty="0" err="1">
                <a:solidFill>
                  <a:srgbClr val="212121"/>
                </a:solidFill>
              </a:rPr>
              <a:t>întotdeauna</a:t>
            </a:r>
            <a:r>
              <a:rPr lang="en-US" sz="1000" dirty="0">
                <a:solidFill>
                  <a:srgbClr val="212121"/>
                </a:solidFill>
              </a:rPr>
              <a:t> BOTH BREAKS </a:t>
            </a:r>
            <a:r>
              <a:rPr lang="en-US" sz="1000" dirty="0" err="1">
                <a:solidFill>
                  <a:srgbClr val="212121"/>
                </a:solidFill>
              </a:rPr>
              <a:t>ori</a:t>
            </a:r>
            <a:r>
              <a:rPr lang="en-US" sz="1000" dirty="0">
                <a:solidFill>
                  <a:srgbClr val="212121"/>
                </a:solidFill>
              </a:rPr>
              <a:t> de </a:t>
            </a:r>
            <a:r>
              <a:rPr lang="en-US" sz="1000" dirty="0" err="1">
                <a:solidFill>
                  <a:srgbClr val="212121"/>
                </a:solidFill>
              </a:rPr>
              <a:t>câte</a:t>
            </a:r>
            <a:r>
              <a:rPr lang="en-US" sz="1000" dirty="0">
                <a:solidFill>
                  <a:srgbClr val="212121"/>
                </a:solidFill>
              </a:rPr>
              <a:t> </a:t>
            </a:r>
            <a:r>
              <a:rPr lang="en-US" sz="1000" dirty="0" err="1">
                <a:solidFill>
                  <a:srgbClr val="212121"/>
                </a:solidFill>
              </a:rPr>
              <a:t>ori</a:t>
            </a:r>
            <a:r>
              <a:rPr lang="en-US" sz="1000" dirty="0">
                <a:solidFill>
                  <a:srgbClr val="212121"/>
                </a:solidFill>
              </a:rPr>
              <a:t> </a:t>
            </a:r>
            <a:r>
              <a:rPr lang="en-US" sz="1000" dirty="0" err="1">
                <a:solidFill>
                  <a:srgbClr val="212121"/>
                </a:solidFill>
              </a:rPr>
              <a:t>căruciorul</a:t>
            </a:r>
            <a:r>
              <a:rPr lang="en-US" sz="1000" dirty="0">
                <a:solidFill>
                  <a:srgbClr val="212121"/>
                </a:solidFill>
              </a:rPr>
              <a:t> </a:t>
            </a:r>
            <a:r>
              <a:rPr lang="en-US" sz="1000" dirty="0" err="1">
                <a:solidFill>
                  <a:srgbClr val="212121"/>
                </a:solidFill>
              </a:rPr>
              <a:t>este</a:t>
            </a:r>
            <a:r>
              <a:rPr lang="en-US" sz="1000" dirty="0">
                <a:solidFill>
                  <a:srgbClr val="212121"/>
                </a:solidFill>
              </a:rPr>
              <a:t> </a:t>
            </a:r>
            <a:r>
              <a:rPr lang="en-US" sz="1000" dirty="0" err="1">
                <a:solidFill>
                  <a:srgbClr val="212121"/>
                </a:solidFill>
              </a:rPr>
              <a:t>în</a:t>
            </a:r>
            <a:r>
              <a:rPr lang="en-US" sz="1000" dirty="0">
                <a:solidFill>
                  <a:srgbClr val="212121"/>
                </a:solidFill>
              </a:rPr>
              <a:t> </a:t>
            </a:r>
            <a:r>
              <a:rPr lang="en-US" sz="1000" dirty="0" err="1">
                <a:solidFill>
                  <a:srgbClr val="212121"/>
                </a:solidFill>
              </a:rPr>
              <a:t>staționare</a:t>
            </a:r>
            <a:r>
              <a:rPr lang="en-US" sz="1000" dirty="0">
                <a:solidFill>
                  <a:srgbClr val="212121"/>
                </a:solidFill>
              </a:rPr>
              <a:t>. (Imagine 5) Nu </a:t>
            </a:r>
            <a:r>
              <a:rPr lang="en-US" sz="1000" dirty="0" err="1">
                <a:solidFill>
                  <a:srgbClr val="212121"/>
                </a:solidFill>
              </a:rPr>
              <a:t>lăsați</a:t>
            </a:r>
            <a:r>
              <a:rPr lang="en-US" sz="1000" dirty="0">
                <a:solidFill>
                  <a:srgbClr val="212121"/>
                </a:solidFill>
              </a:rPr>
              <a:t> </a:t>
            </a:r>
            <a:r>
              <a:rPr lang="en-US" sz="1000" dirty="0" err="1">
                <a:solidFill>
                  <a:srgbClr val="212121"/>
                </a:solidFill>
              </a:rPr>
              <a:t>niciodată</a:t>
            </a:r>
            <a:r>
              <a:rPr lang="en-US" sz="1000" dirty="0">
                <a:solidFill>
                  <a:srgbClr val="212121"/>
                </a:solidFill>
              </a:rPr>
              <a:t> </a:t>
            </a:r>
            <a:r>
              <a:rPr lang="en-US" sz="1000" dirty="0" err="1">
                <a:solidFill>
                  <a:srgbClr val="212121"/>
                </a:solidFill>
              </a:rPr>
              <a:t>copilul</a:t>
            </a:r>
            <a:r>
              <a:rPr lang="en-US" sz="1000" dirty="0">
                <a:solidFill>
                  <a:srgbClr val="212121"/>
                </a:solidFill>
              </a:rPr>
              <a:t> </a:t>
            </a:r>
            <a:r>
              <a:rPr lang="en-US" sz="1000" dirty="0" err="1">
                <a:solidFill>
                  <a:srgbClr val="212121"/>
                </a:solidFill>
              </a:rPr>
              <a:t>dvs</a:t>
            </a:r>
            <a:r>
              <a:rPr lang="en-US" sz="1000" dirty="0">
                <a:solidFill>
                  <a:srgbClr val="212121"/>
                </a:solidFill>
              </a:rPr>
              <a:t>. </a:t>
            </a:r>
            <a:r>
              <a:rPr lang="en-US" sz="1000" dirty="0" err="1">
                <a:solidFill>
                  <a:srgbClr val="212121"/>
                </a:solidFill>
              </a:rPr>
              <a:t>nesupravegheat</a:t>
            </a:r>
            <a:r>
              <a:rPr lang="en-US" sz="1000" dirty="0">
                <a:solidFill>
                  <a:srgbClr val="212121"/>
                </a:solidFill>
              </a:rPr>
              <a:t>. Nu </a:t>
            </a:r>
            <a:r>
              <a:rPr lang="en-US" sz="1000" dirty="0" err="1">
                <a:solidFill>
                  <a:srgbClr val="212121"/>
                </a:solidFill>
              </a:rPr>
              <a:t>lăsați</a:t>
            </a:r>
            <a:r>
              <a:rPr lang="en-US" sz="1000" dirty="0">
                <a:solidFill>
                  <a:srgbClr val="212121"/>
                </a:solidFill>
              </a:rPr>
              <a:t> </a:t>
            </a:r>
            <a:r>
              <a:rPr lang="en-US" sz="1000" dirty="0" err="1">
                <a:solidFill>
                  <a:srgbClr val="212121"/>
                </a:solidFill>
              </a:rPr>
              <a:t>niciodată</a:t>
            </a:r>
            <a:r>
              <a:rPr lang="en-US" sz="1000" dirty="0">
                <a:solidFill>
                  <a:srgbClr val="212121"/>
                </a:solidFill>
              </a:rPr>
              <a:t> </a:t>
            </a:r>
            <a:r>
              <a:rPr lang="en-US" sz="1000" dirty="0" err="1">
                <a:solidFill>
                  <a:srgbClr val="212121"/>
                </a:solidFill>
              </a:rPr>
              <a:t>căruciorul</a:t>
            </a:r>
            <a:r>
              <a:rPr lang="en-US" sz="1000" dirty="0">
                <a:solidFill>
                  <a:srgbClr val="212121"/>
                </a:solidFill>
              </a:rPr>
              <a:t> </a:t>
            </a:r>
            <a:r>
              <a:rPr lang="en-US" sz="1000" dirty="0" err="1">
                <a:solidFill>
                  <a:srgbClr val="212121"/>
                </a:solidFill>
              </a:rPr>
              <a:t>pe</a:t>
            </a:r>
            <a:r>
              <a:rPr lang="en-US" sz="1000" dirty="0">
                <a:solidFill>
                  <a:srgbClr val="212121"/>
                </a:solidFill>
              </a:rPr>
              <a:t> o </a:t>
            </a:r>
            <a:r>
              <a:rPr lang="en-US" sz="1000" dirty="0" err="1">
                <a:solidFill>
                  <a:srgbClr val="212121"/>
                </a:solidFill>
              </a:rPr>
              <a:t>suprafață</a:t>
            </a:r>
            <a:r>
              <a:rPr lang="en-US" sz="1000" dirty="0">
                <a:solidFill>
                  <a:srgbClr val="212121"/>
                </a:solidFill>
              </a:rPr>
              <a:t> </a:t>
            </a:r>
            <a:r>
              <a:rPr lang="en-US" sz="1000" dirty="0" err="1">
                <a:solidFill>
                  <a:srgbClr val="212121"/>
                </a:solidFill>
              </a:rPr>
              <a:t>înclinată</a:t>
            </a:r>
            <a:r>
              <a:rPr lang="en-US" sz="1000" dirty="0">
                <a:solidFill>
                  <a:srgbClr val="212121"/>
                </a:solidFill>
              </a:rPr>
              <a:t>, cu un </a:t>
            </a:r>
            <a:r>
              <a:rPr lang="en-US" sz="1000" dirty="0" err="1">
                <a:solidFill>
                  <a:srgbClr val="212121"/>
                </a:solidFill>
              </a:rPr>
              <a:t>copil</a:t>
            </a:r>
            <a:r>
              <a:rPr lang="en-US" sz="1000" dirty="0">
                <a:solidFill>
                  <a:srgbClr val="212121"/>
                </a:solidFill>
              </a:rPr>
              <a:t> </a:t>
            </a:r>
            <a:r>
              <a:rPr lang="en-US" sz="1000" dirty="0" err="1">
                <a:solidFill>
                  <a:srgbClr val="212121"/>
                </a:solidFill>
              </a:rPr>
              <a:t>în</a:t>
            </a:r>
            <a:r>
              <a:rPr lang="en-US" sz="1000" dirty="0">
                <a:solidFill>
                  <a:srgbClr val="212121"/>
                </a:solidFill>
              </a:rPr>
              <a:t> </a:t>
            </a:r>
            <a:r>
              <a:rPr lang="en-US" sz="1000" dirty="0" err="1">
                <a:solidFill>
                  <a:srgbClr val="212121"/>
                </a:solidFill>
              </a:rPr>
              <a:t>scaun</a:t>
            </a:r>
            <a:r>
              <a:rPr lang="en-US" sz="1000" dirty="0">
                <a:solidFill>
                  <a:srgbClr val="212121"/>
                </a:solidFill>
              </a:rPr>
              <a:t>, </a:t>
            </a:r>
            <a:r>
              <a:rPr lang="en-US" sz="1000" dirty="0" err="1">
                <a:solidFill>
                  <a:srgbClr val="212121"/>
                </a:solidFill>
              </a:rPr>
              <a:t>chiar</a:t>
            </a:r>
            <a:r>
              <a:rPr lang="en-US" sz="1000" dirty="0">
                <a:solidFill>
                  <a:srgbClr val="212121"/>
                </a:solidFill>
              </a:rPr>
              <a:t> </a:t>
            </a:r>
            <a:r>
              <a:rPr lang="en-US" sz="1000" dirty="0" err="1">
                <a:solidFill>
                  <a:srgbClr val="212121"/>
                </a:solidFill>
              </a:rPr>
              <a:t>și</a:t>
            </a:r>
            <a:r>
              <a:rPr lang="en-US" sz="1000" dirty="0">
                <a:solidFill>
                  <a:srgbClr val="212121"/>
                </a:solidFill>
              </a:rPr>
              <a:t> cu </a:t>
            </a:r>
            <a:r>
              <a:rPr lang="en-US" sz="1000" dirty="0" err="1">
                <a:solidFill>
                  <a:srgbClr val="212121"/>
                </a:solidFill>
              </a:rPr>
              <a:t>frânele</a:t>
            </a:r>
            <a:r>
              <a:rPr lang="en-US" sz="1000" dirty="0">
                <a:solidFill>
                  <a:srgbClr val="212121"/>
                </a:solidFill>
              </a:rPr>
              <a:t> </a:t>
            </a:r>
            <a:r>
              <a:rPr lang="en-US" sz="1000" dirty="0" err="1">
                <a:solidFill>
                  <a:srgbClr val="212121"/>
                </a:solidFill>
              </a:rPr>
              <a:t>aplicate</a:t>
            </a:r>
            <a:r>
              <a:rPr lang="en-US" sz="1000" dirty="0">
                <a:solidFill>
                  <a:srgbClr val="212121"/>
                </a:solidFill>
              </a:rPr>
              <a:t>. (</a:t>
            </a:r>
            <a:r>
              <a:rPr lang="en-US" sz="1000" dirty="0" err="1">
                <a:solidFill>
                  <a:srgbClr val="212121"/>
                </a:solidFill>
              </a:rPr>
              <a:t>Imaginea</a:t>
            </a:r>
            <a:r>
              <a:rPr lang="en-US" sz="1000" dirty="0">
                <a:solidFill>
                  <a:srgbClr val="212121"/>
                </a:solidFill>
              </a:rPr>
              <a:t> 6)</a:t>
            </a:r>
            <a:endParaRPr lang="en-US" sz="1000" dirty="0"/>
          </a:p>
        </p:txBody>
      </p:sp>
      <p:sp>
        <p:nvSpPr>
          <p:cNvPr id="28" name="Rectangle 10"/>
          <p:cNvSpPr>
            <a:spLocks noChangeArrowheads="1"/>
          </p:cNvSpPr>
          <p:nvPr/>
        </p:nvSpPr>
        <p:spPr bwMode="auto">
          <a:xfrm>
            <a:off x="8696898" y="2952890"/>
            <a:ext cx="2194560"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Rotirea roților din față</a:t>
            </a:r>
            <a:r>
              <a:rPr kumimoji="0" lang="ro-RO" altLang="en-US" sz="1200" b="1" i="0" u="none" strike="noStrike" cap="none" normalizeH="0" baseline="0" dirty="0" smtClean="0">
                <a:ln>
                  <a:noFill/>
                </a:ln>
                <a:solidFill>
                  <a:schemeClr val="tx1"/>
                </a:solidFill>
                <a:effectLst/>
              </a:rPr>
              <a:t> </a:t>
            </a:r>
          </a:p>
        </p:txBody>
      </p:sp>
      <p:sp>
        <p:nvSpPr>
          <p:cNvPr id="29" name="Rectangle 28"/>
          <p:cNvSpPr/>
          <p:nvPr/>
        </p:nvSpPr>
        <p:spPr>
          <a:xfrm>
            <a:off x="6933748" y="3334922"/>
            <a:ext cx="5069057" cy="400110"/>
          </a:xfrm>
          <a:prstGeom prst="rect">
            <a:avLst/>
          </a:prstGeom>
        </p:spPr>
        <p:txBody>
          <a:bodyPr wrap="square">
            <a:spAutoFit/>
          </a:bodyPr>
          <a:lstStyle/>
          <a:p>
            <a:pPr algn="just"/>
            <a:r>
              <a:rPr lang="en-US" sz="1000" dirty="0" err="1" smtClean="0">
                <a:solidFill>
                  <a:srgbClr val="212121"/>
                </a:solidFill>
              </a:rPr>
              <a:t>Roțile</a:t>
            </a:r>
            <a:r>
              <a:rPr lang="en-US" sz="1000" dirty="0" smtClean="0">
                <a:solidFill>
                  <a:srgbClr val="212121"/>
                </a:solidFill>
              </a:rPr>
              <a:t> </a:t>
            </a:r>
            <a:r>
              <a:rPr lang="en-US" sz="1000" dirty="0">
                <a:solidFill>
                  <a:srgbClr val="212121"/>
                </a:solidFill>
              </a:rPr>
              <a:t>din </a:t>
            </a:r>
            <a:r>
              <a:rPr lang="en-US" sz="1000" dirty="0" err="1">
                <a:solidFill>
                  <a:srgbClr val="212121"/>
                </a:solidFill>
              </a:rPr>
              <a:t>față</a:t>
            </a:r>
            <a:r>
              <a:rPr lang="en-US" sz="1000" dirty="0">
                <a:solidFill>
                  <a:srgbClr val="212121"/>
                </a:solidFill>
              </a:rPr>
              <a:t> se pot roti 360 °. </a:t>
            </a:r>
            <a:r>
              <a:rPr lang="en-US" sz="1000" dirty="0" err="1">
                <a:solidFill>
                  <a:srgbClr val="212121"/>
                </a:solidFill>
              </a:rPr>
              <a:t>Rotiți</a:t>
            </a:r>
            <a:r>
              <a:rPr lang="en-US" sz="1000" dirty="0">
                <a:solidFill>
                  <a:srgbClr val="212121"/>
                </a:solidFill>
              </a:rPr>
              <a:t> </a:t>
            </a:r>
            <a:r>
              <a:rPr lang="en-US" sz="1000" dirty="0" err="1">
                <a:solidFill>
                  <a:srgbClr val="212121"/>
                </a:solidFill>
              </a:rPr>
              <a:t>butonul</a:t>
            </a:r>
            <a:r>
              <a:rPr lang="en-US" sz="1000" dirty="0">
                <a:solidFill>
                  <a:srgbClr val="212121"/>
                </a:solidFill>
              </a:rPr>
              <a:t> </a:t>
            </a:r>
            <a:r>
              <a:rPr lang="en-US" sz="1000" dirty="0" err="1">
                <a:solidFill>
                  <a:srgbClr val="212121"/>
                </a:solidFill>
              </a:rPr>
              <a:t>deasupra</a:t>
            </a:r>
            <a:r>
              <a:rPr lang="en-US" sz="1000" dirty="0">
                <a:solidFill>
                  <a:srgbClr val="212121"/>
                </a:solidFill>
              </a:rPr>
              <a:t> </a:t>
            </a:r>
            <a:r>
              <a:rPr lang="en-US" sz="1000" dirty="0" err="1">
                <a:solidFill>
                  <a:srgbClr val="212121"/>
                </a:solidFill>
              </a:rPr>
              <a:t>roților</a:t>
            </a:r>
            <a:r>
              <a:rPr lang="en-US" sz="1000" dirty="0">
                <a:solidFill>
                  <a:srgbClr val="212121"/>
                </a:solidFill>
              </a:rPr>
              <a:t> </a:t>
            </a:r>
            <a:r>
              <a:rPr lang="en-US" sz="1000" dirty="0" err="1">
                <a:solidFill>
                  <a:srgbClr val="212121"/>
                </a:solidFill>
              </a:rPr>
              <a:t>pentru</a:t>
            </a:r>
            <a:r>
              <a:rPr lang="en-US" sz="1000" dirty="0">
                <a:solidFill>
                  <a:srgbClr val="212121"/>
                </a:solidFill>
              </a:rPr>
              <a:t> a le </a:t>
            </a:r>
            <a:r>
              <a:rPr lang="en-US" sz="1000" dirty="0" err="1">
                <a:solidFill>
                  <a:srgbClr val="212121"/>
                </a:solidFill>
              </a:rPr>
              <a:t>bloca</a:t>
            </a:r>
            <a:r>
              <a:rPr lang="en-US" sz="1000" dirty="0">
                <a:solidFill>
                  <a:srgbClr val="212121"/>
                </a:solidFill>
              </a:rPr>
              <a:t> </a:t>
            </a:r>
            <a:r>
              <a:rPr lang="en-US" sz="1000" dirty="0" err="1">
                <a:solidFill>
                  <a:srgbClr val="212121"/>
                </a:solidFill>
              </a:rPr>
              <a:t>într</a:t>
            </a:r>
            <a:r>
              <a:rPr lang="en-US" sz="1000" dirty="0">
                <a:solidFill>
                  <a:srgbClr val="212121"/>
                </a:solidFill>
              </a:rPr>
              <a:t>-o </a:t>
            </a:r>
            <a:r>
              <a:rPr lang="en-US" sz="1000" dirty="0" err="1">
                <a:solidFill>
                  <a:srgbClr val="212121"/>
                </a:solidFill>
              </a:rPr>
              <a:t>singură</a:t>
            </a:r>
            <a:r>
              <a:rPr lang="en-US" sz="1000" dirty="0">
                <a:solidFill>
                  <a:srgbClr val="212121"/>
                </a:solidFill>
              </a:rPr>
              <a:t> </a:t>
            </a:r>
            <a:r>
              <a:rPr lang="en-US" sz="1000" dirty="0" err="1">
                <a:solidFill>
                  <a:srgbClr val="212121"/>
                </a:solidFill>
              </a:rPr>
              <a:t>direcție</a:t>
            </a:r>
            <a:r>
              <a:rPr lang="en-US" sz="1000" dirty="0">
                <a:solidFill>
                  <a:srgbClr val="212121"/>
                </a:solidFill>
              </a:rPr>
              <a:t>. </a:t>
            </a:r>
            <a:r>
              <a:rPr lang="en-US" sz="1000" dirty="0" err="1">
                <a:solidFill>
                  <a:srgbClr val="212121"/>
                </a:solidFill>
              </a:rPr>
              <a:t>Vezi</a:t>
            </a:r>
            <a:r>
              <a:rPr lang="en-US" sz="1000" dirty="0">
                <a:solidFill>
                  <a:srgbClr val="212121"/>
                </a:solidFill>
              </a:rPr>
              <a:t> </a:t>
            </a:r>
            <a:r>
              <a:rPr lang="en-US" sz="1000" dirty="0" err="1">
                <a:solidFill>
                  <a:srgbClr val="212121"/>
                </a:solidFill>
              </a:rPr>
              <a:t>figura</a:t>
            </a:r>
            <a:r>
              <a:rPr lang="en-US" sz="1000" dirty="0">
                <a:solidFill>
                  <a:srgbClr val="212121"/>
                </a:solidFill>
              </a:rPr>
              <a:t> 7.</a:t>
            </a:r>
            <a:endParaRPr lang="en-US" sz="1000" dirty="0"/>
          </a:p>
        </p:txBody>
      </p:sp>
      <p:sp>
        <p:nvSpPr>
          <p:cNvPr id="30" name="Rounded Rectangle 29"/>
          <p:cNvSpPr/>
          <p:nvPr/>
        </p:nvSpPr>
        <p:spPr>
          <a:xfrm>
            <a:off x="8495772" y="3665593"/>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8457672" y="456131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704984" y="4607167"/>
            <a:ext cx="2284472" cy="276999"/>
          </a:xfrm>
          <a:prstGeom prst="rect">
            <a:avLst/>
          </a:prstGeom>
        </p:spPr>
        <p:txBody>
          <a:bodyPr wrap="none">
            <a:spAutoFit/>
          </a:bodyPr>
          <a:lstStyle/>
          <a:p>
            <a:pPr algn="ctr"/>
            <a:r>
              <a:rPr lang="en-US" sz="1200" b="1" dirty="0" err="1" smtClean="0"/>
              <a:t>Centură</a:t>
            </a:r>
            <a:r>
              <a:rPr lang="en-US" sz="1200" b="1" dirty="0" smtClean="0"/>
              <a:t> </a:t>
            </a:r>
            <a:r>
              <a:rPr lang="en-US" sz="1200" b="1" dirty="0"/>
              <a:t>de </a:t>
            </a:r>
            <a:r>
              <a:rPr lang="en-US" sz="1200" b="1" dirty="0" err="1"/>
              <a:t>siguranță</a:t>
            </a:r>
            <a:r>
              <a:rPr lang="en-US" sz="1200" b="1" dirty="0"/>
              <a:t> cu 5 </a:t>
            </a:r>
            <a:r>
              <a:rPr lang="en-US" sz="1200" b="1" dirty="0" err="1"/>
              <a:t>puncte</a:t>
            </a:r>
            <a:endParaRPr lang="bg-BG" sz="900" b="1" dirty="0"/>
          </a:p>
        </p:txBody>
      </p:sp>
      <p:sp>
        <p:nvSpPr>
          <p:cNvPr id="33" name="Rounded Rectangle 32"/>
          <p:cNvSpPr/>
          <p:nvPr/>
        </p:nvSpPr>
        <p:spPr>
          <a:xfrm>
            <a:off x="8495772" y="559908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1"/>
          <p:cNvSpPr>
            <a:spLocks noChangeArrowheads="1"/>
          </p:cNvSpPr>
          <p:nvPr/>
        </p:nvSpPr>
        <p:spPr bwMode="auto">
          <a:xfrm>
            <a:off x="8640626" y="3765298"/>
            <a:ext cx="2447779"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se asamblează roțile din spate</a:t>
            </a:r>
            <a:r>
              <a:rPr kumimoji="0" lang="ro-RO" altLang="en-US" sz="1200" b="1" i="0" u="none" strike="noStrike" cap="none" normalizeH="0" baseline="0" dirty="0" smtClean="0">
                <a:ln>
                  <a:noFill/>
                </a:ln>
                <a:solidFill>
                  <a:schemeClr val="tx1"/>
                </a:solidFill>
                <a:effectLst/>
              </a:rPr>
              <a:t> </a:t>
            </a:r>
          </a:p>
        </p:txBody>
      </p:sp>
      <p:sp>
        <p:nvSpPr>
          <p:cNvPr id="35" name="Rectangle 12"/>
          <p:cNvSpPr>
            <a:spLocks noChangeArrowheads="1"/>
          </p:cNvSpPr>
          <p:nvPr/>
        </p:nvSpPr>
        <p:spPr bwMode="auto">
          <a:xfrm>
            <a:off x="7022842" y="4150848"/>
            <a:ext cx="5092505" cy="3181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(Imaginea 9) Puneți roțile din spate în punctul liber ca imaginea, Repetați această operațiune pentru cealaltă unitate roată.</a:t>
            </a:r>
            <a:r>
              <a:rPr kumimoji="0" lang="ro-RO" altLang="en-US" sz="1000" b="0" i="0" u="none" strike="noStrike" cap="none" normalizeH="0" baseline="0" dirty="0" smtClean="0">
                <a:ln>
                  <a:noFill/>
                </a:ln>
                <a:solidFill>
                  <a:schemeClr val="tx1"/>
                </a:solidFill>
                <a:effectLst/>
              </a:rPr>
              <a:t> </a:t>
            </a:r>
          </a:p>
        </p:txBody>
      </p:sp>
      <p:sp>
        <p:nvSpPr>
          <p:cNvPr id="36" name="Rectangle 13"/>
          <p:cNvSpPr>
            <a:spLocks noChangeArrowheads="1"/>
          </p:cNvSpPr>
          <p:nvPr/>
        </p:nvSpPr>
        <p:spPr bwMode="auto">
          <a:xfrm>
            <a:off x="7036910" y="5130859"/>
            <a:ext cx="5064369"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Apăsați în jos butonul pentru a deschide catarama de siguranță. Introduceți catarama în priză atunci când auziți sunetul pe clic, apoi este blocat. Imagini 10,11,12.</a:t>
            </a:r>
            <a:r>
              <a:rPr kumimoji="0" lang="ro-RO" altLang="en-US" sz="1000" b="0" i="0" u="none" strike="noStrike" cap="none" normalizeH="0" baseline="0" dirty="0" smtClean="0">
                <a:ln>
                  <a:noFill/>
                </a:ln>
                <a:solidFill>
                  <a:schemeClr val="tx1"/>
                </a:solidFill>
                <a:effectLst/>
              </a:rPr>
              <a:t> </a:t>
            </a:r>
          </a:p>
        </p:txBody>
      </p:sp>
      <p:sp>
        <p:nvSpPr>
          <p:cNvPr id="37" name="Rectangle 14"/>
          <p:cNvSpPr>
            <a:spLocks noChangeArrowheads="1"/>
          </p:cNvSpPr>
          <p:nvPr/>
        </p:nvSpPr>
        <p:spPr bwMode="auto">
          <a:xfrm>
            <a:off x="8851642" y="5710988"/>
            <a:ext cx="1842867"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Coș de depozitare</a:t>
            </a:r>
            <a:r>
              <a:rPr kumimoji="0" lang="ro-RO" altLang="en-US" sz="1200" b="1" i="0" u="none" strike="noStrike" cap="none" normalizeH="0" baseline="0" dirty="0" smtClean="0">
                <a:ln>
                  <a:noFill/>
                </a:ln>
                <a:solidFill>
                  <a:schemeClr val="tx1"/>
                </a:solidFill>
                <a:effectLst/>
              </a:rPr>
              <a:t> </a:t>
            </a:r>
          </a:p>
        </p:txBody>
      </p:sp>
      <p:sp>
        <p:nvSpPr>
          <p:cNvPr id="38" name="Rectangle 15"/>
          <p:cNvSpPr>
            <a:spLocks noChangeArrowheads="1"/>
          </p:cNvSpPr>
          <p:nvPr/>
        </p:nvSpPr>
        <p:spPr bwMode="auto">
          <a:xfrm>
            <a:off x="7079113" y="6078777"/>
            <a:ext cx="4979963"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AVERTIZARE! Nu încărcați coșul de depozitare cu greutăți peste 2,5 kg. Căruciorul este echipat cu un coș de depozitare. Montați coșul de depozitare prin fixarea benzilor în jurul cadrului caruciorului, în pozițiile afișate. (Imaginea 13).</a:t>
            </a:r>
            <a:r>
              <a:rPr kumimoji="0" lang="ro-RO" altLang="en-US" sz="1000" b="0" i="0" u="none" strike="noStrike" cap="none" normalizeH="0" baseline="0" dirty="0" smtClean="0">
                <a:ln>
                  <a:noFill/>
                </a:ln>
                <a:solidFill>
                  <a:schemeClr val="tx1"/>
                </a:solidFill>
                <a:effectLst/>
              </a:rPr>
              <a:t> </a:t>
            </a:r>
          </a:p>
        </p:txBody>
      </p:sp>
      <p:sp>
        <p:nvSpPr>
          <p:cNvPr id="39" name="TextBox 38"/>
          <p:cNvSpPr txBox="1"/>
          <p:nvPr/>
        </p:nvSpPr>
        <p:spPr>
          <a:xfrm>
            <a:off x="11455475"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22</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839228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616" y="99303"/>
            <a:ext cx="489381" cy="272415"/>
          </a:xfrm>
          <a:prstGeom prst="round2DiagRect">
            <a:avLst/>
          </a:prstGeom>
          <a:noFill/>
          <a:ln w="28575">
            <a:solidFill>
              <a:schemeClr val="tx1"/>
            </a:solidFill>
          </a:ln>
        </p:spPr>
        <p:txBody>
          <a:bodyPr wrap="square" rtlCol="0" anchor="ctr">
            <a:spAutoFit/>
          </a:bodyPr>
          <a:lstStyle/>
          <a:p>
            <a:pPr algn="ctr"/>
            <a:r>
              <a:rPr lang="en-US" sz="1000" b="1" dirty="0" smtClean="0"/>
              <a:t>GR</a:t>
            </a:r>
            <a:endParaRPr lang="bg-BG" sz="1000" b="1" dirty="0"/>
          </a:p>
        </p:txBody>
      </p:sp>
      <p:sp>
        <p:nvSpPr>
          <p:cNvPr id="3" name="Rectangle 2"/>
          <p:cNvSpPr/>
          <p:nvPr/>
        </p:nvSpPr>
        <p:spPr>
          <a:xfrm>
            <a:off x="88900" y="119533"/>
            <a:ext cx="5254172" cy="6494085"/>
          </a:xfrm>
          <a:prstGeom prst="rect">
            <a:avLst/>
          </a:prstGeom>
        </p:spPr>
        <p:txBody>
          <a:bodyPr wrap="square">
            <a:spAutoFit/>
          </a:bodyPr>
          <a:lstStyle/>
          <a:p>
            <a:pPr algn="just"/>
            <a:r>
              <a:rPr lang="en-US" sz="800" dirty="0" smtClean="0"/>
              <a:t>                         </a:t>
            </a:r>
            <a:r>
              <a:rPr lang="el-GR" sz="800" dirty="0" smtClean="0"/>
              <a:t>Το </a:t>
            </a:r>
            <a:r>
              <a:rPr lang="el-GR" sz="800" dirty="0"/>
              <a:t>καρότσι αυτό είναι κατάλληλο για παιδιά σε ηλικία από 0 έως </a:t>
            </a:r>
            <a:r>
              <a:rPr lang="en-US" sz="800" dirty="0"/>
              <a:t>4</a:t>
            </a:r>
            <a:r>
              <a:rPr lang="el-GR" sz="800" dirty="0" smtClean="0"/>
              <a:t> ν </a:t>
            </a:r>
            <a:r>
              <a:rPr lang="el-GR" sz="800" dirty="0"/>
              <a:t>με μέγιστο βάρος ως </a:t>
            </a:r>
            <a:r>
              <a:rPr lang="en-US" sz="800" dirty="0" smtClean="0"/>
              <a:t>22</a:t>
            </a:r>
            <a:r>
              <a:rPr lang="el-GR" sz="800" dirty="0" smtClean="0"/>
              <a:t> </a:t>
            </a:r>
            <a:r>
              <a:rPr lang="el-GR" sz="800" dirty="0"/>
              <a:t>κιλά. </a:t>
            </a:r>
            <a:endParaRPr lang="en-US" sz="800" dirty="0"/>
          </a:p>
          <a:p>
            <a:pPr algn="just"/>
            <a:r>
              <a:rPr lang="en-US" sz="800" dirty="0" smtClean="0"/>
              <a:t>                         </a:t>
            </a:r>
            <a:r>
              <a:rPr lang="el-GR" sz="800" dirty="0" smtClean="0"/>
              <a:t>Οι </a:t>
            </a:r>
            <a:r>
              <a:rPr lang="el-GR" sz="800" dirty="0"/>
              <a:t>θέσεις του ερεισίνωτου για την πλάτη του παιδιού, του υποπόδιο και της τέντας ρυθμίζονται. </a:t>
            </a:r>
            <a:endParaRPr lang="bg-BG" sz="800" dirty="0"/>
          </a:p>
          <a:p>
            <a:pPr algn="just"/>
            <a:r>
              <a:rPr lang="el-GR" sz="800" dirty="0"/>
              <a:t>Το κάθισμα τοποθετείται σε δύο θέσεις, εξασφαλίζοντας το παιδί να είναι με το πρόσωπο στην κατεύθυνση κινήσεως ή στην αντίθετη κατεύθυνση. Ο προφυλακτήρας είναι ρυθμιζόμενο και μπορεί να αφαιρεθεί αν αυτό είναι επιθυμητό. Η λαβή είναι επίσης ρυθμιζόμενη και μπορεί να προσαρμοστεί στην επιθυμητή θέση.  Ο μπροστινός τροχός περιστρέφεται σε 360°. Η τέντα μπορεί να αφαιρεθεί και έτσι το καρότσι σας πηγαίνει σε καλοκαιρινή επιλογή. </a:t>
            </a:r>
            <a:endParaRPr lang="bg-BG" sz="800" dirty="0"/>
          </a:p>
          <a:p>
            <a:pPr algn="just"/>
            <a:r>
              <a:rPr lang="el-GR" sz="800" dirty="0"/>
              <a:t>Επάνω τη δομή μπορεί να εγκατασταθεί ένα παιδικό κάθισμα αυτοκινήτου. Το καρότσι είναι κατασκευασμένο σύμφωνα με το ευρωπαϊκό πρότυπο EN 1888: </a:t>
            </a:r>
            <a:r>
              <a:rPr lang="el-GR" sz="800" dirty="0" smtClean="0"/>
              <a:t>201</a:t>
            </a:r>
            <a:r>
              <a:rPr lang="en-US" sz="800" dirty="0" smtClean="0"/>
              <a:t>8</a:t>
            </a:r>
            <a:r>
              <a:rPr lang="el-GR" sz="800" dirty="0" smtClean="0"/>
              <a:t> </a:t>
            </a:r>
            <a:r>
              <a:rPr lang="el-GR" sz="800" dirty="0"/>
              <a:t>– «Αντικείμενα για τη διατροφή μικρών παιδιών. Απαιτήσεις ασφάλειας και μέθοδοι δοκιμής». </a:t>
            </a:r>
            <a:endParaRPr lang="en-US" sz="800" dirty="0" smtClean="0"/>
          </a:p>
          <a:p>
            <a:pPr algn="just"/>
            <a:r>
              <a:rPr lang="el-GR" sz="800" dirty="0"/>
              <a:t>ΠΡΟΣΟΧΗ! Το παιδί σας θα είναι το καλύτερα προστατευμένο υπό την προϋπόθεση ότι ακολουθείτε τις οδηγίες τις συστάσεις του παρόντος εγχειρίδιου! Δώστε προσοχή στις προειδοποιήσεις και εξασφαλίστε όλες τις απαραίτητες προφυλάξεις για να αποτραπεί ο κίνδυνος τραυματισμού ή βλάβης του παιδιού και για να εξασφαλιστεί η ασφάλειά του! Είστε υπεύθυνοι για την ασφάλεια του παιδιού, αν δεν διατηρείτε και δεν συμμορφώνεστε με τις εν λόγω οδηγίες και συστάσεις! Βεβαιωθείτε ότι όποιος χρησιμοποιεί το καρότσι έχει διαβάσει τις οδηγίες και συμμορφώνεται με αυτές. Μην χρησιμοποιείτε μέρη ή εξαρτήματα για το καρότσι που δεν έχουν εγκριθεί από τον κατασκευαστή ή τον διανομέα, επειδή μπορεί να θέσει σε κίνδυνο το παιδί σας και να ακυρώσει την εγγύηση του καροτσιού. </a:t>
            </a:r>
            <a:endParaRPr lang="en-US" sz="800" dirty="0"/>
          </a:p>
          <a:p>
            <a:pPr lvl="0" algn="ctr"/>
            <a:r>
              <a:rPr lang="en-US" sz="800" b="1" dirty="0"/>
              <a:t>I. </a:t>
            </a:r>
            <a:r>
              <a:rPr lang="el-GR" sz="800" b="1" dirty="0"/>
              <a:t>Προειδοποιήσεις για την ασφαλή χρήση</a:t>
            </a:r>
            <a:endParaRPr lang="bg-BG" sz="800" b="1" dirty="0"/>
          </a:p>
          <a:p>
            <a:pPr algn="just"/>
            <a:r>
              <a:rPr lang="el-GR" sz="800" b="1" dirty="0"/>
              <a:t>ΠΡΟΣΟΧΗ</a:t>
            </a:r>
            <a:r>
              <a:rPr lang="ru-RU" sz="800" b="1" dirty="0"/>
              <a:t>!</a:t>
            </a:r>
            <a:endParaRPr lang="bg-BG" sz="800" b="1" dirty="0"/>
          </a:p>
          <a:p>
            <a:pPr algn="just"/>
            <a:r>
              <a:rPr lang="bg-BG" sz="800" dirty="0"/>
              <a:t>01. </a:t>
            </a:r>
            <a:r>
              <a:rPr lang="el-GR" sz="800" dirty="0"/>
              <a:t>Παρακαλούμε διαβάστε προσεκτικά αυτές τις οδηγίες αυτές πριν χρησιμοποιήσετε το προϊόν</a:t>
            </a:r>
            <a:r>
              <a:rPr lang="bg-BG" sz="800" dirty="0"/>
              <a:t>, </a:t>
            </a:r>
            <a:r>
              <a:rPr lang="el-GR" sz="800" dirty="0"/>
              <a:t>για να διασφαλιστεί η σωστή χρήση του καροτσιού</a:t>
            </a:r>
            <a:r>
              <a:rPr lang="bg-BG" sz="800" dirty="0"/>
              <a:t>, </a:t>
            </a:r>
            <a:r>
              <a:rPr lang="el-GR" sz="800" dirty="0"/>
              <a:t>και διαφυλάξτε τις οδηγίες για μελλοντική αναφορά</a:t>
            </a:r>
            <a:r>
              <a:rPr lang="bg-BG" sz="800" dirty="0"/>
              <a:t>. </a:t>
            </a:r>
          </a:p>
          <a:p>
            <a:pPr algn="just"/>
            <a:r>
              <a:rPr lang="bg-BG" sz="800" b="1" dirty="0"/>
              <a:t>02. </a:t>
            </a:r>
            <a:r>
              <a:rPr lang="el-GR" sz="800" b="1" dirty="0"/>
              <a:t>ΠΡΟΕΙΔΟΠΟΙΗΣΗ</a:t>
            </a:r>
            <a:r>
              <a:rPr lang="bg-BG" sz="800" b="1" dirty="0"/>
              <a:t>: </a:t>
            </a:r>
            <a:r>
              <a:rPr lang="el-GR" sz="800" b="1" dirty="0"/>
              <a:t>ΠΟΤΕ ΜΗΝ ΑΦΗΣΤΕ ΤΟ ΠΑΙΔΙ ΧΩΡΙΣ ΕΠΟΠΤΕΙΑ</a:t>
            </a:r>
            <a:r>
              <a:rPr lang="bg-BG" sz="800" b="1" dirty="0"/>
              <a:t>.</a:t>
            </a:r>
          </a:p>
          <a:p>
            <a:pPr algn="just"/>
            <a:r>
              <a:rPr lang="bg-BG" sz="800" b="1" dirty="0"/>
              <a:t>03. </a:t>
            </a:r>
            <a:r>
              <a:rPr lang="el-GR" sz="800" b="1" dirty="0"/>
              <a:t>ΠΡΟΕΙΔΟΠΟΙΗΣΗ</a:t>
            </a:r>
            <a:r>
              <a:rPr lang="bg-BG" sz="800" b="1" dirty="0"/>
              <a:t>: </a:t>
            </a:r>
            <a:r>
              <a:rPr lang="el-GR" sz="800" b="1" dirty="0"/>
              <a:t>Πριν από τη χρήση βεβαιωθείτε ότι όλες οι συσκευές κλειδώματος είναι συνδεδεμένες</a:t>
            </a:r>
            <a:r>
              <a:rPr lang="bg-BG" sz="800" b="1" dirty="0"/>
              <a:t>.</a:t>
            </a:r>
          </a:p>
          <a:p>
            <a:pPr algn="just"/>
            <a:r>
              <a:rPr lang="bg-BG" sz="800" b="1" dirty="0"/>
              <a:t>04. </a:t>
            </a:r>
            <a:r>
              <a:rPr lang="el-GR" sz="800" b="1" dirty="0"/>
              <a:t>ΠΡΟΕΙΔΟΠΟΙΗΣΗ</a:t>
            </a:r>
            <a:r>
              <a:rPr lang="bg-BG" sz="800" b="1" dirty="0"/>
              <a:t>: </a:t>
            </a:r>
            <a:r>
              <a:rPr lang="el-GR" sz="800" b="1" dirty="0"/>
              <a:t>Για να αποφύγετε τραυματισμούς</a:t>
            </a:r>
            <a:r>
              <a:rPr lang="bg-BG" sz="800" b="1" dirty="0"/>
              <a:t>, </a:t>
            </a:r>
            <a:r>
              <a:rPr lang="el-GR" sz="800" b="1" dirty="0"/>
              <a:t>βεβαιωθείτε ότι το παιδί είναι μακριά κατά την αναδίπλωση και εκδίπλωση του προϊόντος αυτού</a:t>
            </a:r>
            <a:r>
              <a:rPr lang="bg-BG" sz="800" b="1" dirty="0"/>
              <a:t>.</a:t>
            </a:r>
          </a:p>
          <a:p>
            <a:pPr algn="just"/>
            <a:r>
              <a:rPr lang="bg-BG" sz="800" b="1" dirty="0"/>
              <a:t>05. </a:t>
            </a:r>
            <a:r>
              <a:rPr lang="el-GR" sz="800" b="1" dirty="0"/>
              <a:t>ΠΡΟΕΙΔΟΠΟΙΗΣΗ</a:t>
            </a:r>
            <a:r>
              <a:rPr lang="bg-BG" sz="800" b="1" dirty="0"/>
              <a:t>: </a:t>
            </a:r>
            <a:r>
              <a:rPr lang="el-GR" sz="800" b="1" dirty="0"/>
              <a:t>Μην αφήνετε το παιδί σας να παίξει με αυτό το προϊόν</a:t>
            </a:r>
            <a:r>
              <a:rPr lang="bg-BG" sz="800" b="1" dirty="0"/>
              <a:t>. </a:t>
            </a:r>
          </a:p>
          <a:p>
            <a:pPr algn="just"/>
            <a:r>
              <a:rPr lang="bg-BG" sz="800" b="1" dirty="0"/>
              <a:t>06. </a:t>
            </a:r>
            <a:r>
              <a:rPr lang="el-GR" sz="800" b="1" dirty="0"/>
              <a:t>ΠΡΟΕΙΔΟΠΟΙΗΣΗ</a:t>
            </a:r>
            <a:r>
              <a:rPr lang="bg-BG" sz="800" b="1" dirty="0"/>
              <a:t>: </a:t>
            </a:r>
            <a:r>
              <a:rPr lang="el-GR" sz="800" b="1" dirty="0"/>
              <a:t>Χρησιμοποιήστε τις ζώνες ασφαλείας όταν το παιδί μπορεί να καθίσει χωρίς βοήθεια</a:t>
            </a:r>
            <a:r>
              <a:rPr lang="bg-BG" sz="800" b="1" dirty="0"/>
              <a:t>.</a:t>
            </a:r>
          </a:p>
          <a:p>
            <a:pPr algn="just"/>
            <a:r>
              <a:rPr lang="bg-BG" sz="800" b="1" dirty="0"/>
              <a:t>07. </a:t>
            </a:r>
            <a:r>
              <a:rPr lang="el-GR" sz="800" b="1" dirty="0"/>
              <a:t>ΠΡΟΕΙΔΟΠΟΙΗΣΗ</a:t>
            </a:r>
            <a:r>
              <a:rPr lang="bg-BG" sz="800" b="1" dirty="0"/>
              <a:t>: </a:t>
            </a:r>
            <a:r>
              <a:rPr lang="el-GR" sz="800" b="1" dirty="0"/>
              <a:t>Πριν από τη χρήση να βεβαιωθείτε ότι τα μέρη για τη σταθεροποίηση καλαθιού για το καροτσάκι μωρού</a:t>
            </a:r>
            <a:r>
              <a:rPr lang="bg-BG" sz="800" b="1" dirty="0"/>
              <a:t>, </a:t>
            </a:r>
            <a:r>
              <a:rPr lang="el-GR" sz="800" b="1" dirty="0"/>
              <a:t>για το κάθισμα ή για το παιδικό κάθισμα αυτοκινήτου λειτουργούν σωστά</a:t>
            </a:r>
            <a:r>
              <a:rPr lang="bg-BG" sz="800" b="1" dirty="0"/>
              <a:t>.</a:t>
            </a:r>
          </a:p>
          <a:p>
            <a:pPr algn="just"/>
            <a:r>
              <a:rPr lang="bg-BG" sz="800" b="1" dirty="0"/>
              <a:t>08. </a:t>
            </a:r>
            <a:r>
              <a:rPr lang="el-GR" sz="800" b="1" dirty="0"/>
              <a:t>Για χρήση από νεογέννητα συνιστάται η πιο κεκλιμένη θέση</a:t>
            </a:r>
            <a:r>
              <a:rPr lang="bg-BG" sz="800" b="1" dirty="0"/>
              <a:t>. </a:t>
            </a:r>
          </a:p>
          <a:p>
            <a:pPr algn="just"/>
            <a:r>
              <a:rPr lang="bg-BG" sz="800" b="1" dirty="0"/>
              <a:t>09. </a:t>
            </a:r>
            <a:r>
              <a:rPr lang="el-GR" sz="800" b="1" dirty="0"/>
              <a:t>Το εξάρτημα για παρκάρισμα</a:t>
            </a:r>
            <a:r>
              <a:rPr lang="bg-BG" sz="800" b="1" dirty="0"/>
              <a:t> (</a:t>
            </a:r>
            <a:r>
              <a:rPr lang="el-GR" sz="800" b="1" dirty="0"/>
              <a:t>το σύστημα πέδησης</a:t>
            </a:r>
            <a:r>
              <a:rPr lang="bg-BG" sz="800" b="1" dirty="0"/>
              <a:t>) </a:t>
            </a:r>
            <a:r>
              <a:rPr lang="el-GR" sz="800" b="1" dirty="0"/>
              <a:t>πρέπει να ενεργοποιηθεί κατά την εισαγωγή και την απομάκρυνση των παιδιών</a:t>
            </a:r>
            <a:r>
              <a:rPr lang="bg-BG" sz="800" b="1" dirty="0"/>
              <a:t>.</a:t>
            </a:r>
          </a:p>
          <a:p>
            <a:pPr algn="just"/>
            <a:r>
              <a:rPr lang="bg-BG" sz="800" b="1" dirty="0"/>
              <a:t>10. </a:t>
            </a:r>
            <a:r>
              <a:rPr lang="el-GR" sz="800" b="1" dirty="0"/>
              <a:t>Κάθε φορτίο που συνδέεται στη λαβή ή</a:t>
            </a:r>
            <a:r>
              <a:rPr lang="bg-BG" sz="800" b="1" dirty="0"/>
              <a:t> / </a:t>
            </a:r>
            <a:r>
              <a:rPr lang="el-GR" sz="800" b="1" dirty="0"/>
              <a:t>και στο πίσω μέρος του ερεισίνωτου</a:t>
            </a:r>
            <a:r>
              <a:rPr lang="bg-BG" sz="800" b="1" dirty="0"/>
              <a:t>, </a:t>
            </a:r>
            <a:r>
              <a:rPr lang="el-GR" sz="800" b="1" dirty="0"/>
              <a:t>και</a:t>
            </a:r>
            <a:r>
              <a:rPr lang="bg-BG" sz="800" b="1" dirty="0"/>
              <a:t> / </a:t>
            </a:r>
            <a:r>
              <a:rPr lang="el-GR" sz="800" b="1" dirty="0"/>
              <a:t>ή στις πλευρές του καροτσιού μπορεί να επηρεάσει τη σταθερότητα του καροτσιού</a:t>
            </a:r>
            <a:r>
              <a:rPr lang="bg-BG" sz="800" b="1" dirty="0"/>
              <a:t>.</a:t>
            </a:r>
          </a:p>
          <a:p>
            <a:pPr algn="just"/>
            <a:r>
              <a:rPr lang="bg-BG" sz="800" dirty="0"/>
              <a:t>11. </a:t>
            </a:r>
            <a:r>
              <a:rPr lang="el-GR" sz="800" dirty="0"/>
              <a:t>Μην υπερφορτώνεστε το καρότσι</a:t>
            </a:r>
            <a:r>
              <a:rPr lang="bg-BG" sz="800" dirty="0"/>
              <a:t>. </a:t>
            </a:r>
            <a:r>
              <a:rPr lang="el-GR" sz="800" dirty="0"/>
              <a:t>Διαφορετικά</a:t>
            </a:r>
            <a:r>
              <a:rPr lang="bg-BG" sz="800" dirty="0"/>
              <a:t>, </a:t>
            </a:r>
            <a:r>
              <a:rPr lang="el-GR" sz="800" dirty="0"/>
              <a:t>αυτό μπορεί να γυριστεί και το παιδί να πληγώσει</a:t>
            </a:r>
            <a:r>
              <a:rPr lang="bg-BG" sz="800" dirty="0"/>
              <a:t>. </a:t>
            </a:r>
          </a:p>
          <a:p>
            <a:pPr algn="just"/>
            <a:r>
              <a:rPr lang="bg-BG" sz="800" dirty="0"/>
              <a:t>12. </a:t>
            </a:r>
            <a:r>
              <a:rPr lang="el-GR" sz="800" dirty="0"/>
              <a:t>Δεν πρέπει να χρησιμοποιείτε εξαρτήματα που δεν είναι εγκεκριμένα από τον κατασκευαστή</a:t>
            </a:r>
            <a:r>
              <a:rPr lang="bg-BG" sz="800" dirty="0"/>
              <a:t>. </a:t>
            </a:r>
          </a:p>
          <a:p>
            <a:pPr algn="just"/>
            <a:r>
              <a:rPr lang="bg-BG" sz="800" dirty="0"/>
              <a:t>13. </a:t>
            </a:r>
            <a:r>
              <a:rPr lang="el-GR" sz="800" dirty="0"/>
              <a:t>Το καρότσι είναι σχεδιασμένο για χρήση από ένα παιδί</a:t>
            </a:r>
            <a:r>
              <a:rPr lang="bg-BG" sz="800" dirty="0"/>
              <a:t>, </a:t>
            </a:r>
            <a:r>
              <a:rPr lang="el-GR" sz="800" dirty="0"/>
              <a:t>μην αφήνετε δύο ή περισσότερα παιδιά να οδηγούνται σε αυτό</a:t>
            </a:r>
            <a:r>
              <a:rPr lang="bg-BG" sz="800" dirty="0"/>
              <a:t>.</a:t>
            </a:r>
          </a:p>
          <a:p>
            <a:pPr algn="just"/>
            <a:r>
              <a:rPr lang="bg-BG" sz="800" dirty="0"/>
              <a:t>14. </a:t>
            </a:r>
            <a:r>
              <a:rPr lang="el-GR" sz="800" dirty="0"/>
              <a:t>Το μέγιστη φόρτιση του καλαθιού αποσκευής δεν πρέπει να υπερβαίνει τα</a:t>
            </a:r>
            <a:r>
              <a:rPr lang="bg-BG" sz="800" dirty="0"/>
              <a:t> 3 </a:t>
            </a:r>
            <a:r>
              <a:rPr lang="el-GR" sz="800" dirty="0"/>
              <a:t>κιλά</a:t>
            </a:r>
            <a:r>
              <a:rPr lang="bg-BG" sz="800" dirty="0"/>
              <a:t>. </a:t>
            </a:r>
            <a:r>
              <a:rPr lang="el-GR" sz="800" dirty="0"/>
              <a:t>Μην</a:t>
            </a:r>
            <a:endParaRPr lang="en-US" sz="800" dirty="0"/>
          </a:p>
          <a:p>
            <a:pPr algn="just"/>
            <a:r>
              <a:rPr lang="el-GR" sz="800" dirty="0"/>
              <a:t>υπερφορτώνετε το καλάθι αποσκευής και μην το χρησιμοποιήστε για να οδηγούν τα</a:t>
            </a:r>
            <a:endParaRPr lang="bg-BG" sz="800" dirty="0"/>
          </a:p>
          <a:p>
            <a:pPr algn="just"/>
            <a:r>
              <a:rPr lang="el-GR" sz="800" dirty="0"/>
              <a:t>παιδιά σε αυτό</a:t>
            </a:r>
            <a:r>
              <a:rPr lang="bg-BG" sz="800" dirty="0"/>
              <a:t>. </a:t>
            </a:r>
            <a:r>
              <a:rPr lang="el-GR" sz="800" dirty="0"/>
              <a:t>Εάν δεν ακολουθείτε αυτές τις οδηγίες</a:t>
            </a:r>
            <a:r>
              <a:rPr lang="bg-BG" sz="800" dirty="0"/>
              <a:t>, </a:t>
            </a:r>
            <a:r>
              <a:rPr lang="el-GR" sz="800" dirty="0"/>
              <a:t>η εγγύηση του καροτσιού ακυρώνεται</a:t>
            </a:r>
            <a:r>
              <a:rPr lang="bg-BG" sz="800" dirty="0"/>
              <a:t>.</a:t>
            </a:r>
            <a:endParaRPr lang="en-US" sz="800" dirty="0"/>
          </a:p>
          <a:p>
            <a:pPr algn="just"/>
            <a:r>
              <a:rPr lang="bg-BG" sz="800" b="1" dirty="0"/>
              <a:t>1</a:t>
            </a:r>
            <a:r>
              <a:rPr lang="en-US" sz="800" b="1" dirty="0"/>
              <a:t>5</a:t>
            </a:r>
            <a:r>
              <a:rPr lang="bg-BG" sz="800" b="1" dirty="0"/>
              <a:t>. </a:t>
            </a:r>
            <a:r>
              <a:rPr lang="el-GR" sz="800" b="1" dirty="0"/>
              <a:t>ΠΡΟΕΙΔΟΠΟΙΗΣΗ</a:t>
            </a:r>
            <a:r>
              <a:rPr lang="bg-BG" sz="800" b="1" dirty="0"/>
              <a:t>: </a:t>
            </a:r>
            <a:r>
              <a:rPr lang="el-GR" sz="800" b="1" dirty="0"/>
              <a:t>Να χρησιμοποιείτε πάντα το σύστημα συγκράτησης</a:t>
            </a:r>
            <a:r>
              <a:rPr lang="bg-BG" sz="800" b="1" dirty="0"/>
              <a:t>.</a:t>
            </a:r>
          </a:p>
          <a:p>
            <a:pPr algn="just"/>
            <a:r>
              <a:rPr lang="bg-BG" sz="800" dirty="0"/>
              <a:t>1</a:t>
            </a:r>
            <a:r>
              <a:rPr lang="en-US" sz="800" dirty="0"/>
              <a:t>6</a:t>
            </a:r>
            <a:r>
              <a:rPr lang="bg-BG" sz="800" dirty="0"/>
              <a:t>. </a:t>
            </a:r>
            <a:r>
              <a:rPr lang="el-GR" sz="800" dirty="0"/>
              <a:t>ΠΡΟΕΙΔΟΠΟΙΗΣΗ</a:t>
            </a:r>
            <a:r>
              <a:rPr lang="bg-BG" sz="800" dirty="0"/>
              <a:t>: </a:t>
            </a:r>
            <a:r>
              <a:rPr lang="el-GR" sz="800" dirty="0"/>
              <a:t>Χρησιμοποιήστε τις ζώνες ασφαλείας όταν το παιδί μπορεί να καθίσει χωρίς βοήθεια</a:t>
            </a:r>
            <a:r>
              <a:rPr lang="bg-BG" sz="800" dirty="0"/>
              <a:t>. </a:t>
            </a:r>
          </a:p>
          <a:p>
            <a:pPr algn="just"/>
            <a:r>
              <a:rPr lang="bg-BG" sz="800" dirty="0"/>
              <a:t>1</a:t>
            </a:r>
            <a:r>
              <a:rPr lang="en-US" sz="800" dirty="0"/>
              <a:t>7</a:t>
            </a:r>
            <a:r>
              <a:rPr lang="bg-BG" sz="800" dirty="0"/>
              <a:t>. </a:t>
            </a:r>
            <a:r>
              <a:rPr lang="el-GR" sz="800" dirty="0"/>
              <a:t>Πριν από την τοποθέτηση του παιδιού στο καρότσι</a:t>
            </a:r>
            <a:r>
              <a:rPr lang="bg-BG" sz="800" dirty="0"/>
              <a:t>, </a:t>
            </a:r>
            <a:r>
              <a:rPr lang="el-GR" sz="800" dirty="0"/>
              <a:t>βεβαιωθείτε ότι είναι πλήρως ξεδιπλωμένο και όλοι οι μηχανισμοί κλειδώματος ενεργοποιούνται</a:t>
            </a:r>
            <a:r>
              <a:rPr lang="bg-BG" sz="800" dirty="0"/>
              <a:t>, </a:t>
            </a:r>
            <a:r>
              <a:rPr lang="el-GR" sz="800" dirty="0"/>
              <a:t>για την αποφυγή τραυματισμού στο παιδί από μια ξαφνική αναδίπλωση</a:t>
            </a:r>
            <a:r>
              <a:rPr lang="bg-BG" sz="800" dirty="0"/>
              <a:t>. </a:t>
            </a:r>
          </a:p>
          <a:p>
            <a:pPr algn="just"/>
            <a:r>
              <a:rPr lang="en-US" sz="800" dirty="0"/>
              <a:t>18</a:t>
            </a:r>
            <a:r>
              <a:rPr lang="bg-BG" sz="800" dirty="0"/>
              <a:t>. </a:t>
            </a:r>
            <a:r>
              <a:rPr lang="el-GR" sz="800" dirty="0"/>
              <a:t>Πριν από τη χρήση</a:t>
            </a:r>
            <a:r>
              <a:rPr lang="bg-BG" sz="800" dirty="0"/>
              <a:t>, </a:t>
            </a:r>
            <a:r>
              <a:rPr lang="el-GR" sz="800" dirty="0"/>
              <a:t>ελέγξτε αν το καλάθι είναι σωστά ξεδιπλωμένο</a:t>
            </a:r>
            <a:r>
              <a:rPr lang="bg-BG" sz="800" dirty="0"/>
              <a:t>, </a:t>
            </a:r>
            <a:r>
              <a:rPr lang="el-GR" sz="800" dirty="0"/>
              <a:t>αν όλα τα μέρη είναι σε καλή κατάσταση λειτουργίας και είναι ακριβώς στερεωμένα στην επιλεγμένη θέση</a:t>
            </a:r>
            <a:r>
              <a:rPr lang="bg-BG" sz="800" dirty="0"/>
              <a:t>. </a:t>
            </a:r>
            <a:r>
              <a:rPr lang="el-GR" sz="800" dirty="0"/>
              <a:t>Διακόψτε τη χρήση εάν υπάρχουν φθαρμένες ή χαλαρές συνδέσεις</a:t>
            </a:r>
            <a:r>
              <a:rPr lang="bg-BG" sz="800" dirty="0"/>
              <a:t>, </a:t>
            </a:r>
            <a:r>
              <a:rPr lang="el-GR" sz="800" dirty="0"/>
              <a:t>κατεστραμμένα ή λείπουν εξαρτήματα</a:t>
            </a:r>
            <a:r>
              <a:rPr lang="bg-BG" sz="800" dirty="0"/>
              <a:t>. </a:t>
            </a:r>
          </a:p>
          <a:p>
            <a:pPr algn="just"/>
            <a:r>
              <a:rPr lang="en-US" sz="800" dirty="0"/>
              <a:t>19</a:t>
            </a:r>
            <a:r>
              <a:rPr lang="bg-BG" sz="800" dirty="0"/>
              <a:t>. </a:t>
            </a:r>
            <a:r>
              <a:rPr lang="el-GR" sz="800" dirty="0"/>
              <a:t>ΠΡΟΕΙΔΟΠΟΙΗΣΗ</a:t>
            </a:r>
            <a:r>
              <a:rPr lang="bg-BG" sz="800" dirty="0"/>
              <a:t>: </a:t>
            </a:r>
            <a:r>
              <a:rPr lang="el-GR" sz="800" dirty="0"/>
              <a:t>Αυτό το προϊόν δεν είναι κατάλληλο για τρέξιμο ή πατινάζ</a:t>
            </a:r>
            <a:r>
              <a:rPr lang="bg-BG" sz="800" dirty="0"/>
              <a:t>.</a:t>
            </a:r>
          </a:p>
          <a:p>
            <a:pPr algn="just"/>
            <a:r>
              <a:rPr lang="bg-BG" sz="800" dirty="0"/>
              <a:t>2</a:t>
            </a:r>
            <a:r>
              <a:rPr lang="en-US" sz="800" dirty="0"/>
              <a:t>0</a:t>
            </a:r>
            <a:r>
              <a:rPr lang="bg-BG" sz="800" dirty="0"/>
              <a:t>. </a:t>
            </a:r>
            <a:r>
              <a:rPr lang="el-GR" sz="800" dirty="0"/>
              <a:t>Ποτέ μην τοποθετείτε ένα μαξιλάρι ή στρώμα</a:t>
            </a:r>
            <a:r>
              <a:rPr lang="bg-BG" sz="800" dirty="0"/>
              <a:t>, </a:t>
            </a:r>
            <a:r>
              <a:rPr lang="el-GR" sz="800" dirty="0"/>
              <a:t>παχύτερο από</a:t>
            </a:r>
            <a:r>
              <a:rPr lang="bg-BG" sz="800" dirty="0"/>
              <a:t> 25 </a:t>
            </a:r>
            <a:r>
              <a:rPr lang="el-GR" sz="800" dirty="0"/>
              <a:t>mm</a:t>
            </a:r>
            <a:r>
              <a:rPr lang="bg-BG" sz="800" dirty="0"/>
              <a:t>, </a:t>
            </a:r>
            <a:r>
              <a:rPr lang="el-GR" sz="800" dirty="0"/>
              <a:t>στο καρότσι</a:t>
            </a:r>
            <a:r>
              <a:rPr lang="bg-BG" sz="800" dirty="0"/>
              <a:t>. </a:t>
            </a:r>
          </a:p>
          <a:p>
            <a:pPr algn="just"/>
            <a:r>
              <a:rPr lang="bg-BG" sz="800" dirty="0"/>
              <a:t>2</a:t>
            </a:r>
            <a:r>
              <a:rPr lang="en-US" sz="800" dirty="0"/>
              <a:t>1</a:t>
            </a:r>
            <a:r>
              <a:rPr lang="bg-BG" sz="800" dirty="0"/>
              <a:t>. </a:t>
            </a:r>
            <a:r>
              <a:rPr lang="el-GR" sz="800" dirty="0"/>
              <a:t>Πάντα στερεώστε τον ιμάντα μεταξύ των ποδιών στη ζώνη δια το σταυρό</a:t>
            </a:r>
            <a:r>
              <a:rPr lang="bg-BG" sz="800" dirty="0"/>
              <a:t>, </a:t>
            </a:r>
            <a:r>
              <a:rPr lang="el-GR" sz="800" dirty="0"/>
              <a:t>για μέγιστη προστασία και ασφάλεια όταν το παιδί σας αρχίζει να σταθεί αυτόνομα στα πόδια και τα χέρια</a:t>
            </a:r>
            <a:r>
              <a:rPr lang="bg-BG" sz="800" dirty="0"/>
              <a:t>! </a:t>
            </a:r>
          </a:p>
          <a:p>
            <a:pPr algn="just"/>
            <a:r>
              <a:rPr lang="en-US" sz="800" dirty="0" smtClean="0"/>
              <a:t>       </a:t>
            </a:r>
            <a:endParaRPr lang="el-GR" sz="800" dirty="0"/>
          </a:p>
        </p:txBody>
      </p:sp>
      <p:sp>
        <p:nvSpPr>
          <p:cNvPr id="24" name="TextBox 23"/>
          <p:cNvSpPr txBox="1"/>
          <p:nvPr/>
        </p:nvSpPr>
        <p:spPr>
          <a:xfrm>
            <a:off x="230400" y="6471711"/>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14</a:t>
            </a:r>
            <a:endParaRPr lang="bg-BG" sz="900" b="1" dirty="0">
              <a:latin typeface="Arial" pitchFamily="34" charset="0"/>
              <a:cs typeface="Arial" pitchFamily="34" charset="0"/>
            </a:endParaRPr>
          </a:p>
        </p:txBody>
      </p:sp>
      <p:sp>
        <p:nvSpPr>
          <p:cNvPr id="56" name="TextBox 55"/>
          <p:cNvSpPr txBox="1"/>
          <p:nvPr/>
        </p:nvSpPr>
        <p:spPr>
          <a:xfrm>
            <a:off x="6615442" y="99303"/>
            <a:ext cx="5190182" cy="1631216"/>
          </a:xfrm>
          <a:prstGeom prst="rect">
            <a:avLst/>
          </a:prstGeom>
          <a:noFill/>
        </p:spPr>
        <p:txBody>
          <a:bodyPr wrap="square" rtlCol="0">
            <a:spAutoFit/>
          </a:bodyPr>
          <a:lstStyle/>
          <a:p>
            <a:pPr algn="just"/>
            <a:r>
              <a:rPr lang="ro-RO" sz="1000" dirty="0" smtClean="0"/>
              <a:t>33. Nu folosiți căruciorul pe scări sau scări rulante, pentru că ați putea pierde control asupra produsului, fiind posibilă căderea copilului vostru și vătămarea acestuia! Atenție sporită la coborârea sau urcarea unei borduri sau scări. </a:t>
            </a:r>
            <a:br>
              <a:rPr lang="ro-RO" sz="1000" dirty="0" smtClean="0"/>
            </a:br>
            <a:r>
              <a:rPr lang="ro-RO" sz="1000" dirty="0" smtClean="0"/>
              <a:t>34. ATENȚIE! FERIȚI DE FOC. Nu folosiți produsul în apropierea unor surse de căldură directe – aparate de încălzire, mașini de gătit sau foc deschis.  </a:t>
            </a:r>
            <a:endParaRPr lang="bg-BG" sz="1000" dirty="0" smtClean="0"/>
          </a:p>
          <a:p>
            <a:pPr algn="just"/>
            <a:r>
              <a:rPr lang="ro-RO" sz="1000" dirty="0" smtClean="0"/>
              <a:t>35. Evitați folosirea produsului în apropierea unor corpuri obiective de apă (piscine și altele)!</a:t>
            </a:r>
            <a:endParaRPr lang="bg-BG" sz="1000" dirty="0" smtClean="0"/>
          </a:p>
          <a:p>
            <a:pPr algn="just"/>
            <a:r>
              <a:rPr lang="ro-RO" sz="1000" dirty="0" smtClean="0"/>
              <a:t>36. Nu utilizați pe teren neregulat, pe suprafețe cu pietriș, pe terenuri acoperite cu iarbă (pe pajiști sau peluze), în zone pline de noroi.  </a:t>
            </a:r>
            <a:endParaRPr lang="bg-BG" sz="1000" dirty="0" smtClean="0"/>
          </a:p>
          <a:p>
            <a:pPr algn="just"/>
            <a:r>
              <a:rPr lang="ro-RO" sz="1000" dirty="0" smtClean="0"/>
              <a:t>37. După dezambalarea produsului, îndepărtați toate materialele de ambalare. Acestea nu sunt jucării, nu permiteți copiilor a se juca cu ele. </a:t>
            </a:r>
            <a:endParaRPr lang="bg-BG" sz="1000" dirty="0" smtClean="0"/>
          </a:p>
        </p:txBody>
      </p:sp>
      <p:sp>
        <p:nvSpPr>
          <p:cNvPr id="57" name="Rounded Rectangle 56"/>
          <p:cNvSpPr/>
          <p:nvPr/>
        </p:nvSpPr>
        <p:spPr>
          <a:xfrm>
            <a:off x="8233721" y="168244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9317846" y="1741522"/>
            <a:ext cx="519694" cy="276999"/>
          </a:xfrm>
          <a:prstGeom prst="rect">
            <a:avLst/>
          </a:prstGeom>
        </p:spPr>
        <p:txBody>
          <a:bodyPr wrap="none">
            <a:spAutoFit/>
          </a:bodyPr>
          <a:lstStyle/>
          <a:p>
            <a:pPr algn="ctr"/>
            <a:r>
              <a:rPr lang="en-US" sz="1200" b="1" dirty="0" err="1"/>
              <a:t>Piese</a:t>
            </a:r>
            <a:endParaRPr lang="bg-BG" sz="900" b="1" dirty="0"/>
          </a:p>
        </p:txBody>
      </p:sp>
      <p:sp>
        <p:nvSpPr>
          <p:cNvPr id="59" name="TextBox 58"/>
          <p:cNvSpPr txBox="1"/>
          <p:nvPr/>
        </p:nvSpPr>
        <p:spPr>
          <a:xfrm>
            <a:off x="6756055" y="2353091"/>
            <a:ext cx="2727897" cy="1169551"/>
          </a:xfrm>
          <a:prstGeom prst="rect">
            <a:avLst/>
          </a:prstGeom>
          <a:noFill/>
        </p:spPr>
        <p:txBody>
          <a:bodyPr wrap="square" rtlCol="0">
            <a:spAutoFit/>
          </a:bodyPr>
          <a:lstStyle/>
          <a:p>
            <a:r>
              <a:rPr lang="en-US" sz="1000" dirty="0" smtClean="0"/>
              <a:t>1.Handle </a:t>
            </a:r>
          </a:p>
          <a:p>
            <a:r>
              <a:rPr lang="en-US" sz="1000" dirty="0" smtClean="0"/>
              <a:t>2.Canopy </a:t>
            </a:r>
          </a:p>
          <a:p>
            <a:r>
              <a:rPr lang="en-US" sz="1000" dirty="0" smtClean="0"/>
              <a:t>3.Scaune </a:t>
            </a:r>
            <a:r>
              <a:rPr lang="en-US" sz="1000" dirty="0" err="1"/>
              <a:t>pentru</a:t>
            </a:r>
            <a:r>
              <a:rPr lang="en-US" sz="1000" dirty="0"/>
              <a:t> </a:t>
            </a:r>
            <a:r>
              <a:rPr lang="en-US" sz="1000" dirty="0" err="1"/>
              <a:t>scaune</a:t>
            </a:r>
            <a:r>
              <a:rPr lang="en-US" sz="1000" dirty="0"/>
              <a:t> </a:t>
            </a:r>
            <a:endParaRPr lang="en-US" sz="1000" dirty="0" smtClean="0"/>
          </a:p>
          <a:p>
            <a:r>
              <a:rPr lang="en-US" sz="1000" dirty="0" smtClean="0"/>
              <a:t>4.Adapters </a:t>
            </a:r>
          </a:p>
          <a:p>
            <a:r>
              <a:rPr lang="en-US" sz="1000" dirty="0" smtClean="0"/>
              <a:t>5.Roți </a:t>
            </a:r>
            <a:r>
              <a:rPr lang="en-US" sz="1000" dirty="0"/>
              <a:t>din </a:t>
            </a:r>
            <a:r>
              <a:rPr lang="en-US" sz="1000" dirty="0" err="1"/>
              <a:t>față</a:t>
            </a:r>
            <a:r>
              <a:rPr lang="en-US" sz="1000" dirty="0"/>
              <a:t> </a:t>
            </a:r>
            <a:endParaRPr lang="en-US" sz="1000" dirty="0" smtClean="0"/>
          </a:p>
          <a:p>
            <a:r>
              <a:rPr lang="en-US" sz="1000" dirty="0" smtClean="0"/>
              <a:t>6.Se </a:t>
            </a:r>
            <a:r>
              <a:rPr lang="en-US" sz="1000" dirty="0" err="1"/>
              <a:t>reglabile</a:t>
            </a:r>
            <a:r>
              <a:rPr lang="en-US" sz="1000" dirty="0"/>
              <a:t> </a:t>
            </a:r>
            <a:r>
              <a:rPr lang="en-US" sz="1000" dirty="0" err="1"/>
              <a:t>pentru</a:t>
            </a:r>
            <a:r>
              <a:rPr lang="en-US" sz="1000" dirty="0"/>
              <a:t> </a:t>
            </a:r>
            <a:r>
              <a:rPr lang="en-US" sz="1000" dirty="0" err="1"/>
              <a:t>picioare</a:t>
            </a:r>
            <a:r>
              <a:rPr lang="en-US" sz="1000" dirty="0"/>
              <a:t> </a:t>
            </a:r>
            <a:endParaRPr lang="en-US" sz="1000" dirty="0" smtClean="0"/>
          </a:p>
          <a:p>
            <a:r>
              <a:rPr lang="en-US" sz="1000" dirty="0" smtClean="0"/>
              <a:t>7</a:t>
            </a:r>
            <a:r>
              <a:rPr lang="en-US" sz="1000" dirty="0"/>
              <a:t>. </a:t>
            </a:r>
            <a:r>
              <a:rPr lang="en-US" sz="1000" dirty="0" err="1"/>
              <a:t>Butoane</a:t>
            </a:r>
            <a:r>
              <a:rPr lang="en-US" sz="1000" dirty="0"/>
              <a:t> </a:t>
            </a:r>
            <a:r>
              <a:rPr lang="en-US" sz="1000" dirty="0" err="1"/>
              <a:t>pentru</a:t>
            </a:r>
            <a:r>
              <a:rPr lang="en-US" sz="1000" dirty="0"/>
              <a:t> </a:t>
            </a:r>
            <a:r>
              <a:rPr lang="en-US" sz="1000" dirty="0" err="1"/>
              <a:t>reglarea</a:t>
            </a:r>
            <a:r>
              <a:rPr lang="en-US" sz="1000" dirty="0"/>
              <a:t> </a:t>
            </a:r>
            <a:r>
              <a:rPr lang="en-US" sz="1000" dirty="0" err="1"/>
              <a:t>roților</a:t>
            </a:r>
            <a:r>
              <a:rPr lang="en-US" sz="1000" dirty="0"/>
              <a:t> din </a:t>
            </a:r>
            <a:r>
              <a:rPr lang="en-US" sz="1000" dirty="0" err="1"/>
              <a:t>față</a:t>
            </a:r>
            <a:endParaRPr lang="en-US" sz="1000" dirty="0"/>
          </a:p>
        </p:txBody>
      </p:sp>
      <p:pic>
        <p:nvPicPr>
          <p:cNvPr id="60" name="Picture 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8394" y="2337906"/>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61" name="Straight Arrow Connector 60"/>
          <p:cNvCxnSpPr/>
          <p:nvPr/>
        </p:nvCxnSpPr>
        <p:spPr>
          <a:xfrm flipH="1">
            <a:off x="11095069" y="2391323"/>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10612469" y="2334173"/>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10933744" y="2741259"/>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10593419" y="3051723"/>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9520269" y="3534323"/>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11037919" y="3400973"/>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9710769" y="3032673"/>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1533219" y="22960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69" name="Oval 68"/>
          <p:cNvSpPr/>
          <p:nvPr/>
        </p:nvSpPr>
        <p:spPr>
          <a:xfrm>
            <a:off x="10993469" y="22452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sp>
        <p:nvSpPr>
          <p:cNvPr id="70" name="Oval 69"/>
          <p:cNvSpPr/>
          <p:nvPr/>
        </p:nvSpPr>
        <p:spPr>
          <a:xfrm>
            <a:off x="11488769" y="26516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71" name="Oval 70"/>
          <p:cNvSpPr/>
          <p:nvPr/>
        </p:nvSpPr>
        <p:spPr>
          <a:xfrm>
            <a:off x="11164919" y="297552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72" name="Oval 71"/>
          <p:cNvSpPr/>
          <p:nvPr/>
        </p:nvSpPr>
        <p:spPr>
          <a:xfrm>
            <a:off x="9348819" y="34644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73" name="Oval 72"/>
          <p:cNvSpPr/>
          <p:nvPr/>
        </p:nvSpPr>
        <p:spPr>
          <a:xfrm>
            <a:off x="9545669" y="29310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74" name="Oval 73"/>
          <p:cNvSpPr/>
          <p:nvPr/>
        </p:nvSpPr>
        <p:spPr>
          <a:xfrm>
            <a:off x="9482169" y="32485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75" name="Straight Arrow Connector 74"/>
          <p:cNvCxnSpPr/>
          <p:nvPr/>
        </p:nvCxnSpPr>
        <p:spPr>
          <a:xfrm>
            <a:off x="9653619" y="3350173"/>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1437969" y="329937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77" name="Rounded Rectangle 76"/>
          <p:cNvSpPr/>
          <p:nvPr/>
        </p:nvSpPr>
        <p:spPr>
          <a:xfrm>
            <a:off x="8201004" y="412054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8226564" y="5245571"/>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1"/>
          <p:cNvSpPr>
            <a:spLocks noChangeArrowheads="1"/>
          </p:cNvSpPr>
          <p:nvPr/>
        </p:nvSpPr>
        <p:spPr bwMode="auto">
          <a:xfrm>
            <a:off x="8495042" y="4232065"/>
            <a:ext cx="2342271"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se asamblează roțile din față</a:t>
            </a:r>
            <a:r>
              <a:rPr kumimoji="0" lang="ro-RO" altLang="en-US" sz="1200" b="1" i="0" u="none" strike="noStrike" cap="none" normalizeH="0" baseline="0" dirty="0" smtClean="0">
                <a:ln>
                  <a:noFill/>
                </a:ln>
                <a:solidFill>
                  <a:schemeClr val="tx1"/>
                </a:solidFill>
                <a:effectLst/>
              </a:rPr>
              <a:t> </a:t>
            </a:r>
          </a:p>
        </p:txBody>
      </p:sp>
      <p:sp>
        <p:nvSpPr>
          <p:cNvPr id="80" name="Rectangle 2"/>
          <p:cNvSpPr>
            <a:spLocks noChangeArrowheads="1"/>
          </p:cNvSpPr>
          <p:nvPr/>
        </p:nvSpPr>
        <p:spPr bwMode="auto">
          <a:xfrm>
            <a:off x="6729742" y="4626586"/>
            <a:ext cx="50546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AVERTISMENT: Înainte de utilizare, asigurați-vă că roțile sunt blocate în siguranță în poziție. (Imaginea 1) Montați unitatea roții din față pe cărucior și fixați-o în poziție. Repetați această operațiune pentru cealaltă unitate roată.</a:t>
            </a:r>
            <a:r>
              <a:rPr kumimoji="0" lang="ro-RO" altLang="en-US" sz="1000" b="0" i="0" u="none" strike="noStrike" cap="none" normalizeH="0" baseline="0" dirty="0" smtClean="0">
                <a:ln>
                  <a:noFill/>
                </a:ln>
                <a:solidFill>
                  <a:schemeClr val="tx1"/>
                </a:solidFill>
                <a:effectLst/>
              </a:rPr>
              <a:t> </a:t>
            </a:r>
          </a:p>
        </p:txBody>
      </p:sp>
      <p:sp>
        <p:nvSpPr>
          <p:cNvPr id="81" name="Rectangle 3"/>
          <p:cNvSpPr>
            <a:spLocks noChangeArrowheads="1"/>
          </p:cNvSpPr>
          <p:nvPr/>
        </p:nvSpPr>
        <p:spPr bwMode="auto">
          <a:xfrm>
            <a:off x="8456942" y="5316603"/>
            <a:ext cx="2278829"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smtClean="0">
                <a:ln>
                  <a:noFill/>
                </a:ln>
                <a:solidFill>
                  <a:srgbClr val="212121"/>
                </a:solidFill>
                <a:effectLst/>
              </a:rPr>
              <a:t>Cum se asamblează roțile din spate</a:t>
            </a:r>
            <a:r>
              <a:rPr kumimoji="0" lang="ro-RO" altLang="en-US" sz="1200" b="1" i="0" u="none" strike="noStrike" cap="none" normalizeH="0" baseline="0" dirty="0" smtClean="0">
                <a:ln>
                  <a:noFill/>
                </a:ln>
                <a:solidFill>
                  <a:schemeClr val="tx1"/>
                </a:solidFill>
                <a:effectLst/>
              </a:rPr>
              <a:t> </a:t>
            </a:r>
          </a:p>
        </p:txBody>
      </p:sp>
      <p:sp>
        <p:nvSpPr>
          <p:cNvPr id="82" name="Rectangle 4"/>
          <p:cNvSpPr>
            <a:spLocks noChangeArrowheads="1"/>
          </p:cNvSpPr>
          <p:nvPr/>
        </p:nvSpPr>
        <p:spPr bwMode="auto">
          <a:xfrm>
            <a:off x="6780542" y="5824832"/>
            <a:ext cx="49657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000" b="0" i="0" u="none" strike="noStrike" cap="none" normalizeH="0" baseline="0" dirty="0" smtClean="0">
                <a:ln>
                  <a:noFill/>
                </a:ln>
                <a:solidFill>
                  <a:srgbClr val="212121"/>
                </a:solidFill>
                <a:effectLst/>
              </a:rPr>
              <a:t>Ridicați partea din spate a cadrului în sus, puneți roțile din spate pe osie atunci când acestea sunt fixate, trebuie să auziți un clic. (Imaginea 2) Pentru a scoate roțile din spate, apăsați butonul prezentat în imaginea 2 și scoateți anvelopele.</a:t>
            </a:r>
            <a:r>
              <a:rPr kumimoji="0" lang="ro-RO" altLang="en-US" sz="1000" b="0" i="0" u="none" strike="noStrike" cap="none" normalizeH="0" baseline="0" dirty="0" smtClean="0">
                <a:ln>
                  <a:noFill/>
                </a:ln>
                <a:solidFill>
                  <a:schemeClr val="tx1"/>
                </a:solidFill>
                <a:effectLst/>
              </a:rPr>
              <a:t> </a:t>
            </a:r>
          </a:p>
        </p:txBody>
      </p:sp>
      <p:sp>
        <p:nvSpPr>
          <p:cNvPr id="83" name="TextBox 82"/>
          <p:cNvSpPr txBox="1"/>
          <p:nvPr/>
        </p:nvSpPr>
        <p:spPr>
          <a:xfrm>
            <a:off x="11539651" y="6503460"/>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21</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54096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146046"/>
            <a:ext cx="5268686" cy="3539430"/>
          </a:xfrm>
          <a:prstGeom prst="rect">
            <a:avLst/>
          </a:prstGeom>
          <a:noFill/>
        </p:spPr>
        <p:txBody>
          <a:bodyPr wrap="square" rtlCol="0">
            <a:spAutoFit/>
          </a:bodyPr>
          <a:lstStyle/>
          <a:p>
            <a:pPr algn="just"/>
            <a:r>
              <a:rPr lang="bg-BG" sz="800" dirty="0" smtClean="0"/>
              <a:t>2</a:t>
            </a:r>
            <a:r>
              <a:rPr lang="en-US" sz="800" dirty="0"/>
              <a:t>2</a:t>
            </a:r>
            <a:r>
              <a:rPr lang="bg-BG" sz="800" dirty="0"/>
              <a:t>. </a:t>
            </a:r>
            <a:r>
              <a:rPr lang="el-GR" sz="800" dirty="0"/>
              <a:t>Χρησιμοποιήστε τη λειτουργία του ερεισίνωτου για καθισμένη θέση του παιδιού μετά από</a:t>
            </a:r>
            <a:r>
              <a:rPr lang="bg-BG" sz="800" dirty="0"/>
              <a:t> 6-</a:t>
            </a:r>
            <a:r>
              <a:rPr lang="el-GR" sz="800" dirty="0"/>
              <a:t>μηνη ηλικία του</a:t>
            </a:r>
            <a:r>
              <a:rPr lang="bg-BG" sz="800" dirty="0"/>
              <a:t>.</a:t>
            </a:r>
          </a:p>
          <a:p>
            <a:pPr algn="just"/>
            <a:r>
              <a:rPr lang="bg-BG" sz="800" dirty="0"/>
              <a:t>2</a:t>
            </a:r>
            <a:r>
              <a:rPr lang="en-US" sz="800" dirty="0"/>
              <a:t>3</a:t>
            </a:r>
            <a:r>
              <a:rPr lang="bg-BG" sz="800" dirty="0"/>
              <a:t>. </a:t>
            </a:r>
            <a:r>
              <a:rPr lang="el-GR" sz="800" dirty="0"/>
              <a:t>Μην διπλώνετε το καρότσι και μην προσαρμόστε τις θέσεις της πλάτης ενώ το παιδί είναι σε αυτό</a:t>
            </a:r>
            <a:r>
              <a:rPr lang="bg-BG" sz="800" dirty="0"/>
              <a:t>! </a:t>
            </a:r>
          </a:p>
          <a:p>
            <a:pPr algn="just"/>
            <a:r>
              <a:rPr lang="bg-BG" sz="800" dirty="0"/>
              <a:t>2</a:t>
            </a:r>
            <a:r>
              <a:rPr lang="en-US" sz="800" dirty="0"/>
              <a:t>4</a:t>
            </a:r>
            <a:r>
              <a:rPr lang="bg-BG" sz="800" dirty="0"/>
              <a:t>. </a:t>
            </a:r>
            <a:r>
              <a:rPr lang="el-GR" sz="800" b="1" dirty="0"/>
              <a:t>ΠΑΝΤΑ</a:t>
            </a:r>
            <a:r>
              <a:rPr lang="el-GR" sz="800" dirty="0"/>
              <a:t> τοποθετήστε το φρένο</a:t>
            </a:r>
            <a:r>
              <a:rPr lang="bg-BG" sz="800" dirty="0"/>
              <a:t> / </a:t>
            </a:r>
            <a:r>
              <a:rPr lang="el-GR" sz="800" dirty="0"/>
              <a:t>το εξάρτημα παρκαρίσματος</a:t>
            </a:r>
            <a:r>
              <a:rPr lang="bg-BG" sz="800" dirty="0"/>
              <a:t>, </a:t>
            </a:r>
            <a:r>
              <a:rPr lang="el-GR" sz="800" dirty="0"/>
              <a:t>ενώ δεν κρατάτε το καρότσι ή το αφήνεστε έστω και για μια στιγμή</a:t>
            </a:r>
            <a:r>
              <a:rPr lang="bg-BG" sz="800" dirty="0"/>
              <a:t>. </a:t>
            </a:r>
          </a:p>
          <a:p>
            <a:pPr algn="just"/>
            <a:r>
              <a:rPr lang="bg-BG" sz="800" dirty="0"/>
              <a:t>2</a:t>
            </a:r>
            <a:r>
              <a:rPr lang="en-US" sz="800" dirty="0"/>
              <a:t>5</a:t>
            </a:r>
            <a:r>
              <a:rPr lang="bg-BG" sz="800" dirty="0"/>
              <a:t>. </a:t>
            </a:r>
            <a:r>
              <a:rPr lang="el-GR" sz="800" dirty="0"/>
              <a:t>Όταν το καλάθι είναι εγκατεστημένο στο καρότσι</a:t>
            </a:r>
            <a:r>
              <a:rPr lang="bg-BG" sz="800" dirty="0"/>
              <a:t>, </a:t>
            </a:r>
            <a:r>
              <a:rPr lang="el-GR" sz="800" dirty="0"/>
              <a:t>παρακαλώ μην ανοίξτε το μηχανισμό αναδίπλωσης</a:t>
            </a:r>
            <a:r>
              <a:rPr lang="bg-BG" sz="800" dirty="0"/>
              <a:t>. </a:t>
            </a:r>
          </a:p>
          <a:p>
            <a:pPr algn="just"/>
            <a:r>
              <a:rPr lang="bg-BG" sz="800" dirty="0"/>
              <a:t>2</a:t>
            </a:r>
            <a:r>
              <a:rPr lang="en-US" sz="800" dirty="0"/>
              <a:t>6</a:t>
            </a:r>
            <a:r>
              <a:rPr lang="bg-BG" sz="800" dirty="0"/>
              <a:t>. </a:t>
            </a:r>
            <a:r>
              <a:rPr lang="el-GR" sz="800" dirty="0"/>
              <a:t>Μη χρησιμοποιείστε το καρότσι σε σκάλες ή κράσπεδα</a:t>
            </a:r>
            <a:r>
              <a:rPr lang="bg-BG" sz="800" dirty="0"/>
              <a:t>. </a:t>
            </a:r>
            <a:r>
              <a:rPr lang="el-GR" sz="800" dirty="0"/>
              <a:t>Αυτό μπορεί να επηρεάσει τη σταθερότητα της κατασκευής και συναρμολόγησης</a:t>
            </a:r>
            <a:r>
              <a:rPr lang="bg-BG" sz="800" dirty="0"/>
              <a:t>.</a:t>
            </a:r>
          </a:p>
          <a:p>
            <a:pPr algn="just"/>
            <a:r>
              <a:rPr lang="bg-BG" sz="800" dirty="0"/>
              <a:t>2</a:t>
            </a:r>
            <a:r>
              <a:rPr lang="en-US" sz="800" dirty="0"/>
              <a:t>7</a:t>
            </a:r>
            <a:r>
              <a:rPr lang="bg-BG" sz="800" dirty="0"/>
              <a:t>. </a:t>
            </a:r>
            <a:r>
              <a:rPr lang="el-GR" sz="800" dirty="0"/>
              <a:t>Το παιδικό κάθισμα για αυτοκίνητα δεν αντικαθιστά την κούνια του μωρού ή το κρεβάτι</a:t>
            </a:r>
            <a:r>
              <a:rPr lang="bg-BG" sz="800" dirty="0"/>
              <a:t>. </a:t>
            </a:r>
            <a:r>
              <a:rPr lang="el-GR" sz="800" dirty="0"/>
              <a:t>Εάν το παιδί σας χρειάζεται ύπνο</a:t>
            </a:r>
            <a:r>
              <a:rPr lang="bg-BG" sz="800" dirty="0"/>
              <a:t>, </a:t>
            </a:r>
            <a:r>
              <a:rPr lang="el-GR" sz="800" dirty="0"/>
              <a:t>θα πρέπει να τεθεί σε κατάλληλο καρότσι</a:t>
            </a:r>
            <a:r>
              <a:rPr lang="bg-BG" sz="800" dirty="0"/>
              <a:t>, </a:t>
            </a:r>
            <a:r>
              <a:rPr lang="el-GR" sz="800" dirty="0"/>
              <a:t>κούνια μωρού ή κρεβάτι</a:t>
            </a:r>
            <a:r>
              <a:rPr lang="bg-BG" sz="800" dirty="0"/>
              <a:t>. </a:t>
            </a:r>
            <a:endParaRPr lang="en-US" sz="800" dirty="0" smtClean="0"/>
          </a:p>
          <a:p>
            <a:pPr algn="just"/>
            <a:r>
              <a:rPr lang="en-US" sz="800" dirty="0"/>
              <a:t>28</a:t>
            </a:r>
            <a:r>
              <a:rPr lang="bg-BG" sz="800" dirty="0"/>
              <a:t>. </a:t>
            </a:r>
            <a:r>
              <a:rPr lang="el-GR" sz="800" dirty="0"/>
              <a:t>Θα πρέπει να χρησιμοποιείτε μόνο ανταλλακτικά που παρέχονται ή</a:t>
            </a:r>
            <a:r>
              <a:rPr lang="bg-BG" sz="800" dirty="0"/>
              <a:t> / </a:t>
            </a:r>
            <a:r>
              <a:rPr lang="el-GR" sz="800" dirty="0"/>
              <a:t>και συνιστώνται από τον κατασκευαστή</a:t>
            </a:r>
            <a:r>
              <a:rPr lang="bg-BG" sz="800" dirty="0"/>
              <a:t> / </a:t>
            </a:r>
            <a:r>
              <a:rPr lang="el-GR" sz="800" dirty="0"/>
              <a:t>διανομέα</a:t>
            </a:r>
            <a:r>
              <a:rPr lang="bg-BG" sz="800" dirty="0"/>
              <a:t>.</a:t>
            </a:r>
          </a:p>
          <a:p>
            <a:pPr algn="just"/>
            <a:r>
              <a:rPr lang="en-US" sz="800" dirty="0"/>
              <a:t>29</a:t>
            </a:r>
            <a:r>
              <a:rPr lang="bg-BG" sz="800" dirty="0"/>
              <a:t>. </a:t>
            </a:r>
            <a:r>
              <a:rPr lang="el-GR" sz="800" dirty="0"/>
              <a:t>Η συναρμολόγηση</a:t>
            </a:r>
            <a:r>
              <a:rPr lang="bg-BG" sz="800" dirty="0"/>
              <a:t>, </a:t>
            </a:r>
            <a:r>
              <a:rPr lang="el-GR" sz="800" dirty="0"/>
              <a:t>η αναδίπλωση και η ξεδίπλωση του καροτσάκιου πρέπει να εκτελείται μόνο από έναν ενήλικο</a:t>
            </a:r>
            <a:r>
              <a:rPr lang="bg-BG" sz="800" dirty="0"/>
              <a:t>.</a:t>
            </a:r>
          </a:p>
          <a:p>
            <a:pPr algn="just"/>
            <a:r>
              <a:rPr lang="en-US" sz="800" dirty="0"/>
              <a:t>30</a:t>
            </a:r>
            <a:r>
              <a:rPr lang="bg-BG" sz="800" dirty="0"/>
              <a:t>. </a:t>
            </a:r>
            <a:r>
              <a:rPr lang="el-GR" sz="800" dirty="0"/>
              <a:t>Διατηρείτε πάντα το παραπέτο ασφαλείας συνδεδεμένο με το πλαίσιο του καροτσιού</a:t>
            </a:r>
            <a:r>
              <a:rPr lang="bg-BG" sz="800" dirty="0"/>
              <a:t>, </a:t>
            </a:r>
            <a:r>
              <a:rPr lang="el-GR" sz="800" dirty="0"/>
              <a:t>ενώ το παιδί είναι στο καρότσι</a:t>
            </a:r>
            <a:r>
              <a:rPr lang="bg-BG" sz="800" dirty="0"/>
              <a:t>! </a:t>
            </a:r>
            <a:r>
              <a:rPr lang="el-GR" sz="800" dirty="0"/>
              <a:t>Είναι επικίνδυνο για το παιδί να σηκώνετε το καρότσι δια το παραπέτο ασφάλειας</a:t>
            </a:r>
            <a:r>
              <a:rPr lang="bg-BG" sz="800" dirty="0"/>
              <a:t>!</a:t>
            </a:r>
          </a:p>
          <a:p>
            <a:pPr algn="just"/>
            <a:r>
              <a:rPr lang="en-US" sz="800" dirty="0"/>
              <a:t>31</a:t>
            </a:r>
            <a:r>
              <a:rPr lang="bg-BG" sz="800" dirty="0"/>
              <a:t>. </a:t>
            </a:r>
            <a:r>
              <a:rPr lang="el-GR" sz="800" dirty="0"/>
              <a:t>Μην αφήνετε το παιδί σας να σταθεί στο καρότσι</a:t>
            </a:r>
            <a:r>
              <a:rPr lang="bg-BG" sz="800" dirty="0"/>
              <a:t>, </a:t>
            </a:r>
            <a:r>
              <a:rPr lang="el-GR" sz="800" dirty="0"/>
              <a:t>να ανεβαίνει ή να κρεμάσει πάνω του</a:t>
            </a:r>
            <a:r>
              <a:rPr lang="bg-BG" sz="800" dirty="0"/>
              <a:t>!</a:t>
            </a:r>
          </a:p>
          <a:p>
            <a:pPr algn="just"/>
            <a:r>
              <a:rPr lang="bg-BG" sz="800" dirty="0"/>
              <a:t>3</a:t>
            </a:r>
            <a:r>
              <a:rPr lang="en-US" sz="800" dirty="0"/>
              <a:t>2</a:t>
            </a:r>
            <a:r>
              <a:rPr lang="bg-BG" sz="800" dirty="0"/>
              <a:t>. </a:t>
            </a:r>
            <a:r>
              <a:rPr lang="el-GR" sz="800" dirty="0"/>
              <a:t>Μην επιτρέπετε στα παιδιά να παίζουν με το καρότσι</a:t>
            </a:r>
            <a:r>
              <a:rPr lang="bg-BG" sz="800" dirty="0"/>
              <a:t>! </a:t>
            </a:r>
            <a:r>
              <a:rPr lang="el-GR" sz="800" dirty="0"/>
              <a:t>Είναι επικίνδυνο παιδιά ή κατοικίδια ζώα να παίξουν και να τρέξουν κοντά στο καρότσι ή κάτω του</a:t>
            </a:r>
            <a:r>
              <a:rPr lang="bg-BG" sz="800" dirty="0"/>
              <a:t>!</a:t>
            </a:r>
          </a:p>
          <a:p>
            <a:pPr algn="just"/>
            <a:r>
              <a:rPr lang="bg-BG" sz="800" dirty="0"/>
              <a:t>3</a:t>
            </a:r>
            <a:r>
              <a:rPr lang="en-US" sz="800" dirty="0"/>
              <a:t>3</a:t>
            </a:r>
            <a:r>
              <a:rPr lang="bg-BG" sz="800" dirty="0"/>
              <a:t>. </a:t>
            </a:r>
            <a:r>
              <a:rPr lang="el-GR" sz="800" dirty="0"/>
              <a:t>Μη χρησιμοποιείτε το καρότσι σε σκάλες ή κυλιόμενες σκάλες</a:t>
            </a:r>
            <a:r>
              <a:rPr lang="bg-BG" sz="800" dirty="0"/>
              <a:t>, </a:t>
            </a:r>
            <a:r>
              <a:rPr lang="el-GR" sz="800" dirty="0"/>
              <a:t>γιατί μπορεί να χάσετε τον έλεγχο του προϊόντος</a:t>
            </a:r>
            <a:r>
              <a:rPr lang="bg-BG" sz="800" dirty="0"/>
              <a:t>, </a:t>
            </a:r>
            <a:r>
              <a:rPr lang="el-GR" sz="800" dirty="0"/>
              <a:t>το παιδί μπορεί να πέσει και να πληγωθεί</a:t>
            </a:r>
            <a:r>
              <a:rPr lang="bg-BG" sz="800" dirty="0"/>
              <a:t>!  </a:t>
            </a:r>
            <a:r>
              <a:rPr lang="el-GR" sz="800" dirty="0"/>
              <a:t>Θα πρέπει να είστε προσεκτικοί όταν κατεβαίνετε ή ανεβαίνετε σε πεζοδρόμιο ή σκαλοπάτι</a:t>
            </a:r>
            <a:r>
              <a:rPr lang="bg-BG" sz="800" dirty="0"/>
              <a:t>. </a:t>
            </a:r>
            <a:endParaRPr lang="en-US" sz="800" b="1" dirty="0"/>
          </a:p>
          <a:p>
            <a:pPr algn="just"/>
            <a:r>
              <a:rPr lang="bg-BG" sz="800" b="1" dirty="0"/>
              <a:t>3</a:t>
            </a:r>
            <a:r>
              <a:rPr lang="en-US" sz="800" b="1" dirty="0"/>
              <a:t>4</a:t>
            </a:r>
            <a:r>
              <a:rPr lang="bg-BG" sz="800" b="1" dirty="0"/>
              <a:t>. </a:t>
            </a:r>
            <a:r>
              <a:rPr lang="el-GR" sz="800" b="1" dirty="0"/>
              <a:t>ΠΡΟΣΟΧΗ</a:t>
            </a:r>
            <a:r>
              <a:rPr lang="bg-BG" sz="800" b="1" dirty="0"/>
              <a:t>! </a:t>
            </a:r>
            <a:r>
              <a:rPr lang="el-GR" sz="800" b="1" dirty="0"/>
              <a:t>ΠΡΟΣΕΞΤΕ ΑΠΟ ΦΩΤΙΑ</a:t>
            </a:r>
            <a:r>
              <a:rPr lang="bg-BG" sz="800" b="1" dirty="0"/>
              <a:t>. </a:t>
            </a:r>
            <a:r>
              <a:rPr lang="el-GR" sz="800" b="1" dirty="0"/>
              <a:t>Μην χρησιμοποιείτε αυτό το προϊόν κοντά σε άμεσες πηγές θερμότητας</a:t>
            </a:r>
            <a:r>
              <a:rPr lang="bg-BG" sz="800" b="1" dirty="0"/>
              <a:t> - </a:t>
            </a:r>
            <a:r>
              <a:rPr lang="el-GR" sz="800" b="1" dirty="0"/>
              <a:t>θερμαντικά σώματα</a:t>
            </a:r>
            <a:r>
              <a:rPr lang="bg-BG" sz="800" b="1" dirty="0"/>
              <a:t>, </a:t>
            </a:r>
            <a:r>
              <a:rPr lang="el-GR" sz="800" b="1" dirty="0"/>
              <a:t>σόμπες ή ανοιχτές φωτιές</a:t>
            </a:r>
            <a:r>
              <a:rPr lang="bg-BG" sz="800" b="1" dirty="0"/>
              <a:t>. </a:t>
            </a:r>
          </a:p>
          <a:p>
            <a:pPr algn="just"/>
            <a:r>
              <a:rPr lang="bg-BG" sz="800" b="1" dirty="0"/>
              <a:t>3</a:t>
            </a:r>
            <a:r>
              <a:rPr lang="en-US" sz="800" b="1" dirty="0"/>
              <a:t>5</a:t>
            </a:r>
            <a:r>
              <a:rPr lang="bg-BG" sz="800" b="1" dirty="0"/>
              <a:t>. </a:t>
            </a:r>
            <a:r>
              <a:rPr lang="el-GR" sz="800" b="1" dirty="0"/>
              <a:t>Να αποφεύγεται η χρήση κοντά σε υδατικά συστήματα</a:t>
            </a:r>
            <a:r>
              <a:rPr lang="bg-BG" sz="800" b="1" dirty="0"/>
              <a:t> (</a:t>
            </a:r>
            <a:r>
              <a:rPr lang="el-GR" sz="800" b="1" dirty="0"/>
              <a:t>πισίνες κλπ</a:t>
            </a:r>
            <a:r>
              <a:rPr lang="bg-BG" sz="800" b="1" dirty="0"/>
              <a:t>)! </a:t>
            </a:r>
          </a:p>
          <a:p>
            <a:pPr algn="just"/>
            <a:r>
              <a:rPr lang="bg-BG" sz="800" b="1" dirty="0"/>
              <a:t>3</a:t>
            </a:r>
            <a:r>
              <a:rPr lang="en-US" sz="800" b="1" dirty="0"/>
              <a:t>6</a:t>
            </a:r>
            <a:r>
              <a:rPr lang="bg-BG" sz="800" b="1" dirty="0"/>
              <a:t>. </a:t>
            </a:r>
            <a:r>
              <a:rPr lang="el-GR" sz="800" b="1" dirty="0"/>
              <a:t>Μην χρησιμοποιείτε σε ανώμαλο έδαφος</a:t>
            </a:r>
            <a:r>
              <a:rPr lang="bg-BG" sz="800" b="1" dirty="0"/>
              <a:t>, </a:t>
            </a:r>
            <a:r>
              <a:rPr lang="el-GR" sz="800" b="1" dirty="0"/>
              <a:t>επιφάνειες με χαλίκι</a:t>
            </a:r>
            <a:r>
              <a:rPr lang="bg-BG" sz="800" b="1" dirty="0"/>
              <a:t>, </a:t>
            </a:r>
            <a:r>
              <a:rPr lang="el-GR" sz="800" b="1" dirty="0"/>
              <a:t>χορτώδεις περιοχές</a:t>
            </a:r>
            <a:r>
              <a:rPr lang="bg-BG" sz="800" b="1" dirty="0"/>
              <a:t> (</a:t>
            </a:r>
            <a:r>
              <a:rPr lang="el-GR" sz="800" b="1" dirty="0"/>
              <a:t>λιβάδια ή γκαζόν</a:t>
            </a:r>
            <a:r>
              <a:rPr lang="bg-BG" sz="800" b="1" dirty="0"/>
              <a:t>), </a:t>
            </a:r>
            <a:r>
              <a:rPr lang="el-GR" sz="800" b="1" dirty="0"/>
              <a:t>λασπώδεις περιοχές</a:t>
            </a:r>
            <a:r>
              <a:rPr lang="bg-BG" sz="800" b="1" dirty="0"/>
              <a:t>. </a:t>
            </a:r>
          </a:p>
          <a:p>
            <a:pPr algn="just"/>
            <a:r>
              <a:rPr lang="bg-BG" sz="800" b="1" dirty="0"/>
              <a:t>3</a:t>
            </a:r>
            <a:r>
              <a:rPr lang="en-US" sz="800" b="1" dirty="0"/>
              <a:t>7</a:t>
            </a:r>
            <a:r>
              <a:rPr lang="bg-BG" sz="800" b="1" dirty="0"/>
              <a:t>. </a:t>
            </a:r>
            <a:r>
              <a:rPr lang="el-GR" sz="800" b="1" dirty="0"/>
              <a:t>Μετά την αποσυσκευασία του προϊόντος</a:t>
            </a:r>
            <a:r>
              <a:rPr lang="bg-BG" sz="800" b="1" dirty="0"/>
              <a:t>, </a:t>
            </a:r>
            <a:r>
              <a:rPr lang="el-GR" sz="800" b="1" dirty="0"/>
              <a:t>αφαιρέστε όλα τα υλικά συσκευασίας</a:t>
            </a:r>
            <a:r>
              <a:rPr lang="bg-BG" sz="800" b="1" dirty="0"/>
              <a:t>. </a:t>
            </a:r>
            <a:r>
              <a:rPr lang="el-GR" sz="800" b="1" dirty="0"/>
              <a:t>Δεν είναι παιχνίδι και μην επιτρέψτε στα παιδιά να παίζουν μαζί τους</a:t>
            </a:r>
            <a:r>
              <a:rPr lang="bg-BG" sz="800" b="1" dirty="0"/>
              <a:t>. </a:t>
            </a:r>
          </a:p>
        </p:txBody>
      </p:sp>
      <p:sp>
        <p:nvSpPr>
          <p:cNvPr id="3" name="Rounded Rectangle 2"/>
          <p:cNvSpPr/>
          <p:nvPr/>
        </p:nvSpPr>
        <p:spPr>
          <a:xfrm>
            <a:off x="1435282" y="358176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355927" y="3602739"/>
            <a:ext cx="615874" cy="307777"/>
          </a:xfrm>
          <a:prstGeom prst="rect">
            <a:avLst/>
          </a:prstGeom>
        </p:spPr>
        <p:txBody>
          <a:bodyPr wrap="none">
            <a:spAutoFit/>
          </a:bodyPr>
          <a:lstStyle/>
          <a:p>
            <a:pPr algn="ctr"/>
            <a:r>
              <a:rPr lang="el-GR" sz="1400" b="1" dirty="0"/>
              <a:t>Μέρη</a:t>
            </a:r>
            <a:endParaRPr lang="bg-BG" sz="1400" b="1" dirty="0"/>
          </a:p>
        </p:txBody>
      </p:sp>
      <p:sp>
        <p:nvSpPr>
          <p:cNvPr id="5" name="TextBox 4"/>
          <p:cNvSpPr txBox="1"/>
          <p:nvPr/>
        </p:nvSpPr>
        <p:spPr>
          <a:xfrm>
            <a:off x="156754" y="4547138"/>
            <a:ext cx="2853146" cy="1169551"/>
          </a:xfrm>
          <a:prstGeom prst="rect">
            <a:avLst/>
          </a:prstGeom>
          <a:noFill/>
        </p:spPr>
        <p:txBody>
          <a:bodyPr wrap="square" rtlCol="0">
            <a:spAutoFit/>
          </a:bodyPr>
          <a:lstStyle/>
          <a:p>
            <a:r>
              <a:rPr lang="en-US" sz="1000" dirty="0" smtClean="0"/>
              <a:t>1.</a:t>
            </a:r>
            <a:r>
              <a:rPr lang="el-GR" altLang="en-US" sz="1000" dirty="0">
                <a:solidFill>
                  <a:srgbClr val="212121"/>
                </a:solidFill>
                <a:latin typeface="inherit"/>
              </a:rPr>
              <a:t> </a:t>
            </a:r>
            <a:r>
              <a:rPr lang="el-GR" altLang="en-US" sz="1000" dirty="0" smtClean="0">
                <a:solidFill>
                  <a:srgbClr val="212121"/>
                </a:solidFill>
                <a:latin typeface="inherit"/>
              </a:rPr>
              <a:t>Λαβή</a:t>
            </a:r>
            <a:r>
              <a:rPr lang="en-US" altLang="en-US" sz="1000" dirty="0" smtClean="0">
                <a:solidFill>
                  <a:srgbClr val="212121"/>
                </a:solidFill>
                <a:latin typeface="inherit"/>
              </a:rPr>
              <a:t> </a:t>
            </a:r>
            <a:endParaRPr lang="en-US" sz="1000" dirty="0" smtClean="0"/>
          </a:p>
          <a:p>
            <a:r>
              <a:rPr lang="bg-BG" sz="1000" dirty="0" smtClean="0"/>
              <a:t>2.</a:t>
            </a:r>
            <a:r>
              <a:rPr lang="el-GR" altLang="en-US" sz="1000" dirty="0">
                <a:solidFill>
                  <a:srgbClr val="212121"/>
                </a:solidFill>
                <a:latin typeface="inherit"/>
              </a:rPr>
              <a:t> Θόλος </a:t>
            </a:r>
            <a:endParaRPr lang="en-US" altLang="en-US" sz="1000" dirty="0" smtClean="0">
              <a:solidFill>
                <a:srgbClr val="212121"/>
              </a:solidFill>
              <a:latin typeface="inherit"/>
            </a:endParaRPr>
          </a:p>
          <a:p>
            <a:r>
              <a:rPr lang="bg-BG" sz="1000" dirty="0" smtClean="0"/>
              <a:t>3.</a:t>
            </a:r>
            <a:r>
              <a:rPr lang="el-GR" altLang="en-US" sz="1000" dirty="0">
                <a:solidFill>
                  <a:srgbClr val="212121"/>
                </a:solidFill>
                <a:latin typeface="inherit"/>
              </a:rPr>
              <a:t> Κάθισμα αυτοκινήτου</a:t>
            </a:r>
            <a:r>
              <a:rPr lang="el-GR" altLang="en-US" sz="800" dirty="0"/>
              <a:t> </a:t>
            </a:r>
            <a:endParaRPr lang="en-US" sz="1000" dirty="0" smtClean="0"/>
          </a:p>
          <a:p>
            <a:r>
              <a:rPr lang="bg-BG" sz="1000" dirty="0" smtClean="0"/>
              <a:t>4.</a:t>
            </a:r>
            <a:r>
              <a:rPr lang="el-GR" altLang="en-US" sz="1000" dirty="0">
                <a:solidFill>
                  <a:srgbClr val="212121"/>
                </a:solidFill>
                <a:latin typeface="inherit"/>
              </a:rPr>
              <a:t> Προσαρμογείς</a:t>
            </a:r>
            <a:r>
              <a:rPr lang="el-GR" altLang="en-US" sz="800" dirty="0"/>
              <a:t> </a:t>
            </a:r>
            <a:r>
              <a:rPr lang="en-US" sz="1000" dirty="0" smtClean="0"/>
              <a:t>  </a:t>
            </a:r>
          </a:p>
          <a:p>
            <a:r>
              <a:rPr lang="bg-BG" sz="1000" dirty="0" smtClean="0"/>
              <a:t>5.</a:t>
            </a:r>
            <a:r>
              <a:rPr lang="el-GR" altLang="en-US" sz="1000" dirty="0">
                <a:solidFill>
                  <a:srgbClr val="212121"/>
                </a:solidFill>
                <a:latin typeface="inherit"/>
              </a:rPr>
              <a:t> Μπροστινούς τροχούς</a:t>
            </a:r>
            <a:r>
              <a:rPr lang="el-GR" altLang="en-US" sz="800" dirty="0"/>
              <a:t> </a:t>
            </a:r>
            <a:endParaRPr lang="en-US" sz="1000" dirty="0" smtClean="0"/>
          </a:p>
          <a:p>
            <a:r>
              <a:rPr lang="bg-BG" sz="1000" dirty="0"/>
              <a:t>6</a:t>
            </a:r>
            <a:r>
              <a:rPr lang="bg-BG" sz="1000" dirty="0" smtClean="0"/>
              <a:t>.</a:t>
            </a:r>
            <a:r>
              <a:rPr lang="en-US" sz="1000" dirty="0" smtClean="0"/>
              <a:t> </a:t>
            </a:r>
            <a:r>
              <a:rPr lang="el-GR" altLang="en-US" sz="1000" dirty="0">
                <a:solidFill>
                  <a:srgbClr val="212121"/>
                </a:solidFill>
                <a:latin typeface="inherit"/>
              </a:rPr>
              <a:t>Ρυθμιζόμενο στήριγμα ποδιών</a:t>
            </a:r>
            <a:r>
              <a:rPr lang="el-GR" altLang="en-US" sz="800" dirty="0"/>
              <a:t> </a:t>
            </a:r>
            <a:endParaRPr lang="en-US" sz="1000" dirty="0" smtClean="0"/>
          </a:p>
          <a:p>
            <a:pPr lvl="0" eaLnBrk="0" fontAlgn="base" hangingPunct="0">
              <a:spcBef>
                <a:spcPct val="0"/>
              </a:spcBef>
              <a:spcAft>
                <a:spcPct val="0"/>
              </a:spcAft>
            </a:pPr>
            <a:r>
              <a:rPr lang="bg-BG" sz="1000" dirty="0"/>
              <a:t>7</a:t>
            </a:r>
            <a:r>
              <a:rPr lang="bg-BG" sz="1000" dirty="0" smtClean="0"/>
              <a:t>.</a:t>
            </a:r>
            <a:r>
              <a:rPr lang="el-GR" altLang="en-US" sz="1000" dirty="0">
                <a:solidFill>
                  <a:srgbClr val="212121"/>
                </a:solidFill>
                <a:latin typeface="inherit"/>
              </a:rPr>
              <a:t> Κουμπιά ρύθμισης των μπροστινών τροχών</a:t>
            </a:r>
            <a:r>
              <a:rPr lang="el-GR" altLang="en-US" sz="800" dirty="0"/>
              <a:t> </a:t>
            </a:r>
            <a:endParaRPr lang="el-GR" altLang="en-US" sz="800" dirty="0">
              <a:latin typeface="Arial" panose="020B0604020202020204" pitchFamily="34" charset="0"/>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1411" y="4181107"/>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7" name="Straight Arrow Connector 6"/>
          <p:cNvCxnSpPr/>
          <p:nvPr/>
        </p:nvCxnSpPr>
        <p:spPr>
          <a:xfrm flipH="1">
            <a:off x="4628086" y="4234524"/>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145486" y="417737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466761" y="4584460"/>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126436" y="4894924"/>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53286" y="537752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570936" y="524417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43786" y="487587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066236" y="41392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15" name="Oval 14"/>
          <p:cNvSpPr/>
          <p:nvPr/>
        </p:nvSpPr>
        <p:spPr>
          <a:xfrm>
            <a:off x="4526486" y="40884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sp>
        <p:nvSpPr>
          <p:cNvPr id="16" name="Oval 15"/>
          <p:cNvSpPr/>
          <p:nvPr/>
        </p:nvSpPr>
        <p:spPr>
          <a:xfrm>
            <a:off x="5021786" y="44948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17" name="Oval 16"/>
          <p:cNvSpPr/>
          <p:nvPr/>
        </p:nvSpPr>
        <p:spPr>
          <a:xfrm>
            <a:off x="4697936" y="481872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18" name="Oval 17"/>
          <p:cNvSpPr/>
          <p:nvPr/>
        </p:nvSpPr>
        <p:spPr>
          <a:xfrm>
            <a:off x="2881836" y="53076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19" name="Oval 18"/>
          <p:cNvSpPr/>
          <p:nvPr/>
        </p:nvSpPr>
        <p:spPr>
          <a:xfrm>
            <a:off x="3078686" y="47742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20" name="Oval 19"/>
          <p:cNvSpPr/>
          <p:nvPr/>
        </p:nvSpPr>
        <p:spPr>
          <a:xfrm>
            <a:off x="3015186" y="50917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21" name="Straight Arrow Connector 20"/>
          <p:cNvCxnSpPr/>
          <p:nvPr/>
        </p:nvCxnSpPr>
        <p:spPr>
          <a:xfrm>
            <a:off x="3186636" y="5193374"/>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970986" y="514257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54" name="TextBox 53"/>
          <p:cNvSpPr txBox="1"/>
          <p:nvPr/>
        </p:nvSpPr>
        <p:spPr>
          <a:xfrm>
            <a:off x="154490" y="6423313"/>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15</a:t>
            </a:r>
            <a:endParaRPr lang="bg-BG" sz="900" b="1" dirty="0">
              <a:latin typeface="Arial" pitchFamily="34" charset="0"/>
              <a:cs typeface="Arial" pitchFamily="34" charset="0"/>
            </a:endParaRPr>
          </a:p>
        </p:txBody>
      </p:sp>
      <p:sp>
        <p:nvSpPr>
          <p:cNvPr id="60" name="TextBox 59"/>
          <p:cNvSpPr txBox="1"/>
          <p:nvPr/>
        </p:nvSpPr>
        <p:spPr>
          <a:xfrm>
            <a:off x="6980861" y="148471"/>
            <a:ext cx="5042399" cy="6709529"/>
          </a:xfrm>
          <a:prstGeom prst="rect">
            <a:avLst/>
          </a:prstGeom>
          <a:noFill/>
        </p:spPr>
        <p:txBody>
          <a:bodyPr wrap="square" rtlCol="0">
            <a:spAutoFit/>
          </a:bodyPr>
          <a:lstStyle/>
          <a:p>
            <a:pPr algn="just"/>
            <a:r>
              <a:rPr lang="ro-RO" sz="1000" b="1" dirty="0" smtClean="0"/>
              <a:t>10. Orice greutate, agățată pe mânerul și/sau pe spatele spătarului și/sau lateral căruciorului, se va reflecta asupra stabilității căruciorului.</a:t>
            </a:r>
            <a:endParaRPr lang="bg-BG" sz="1000" b="1" dirty="0" smtClean="0"/>
          </a:p>
          <a:p>
            <a:pPr algn="just"/>
            <a:r>
              <a:rPr lang="ro-RO" sz="1000" dirty="0" smtClean="0"/>
              <a:t>11. Nu supraîncărcați căruciorul. În caz contrar căruciorul se poate răsturna cea ce poate provoca vătămarea copilului. </a:t>
            </a:r>
            <a:endParaRPr lang="bg-BG" sz="1000" dirty="0" smtClean="0"/>
          </a:p>
          <a:p>
            <a:pPr algn="just"/>
            <a:r>
              <a:rPr lang="ro-RO" sz="1000" dirty="0" smtClean="0"/>
              <a:t>12. Nu folosiți accesorii care nu sunt aprobate de către producătorul. </a:t>
            </a:r>
            <a:endParaRPr lang="bg-BG" sz="1000" dirty="0" smtClean="0"/>
          </a:p>
          <a:p>
            <a:pPr algn="just"/>
            <a:r>
              <a:rPr lang="ro-RO" sz="1000" dirty="0" smtClean="0"/>
              <a:t>13. Căruciorul este destinat a fi folosit de către un singur copil, nu permiteți folosirea căruciorului de către doi sau mai mulți copii.  </a:t>
            </a:r>
            <a:endParaRPr lang="bg-BG" sz="1000" dirty="0" smtClean="0"/>
          </a:p>
          <a:p>
            <a:pPr algn="just"/>
            <a:r>
              <a:rPr lang="ro-RO" sz="1000" dirty="0" smtClean="0"/>
              <a:t>14. Sarcina maximă a coșului de bagaj nu trebuie să depășească 3 kg. Nu supraîncărcați coșul de bagaj, nu-l folosiți pentru transportarea unor copii în coș. Dacă nu respectați aceste instrucțiuni, garanția căruciorului este anulată. </a:t>
            </a:r>
            <a:endParaRPr lang="en-US" sz="1000" dirty="0" smtClean="0"/>
          </a:p>
          <a:p>
            <a:pPr algn="just"/>
            <a:r>
              <a:rPr lang="ro-RO" sz="1000" dirty="0"/>
              <a:t>15. AVERTIZARE: Întotdeauna a se folosi sistemul de blocare.  </a:t>
            </a:r>
            <a:endParaRPr lang="bg-BG" sz="1000" dirty="0"/>
          </a:p>
          <a:p>
            <a:pPr algn="just"/>
            <a:r>
              <a:rPr lang="ro-RO" sz="1000" dirty="0"/>
              <a:t>16. AVERTIZARE: A se folosi centuri de protecție după ce copilul poate stă jos în poziția verticală fără ajutor. </a:t>
            </a:r>
            <a:endParaRPr lang="en-US" sz="1000" dirty="0"/>
          </a:p>
          <a:p>
            <a:pPr algn="just"/>
            <a:r>
              <a:rPr lang="ro-RO" sz="1000" dirty="0"/>
              <a:t>17. Înainte de așeza copilul în cărucior,  asigurați-vă că căruciorul este complet desfăcut și că toate mecanismele de blocare sunt acționate pentru a preveni vătămarea copilului cauzată de o pliere neașteptată. </a:t>
            </a:r>
            <a:endParaRPr lang="bg-BG" sz="1000" dirty="0"/>
          </a:p>
          <a:p>
            <a:pPr algn="just"/>
            <a:r>
              <a:rPr lang="ro-RO" sz="1000" dirty="0"/>
              <a:t>18. Înainte de utilizare verificați dacă căruciorul este desfăcut corect, dacă toate piesele sunt în bună stare de funcționare  și sunt fixate corect în poziția selectată. Încetați utilizarea la prezența unor îmbinări slăbite au uzate, sau a unor piese defectate sau lipsă</a:t>
            </a:r>
            <a:r>
              <a:rPr lang="ro-RO" sz="1000" dirty="0" smtClean="0"/>
              <a:t>.</a:t>
            </a:r>
            <a:endParaRPr lang="en-US" sz="1000" dirty="0" smtClean="0"/>
          </a:p>
          <a:p>
            <a:pPr algn="just"/>
            <a:r>
              <a:rPr lang="ro-RO" sz="1000" dirty="0"/>
              <a:t>19. AVERTIZARE: Acest produs nu este potrivit a se folosi în timp de alergați sau vă alunecați.  </a:t>
            </a:r>
            <a:endParaRPr lang="bg-BG" sz="1000" dirty="0"/>
          </a:p>
          <a:p>
            <a:pPr algn="just"/>
            <a:r>
              <a:rPr lang="ro-RO" sz="1000" dirty="0"/>
              <a:t>20. Niciodată nu așezați în cărucior pernă sau salteluță cu grosime de peste 25 mm. </a:t>
            </a:r>
            <a:endParaRPr lang="bg-BG" sz="1000" dirty="0"/>
          </a:p>
          <a:p>
            <a:pPr algn="just"/>
            <a:r>
              <a:rPr lang="ro-RO" sz="1000" dirty="0"/>
              <a:t>21. Întotdeauna fixați centura care trece între picioarele la centura de spate, pentru o protecție și siguranță maximă, când copilul vostru începe a se ridica singur pe picioare și mâini!  </a:t>
            </a:r>
            <a:endParaRPr lang="bg-BG" sz="1000" dirty="0"/>
          </a:p>
          <a:p>
            <a:pPr algn="just"/>
            <a:r>
              <a:rPr lang="ro-RO" sz="1000" dirty="0"/>
              <a:t>22. Folosiți funcțiunea spătarului pentru poziția așezată a copilului după ce împlinește vârsta de 6 luni.  </a:t>
            </a:r>
            <a:endParaRPr lang="en-US" sz="1000" dirty="0"/>
          </a:p>
          <a:p>
            <a:pPr algn="just"/>
            <a:r>
              <a:rPr lang="ro-RO" sz="1000" dirty="0"/>
              <a:t>23. Nu pliați căruciorul și nu reglați pozițiile spătarului când copilul este în incinta sa!   </a:t>
            </a:r>
            <a:endParaRPr lang="bg-BG" sz="1000" dirty="0"/>
          </a:p>
          <a:p>
            <a:pPr algn="just"/>
            <a:r>
              <a:rPr lang="ro-RO" sz="1000" dirty="0"/>
              <a:t>24. ÎNTOTDEAUNA activați frânele/ dispozitivul de parcare, când nu țineți căruciorul, chiar dacă-l lăsați pentru câteva secunde.  </a:t>
            </a:r>
            <a:endParaRPr lang="bg-BG" sz="1000" dirty="0"/>
          </a:p>
          <a:p>
            <a:pPr algn="just"/>
            <a:r>
              <a:rPr lang="ro-RO" sz="1000" dirty="0"/>
              <a:t>25. Când coșul este montat pe cărucior, vă rugăm a nu desface mecanismul de pliere. </a:t>
            </a:r>
            <a:endParaRPr lang="bg-BG" sz="1000" dirty="0"/>
          </a:p>
          <a:p>
            <a:pPr algn="just"/>
            <a:r>
              <a:rPr lang="ro-RO" sz="1000" dirty="0"/>
              <a:t>26. Nu utilizați căruciorul pe scări sau borduri. Aceasta poate reflecta asupra soliditatea construcției și îmbinării.</a:t>
            </a:r>
            <a:endParaRPr lang="bg-BG" sz="1000" dirty="0"/>
          </a:p>
          <a:p>
            <a:pPr algn="just"/>
            <a:r>
              <a:rPr lang="ro-RO" sz="1000" dirty="0"/>
              <a:t>27. Scaunul de copii automat nu înlocuiește coșul sau patul pentru copii. Dacă copilul vostru are nevoie de somn, acesta trebuie așezați în cărucior de copii potrivit, coș sau pat de copii. </a:t>
            </a:r>
            <a:endParaRPr lang="bg-BG" sz="1000" dirty="0"/>
          </a:p>
          <a:p>
            <a:pPr algn="just"/>
            <a:r>
              <a:rPr lang="ro-RO" sz="1000" dirty="0"/>
              <a:t>28. Trebuie folosite numai piesele de schimb, care sunt livrate și/sau recomandate de către producătorul/ distribuitorul.  </a:t>
            </a:r>
            <a:endParaRPr lang="bg-BG" sz="1000" dirty="0"/>
          </a:p>
          <a:p>
            <a:pPr algn="just"/>
            <a:r>
              <a:rPr lang="ro-RO" sz="1000" dirty="0"/>
              <a:t>29. Montarea, plierea și desfacerea căruciorului trebuie efectuate numai de adulți.</a:t>
            </a:r>
            <a:endParaRPr lang="bg-BG" sz="1000" dirty="0"/>
          </a:p>
          <a:p>
            <a:pPr algn="just"/>
            <a:r>
              <a:rPr lang="ro-RO" sz="1000" dirty="0"/>
              <a:t>30. Întotdeauna țineți bordul de protecție fixat la rama căruciorului când copilul este în cărucior! Ridicarea copilului peste bord prezintă pericol pentru copil! </a:t>
            </a:r>
            <a:endParaRPr lang="bg-BG" sz="1000" dirty="0"/>
          </a:p>
          <a:p>
            <a:pPr algn="just"/>
            <a:r>
              <a:rPr lang="ro-RO" sz="1000" dirty="0"/>
              <a:t>31. Nu permiteți copilului vostru a se ridica în cărucior, a cățăra sau a se agăța de cărucior! </a:t>
            </a:r>
            <a:endParaRPr lang="bg-BG" sz="1000" dirty="0"/>
          </a:p>
          <a:p>
            <a:pPr algn="just"/>
            <a:r>
              <a:rPr lang="ro-RO" sz="1000" dirty="0"/>
              <a:t>32. Nu permiteți copiilor a se juca cu căruciorul! Jocurile sau alergarea copiilor sau animalelor  în apropierea sau sub cărucior prezintă pericol! </a:t>
            </a:r>
            <a:endParaRPr lang="bg-BG" sz="1000" dirty="0"/>
          </a:p>
        </p:txBody>
      </p:sp>
      <p:sp>
        <p:nvSpPr>
          <p:cNvPr id="61" name="TextBox 60"/>
          <p:cNvSpPr txBox="1"/>
          <p:nvPr/>
        </p:nvSpPr>
        <p:spPr>
          <a:xfrm>
            <a:off x="11582481" y="6548252"/>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20</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41841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18723" y="15089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258349" y="642182"/>
            <a:ext cx="5119005"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just" eaLnBrk="0" fontAlgn="base" hangingPunct="0">
              <a:spcBef>
                <a:spcPct val="0"/>
              </a:spcBef>
              <a:spcAft>
                <a:spcPct val="0"/>
              </a:spcAft>
            </a:pPr>
            <a:r>
              <a:rPr lang="el-GR" sz="1000" b="1" dirty="0" smtClean="0"/>
              <a:t>ΠΡΟΕΙΔΟΠΟΙΗΣΗ</a:t>
            </a:r>
            <a:r>
              <a:rPr lang="el-GR" sz="1000" b="1" dirty="0"/>
              <a:t>: </a:t>
            </a:r>
            <a:r>
              <a:rPr lang="el-GR" sz="1000" dirty="0"/>
              <a:t>Πριν από τη χρήση, βεβαιωθείτε ότι οι τροχοί είναι ασφαλισμένοι στη θέση τους. (Εικόνα 1) Τοποθετήστε τη μονάδα μπροστινού τροχού στο καροτσάκι και ασφαλίστε τη στη θέση του. Επαναλάβετε αυτή τη λειτουργία για την άλλη μονάδα τροχού.</a:t>
            </a:r>
            <a:endParaRPr lang="bg-BG" sz="1000" dirty="0"/>
          </a:p>
        </p:txBody>
      </p:sp>
      <p:sp>
        <p:nvSpPr>
          <p:cNvPr id="4" name="Rounded Rectangle 3"/>
          <p:cNvSpPr/>
          <p:nvPr/>
        </p:nvSpPr>
        <p:spPr>
          <a:xfrm>
            <a:off x="1744283" y="127593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3075" y="1724371"/>
            <a:ext cx="5255986" cy="707886"/>
          </a:xfrm>
          <a:prstGeom prst="rect">
            <a:avLst/>
          </a:prstGeom>
        </p:spPr>
        <p:txBody>
          <a:bodyPr wrap="square">
            <a:spAutoFit/>
          </a:bodyPr>
          <a:lstStyle/>
          <a:p>
            <a:pPr algn="just"/>
            <a:r>
              <a:rPr lang="el-GR" sz="1000" dirty="0" smtClean="0"/>
              <a:t>Σηκώστε </a:t>
            </a:r>
            <a:r>
              <a:rPr lang="el-GR" sz="1000" dirty="0"/>
              <a:t>το πίσω μέρος του πλαισίου προς τα πάνω, τοποθετήστε τους πίσω τροχούς στον άξονα όταν είναι σταθερά στερεωμένοι, πρέπει να ακούσετε ένα κλικ. (Εικόνα 2) Για να αφαιρέσετε τους πίσω τροχούς, πατήστε το κουμπί που απεικονίζεται στην εικόνα 2 και αφαιρέστε τα ελαστικά.</a:t>
            </a:r>
            <a:endParaRPr lang="en-US" sz="1000" dirty="0"/>
          </a:p>
        </p:txBody>
      </p:sp>
      <p:sp>
        <p:nvSpPr>
          <p:cNvPr id="6" name="Rounded Rectangle 5"/>
          <p:cNvSpPr/>
          <p:nvPr/>
        </p:nvSpPr>
        <p:spPr>
          <a:xfrm>
            <a:off x="1744283" y="246020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744283" y="324784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90644" y="3295165"/>
            <a:ext cx="1403076" cy="276999"/>
          </a:xfrm>
          <a:prstGeom prst="rect">
            <a:avLst/>
          </a:prstGeom>
        </p:spPr>
        <p:txBody>
          <a:bodyPr wrap="none">
            <a:spAutoFit/>
          </a:bodyPr>
          <a:lstStyle/>
          <a:p>
            <a:pPr algn="ctr"/>
            <a:r>
              <a:rPr lang="el-GR" sz="1200" b="1" dirty="0" smtClean="0"/>
              <a:t>Ρύθμιση </a:t>
            </a:r>
            <a:r>
              <a:rPr lang="el-GR" sz="1200" b="1" dirty="0"/>
              <a:t>της λαβής</a:t>
            </a:r>
            <a:endParaRPr lang="bg-BG" sz="900" b="1" dirty="0"/>
          </a:p>
        </p:txBody>
      </p:sp>
      <p:sp>
        <p:nvSpPr>
          <p:cNvPr id="9" name="Rounded Rectangle 8"/>
          <p:cNvSpPr/>
          <p:nvPr/>
        </p:nvSpPr>
        <p:spPr>
          <a:xfrm>
            <a:off x="1744283" y="4048853"/>
            <a:ext cx="2751328" cy="47291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746653" y="5151488"/>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
          <p:cNvSpPr>
            <a:spLocks noChangeArrowheads="1"/>
          </p:cNvSpPr>
          <p:nvPr/>
        </p:nvSpPr>
        <p:spPr bwMode="auto">
          <a:xfrm>
            <a:off x="1841311" y="164683"/>
            <a:ext cx="25654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Πώς να συναρμολογήσετε τους μπροστινούς τροχούς</a:t>
            </a:r>
            <a:r>
              <a:rPr kumimoji="0" lang="el-GR" altLang="en-US" sz="1200" b="1" i="0" u="none" strike="noStrike" cap="none" normalizeH="0" baseline="0" dirty="0" smtClean="0">
                <a:ln>
                  <a:noFill/>
                </a:ln>
                <a:solidFill>
                  <a:schemeClr val="tx1"/>
                </a:solidFill>
                <a:effectLst/>
              </a:rPr>
              <a:t> </a:t>
            </a:r>
          </a:p>
        </p:txBody>
      </p:sp>
      <p:sp>
        <p:nvSpPr>
          <p:cNvPr id="12" name="Rectangle 2"/>
          <p:cNvSpPr>
            <a:spLocks noChangeArrowheads="1"/>
          </p:cNvSpPr>
          <p:nvPr/>
        </p:nvSpPr>
        <p:spPr bwMode="auto">
          <a:xfrm>
            <a:off x="1828611" y="1317816"/>
            <a:ext cx="25654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Πώς να συναρμολογήσετε τους πίσω τροχούς</a:t>
            </a:r>
            <a:r>
              <a:rPr kumimoji="0" lang="el-GR" altLang="en-US" sz="1200" b="1" i="0" u="none" strike="noStrike" cap="none" normalizeH="0" baseline="0" dirty="0" smtClean="0">
                <a:ln>
                  <a:noFill/>
                </a:ln>
                <a:solidFill>
                  <a:schemeClr val="tx1"/>
                </a:solidFill>
                <a:effectLst/>
              </a:rPr>
              <a:t> </a:t>
            </a:r>
          </a:p>
        </p:txBody>
      </p:sp>
      <p:sp>
        <p:nvSpPr>
          <p:cNvPr id="13" name="Rectangle 3"/>
          <p:cNvSpPr>
            <a:spLocks noChangeArrowheads="1"/>
          </p:cNvSpPr>
          <p:nvPr/>
        </p:nvSpPr>
        <p:spPr bwMode="auto">
          <a:xfrm>
            <a:off x="2158811" y="2544690"/>
            <a:ext cx="2057400"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Πώς να ανοίξετε το καροτσάκι</a:t>
            </a:r>
            <a:r>
              <a:rPr kumimoji="0" lang="el-GR" altLang="en-US" sz="1200" b="1" i="0" u="none" strike="noStrike" cap="none" normalizeH="0" baseline="0" dirty="0" smtClean="0">
                <a:ln>
                  <a:noFill/>
                </a:ln>
                <a:solidFill>
                  <a:schemeClr val="tx1"/>
                </a:solidFill>
                <a:effectLst/>
              </a:rPr>
              <a:t> </a:t>
            </a:r>
          </a:p>
        </p:txBody>
      </p:sp>
      <p:sp>
        <p:nvSpPr>
          <p:cNvPr id="14" name="Rectangle 4"/>
          <p:cNvSpPr>
            <a:spLocks noChangeArrowheads="1"/>
          </p:cNvSpPr>
          <p:nvPr/>
        </p:nvSpPr>
        <p:spPr bwMode="auto">
          <a:xfrm>
            <a:off x="317311" y="2951275"/>
            <a:ext cx="4140200" cy="153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smtClean="0">
                <a:ln>
                  <a:noFill/>
                </a:ln>
                <a:solidFill>
                  <a:srgbClr val="212121"/>
                </a:solidFill>
                <a:effectLst/>
              </a:rPr>
              <a:t>Ακολουθήστε τα βήματα που εμφανίζονται στην εικόνα 3.</a:t>
            </a:r>
            <a:r>
              <a:rPr kumimoji="0" lang="el-GR" altLang="en-US" sz="1000" b="0" i="0" u="none" strike="noStrike" cap="none" normalizeH="0" baseline="0" dirty="0" smtClean="0">
                <a:ln>
                  <a:noFill/>
                </a:ln>
                <a:solidFill>
                  <a:schemeClr val="tx1"/>
                </a:solidFill>
                <a:effectLst/>
              </a:rPr>
              <a:t> </a:t>
            </a:r>
          </a:p>
        </p:txBody>
      </p:sp>
      <p:sp>
        <p:nvSpPr>
          <p:cNvPr id="15" name="Rectangle 5"/>
          <p:cNvSpPr>
            <a:spLocks noChangeArrowheads="1"/>
          </p:cNvSpPr>
          <p:nvPr/>
        </p:nvSpPr>
        <p:spPr bwMode="auto">
          <a:xfrm>
            <a:off x="304611" y="3698487"/>
            <a:ext cx="50673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smtClean="0">
                <a:ln>
                  <a:noFill/>
                </a:ln>
                <a:solidFill>
                  <a:srgbClr val="212121"/>
                </a:solidFill>
                <a:effectLst/>
              </a:rPr>
              <a:t>Για να ρυθμίσετε το μήκος της λαβής του καροτσιού, πιέστε το κουμπί στη μέση και τραβήξτε το προς τα εμπρός. Φωτογραφία 4.</a:t>
            </a:r>
            <a:r>
              <a:rPr kumimoji="0" lang="el-GR" altLang="en-US" sz="1000" b="0" i="0" u="none" strike="noStrike" cap="none" normalizeH="0" baseline="0" dirty="0" smtClean="0">
                <a:ln>
                  <a:noFill/>
                </a:ln>
                <a:solidFill>
                  <a:schemeClr val="tx1"/>
                </a:solidFill>
                <a:effectLst/>
              </a:rPr>
              <a:t> </a:t>
            </a:r>
          </a:p>
        </p:txBody>
      </p:sp>
      <p:sp>
        <p:nvSpPr>
          <p:cNvPr id="16" name="Rectangle 6"/>
          <p:cNvSpPr>
            <a:spLocks noChangeArrowheads="1"/>
          </p:cNvSpPr>
          <p:nvPr/>
        </p:nvSpPr>
        <p:spPr bwMode="auto">
          <a:xfrm>
            <a:off x="1815911" y="4109906"/>
            <a:ext cx="24765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Λειτουργία με σπασίματα στον πίσω τροχό</a:t>
            </a:r>
            <a:r>
              <a:rPr kumimoji="0" lang="el-GR" altLang="en-US" sz="1200" b="1" i="0" u="none" strike="noStrike" cap="none" normalizeH="0" baseline="0" dirty="0" smtClean="0">
                <a:ln>
                  <a:noFill/>
                </a:ln>
                <a:solidFill>
                  <a:schemeClr val="tx1"/>
                </a:solidFill>
                <a:effectLst/>
              </a:rPr>
              <a:t> </a:t>
            </a:r>
          </a:p>
        </p:txBody>
      </p:sp>
      <p:sp>
        <p:nvSpPr>
          <p:cNvPr id="17" name="Rectangle 7"/>
          <p:cNvSpPr>
            <a:spLocks noChangeArrowheads="1"/>
          </p:cNvSpPr>
          <p:nvPr/>
        </p:nvSpPr>
        <p:spPr bwMode="auto">
          <a:xfrm>
            <a:off x="291911" y="4577103"/>
            <a:ext cx="51054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smtClean="0">
                <a:ln>
                  <a:noFill/>
                </a:ln>
                <a:solidFill>
                  <a:srgbClr val="212121"/>
                </a:solidFill>
                <a:effectLst/>
              </a:rPr>
              <a:t>Πάντοτε να εφαρμόζετε ΔΥΟ BREAKES κάθε φορά που το καροτσάκι είναι ακίνητο. (Εικόνα 5) Μην αφήνετε ποτέ το παιδί σας χωρίς επιτήρηση. Ποτέ μην αφήνετε το καρότσι σε κεκλιμένη επιφάνεια με ένα παιδί στο κάθισμα, ακόμα και με τα φρένα που εφαρμόζονται. (Εικόνα 6)</a:t>
            </a:r>
            <a:r>
              <a:rPr kumimoji="0" lang="el-GR" altLang="en-US" sz="1000" b="0" i="0" u="none" strike="noStrike" cap="none" normalizeH="0" baseline="0" dirty="0" smtClean="0">
                <a:ln>
                  <a:noFill/>
                </a:ln>
                <a:solidFill>
                  <a:schemeClr val="tx1"/>
                </a:solidFill>
                <a:effectLst/>
              </a:rPr>
              <a:t> </a:t>
            </a:r>
          </a:p>
        </p:txBody>
      </p:sp>
      <p:sp>
        <p:nvSpPr>
          <p:cNvPr id="18" name="Rectangle 8"/>
          <p:cNvSpPr>
            <a:spLocks noChangeArrowheads="1"/>
          </p:cNvSpPr>
          <p:nvPr/>
        </p:nvSpPr>
        <p:spPr bwMode="auto">
          <a:xfrm>
            <a:off x="1815911" y="5253636"/>
            <a:ext cx="2565400"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Περιστροφή των μπροστινών τροχών</a:t>
            </a:r>
            <a:r>
              <a:rPr kumimoji="0" lang="el-GR" altLang="en-US" sz="1200" b="1" i="0" u="none" strike="noStrike" cap="none" normalizeH="0" baseline="0" dirty="0" smtClean="0">
                <a:ln>
                  <a:noFill/>
                </a:ln>
                <a:solidFill>
                  <a:schemeClr val="tx1"/>
                </a:solidFill>
                <a:effectLst/>
              </a:rPr>
              <a:t> </a:t>
            </a:r>
          </a:p>
        </p:txBody>
      </p:sp>
      <p:sp>
        <p:nvSpPr>
          <p:cNvPr id="19" name="Rectangle 9"/>
          <p:cNvSpPr>
            <a:spLocks noChangeArrowheads="1"/>
          </p:cNvSpPr>
          <p:nvPr/>
        </p:nvSpPr>
        <p:spPr bwMode="auto">
          <a:xfrm>
            <a:off x="317311" y="5707483"/>
            <a:ext cx="50800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smtClean="0">
                <a:ln>
                  <a:noFill/>
                </a:ln>
                <a:solidFill>
                  <a:srgbClr val="212121"/>
                </a:solidFill>
                <a:effectLst/>
              </a:rPr>
              <a:t>Οι εμπρόσθιοι τροχοί μπορούν να περιστραφούν 360 °. Γυρίστε το κουμπί πάνω στους τροχούς για να τους ασφαλίσετε μόνο σε μία κατεύθυνση. Βλέπε Εικόνα 7.</a:t>
            </a:r>
            <a:r>
              <a:rPr kumimoji="0" lang="el-GR" altLang="en-US" sz="1000" b="0" i="0" u="none" strike="noStrike" cap="none" normalizeH="0" baseline="0" dirty="0" smtClean="0">
                <a:ln>
                  <a:noFill/>
                </a:ln>
                <a:solidFill>
                  <a:schemeClr val="tx1"/>
                </a:solidFill>
                <a:effectLst/>
              </a:rPr>
              <a:t> </a:t>
            </a:r>
          </a:p>
        </p:txBody>
      </p:sp>
      <p:sp>
        <p:nvSpPr>
          <p:cNvPr id="20" name="TextBox 19"/>
          <p:cNvSpPr txBox="1"/>
          <p:nvPr/>
        </p:nvSpPr>
        <p:spPr>
          <a:xfrm>
            <a:off x="173075" y="6499133"/>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sp>
        <p:nvSpPr>
          <p:cNvPr id="21" name="TextBox 20"/>
          <p:cNvSpPr txBox="1"/>
          <p:nvPr/>
        </p:nvSpPr>
        <p:spPr>
          <a:xfrm>
            <a:off x="6920450" y="66722"/>
            <a:ext cx="512921" cy="272415"/>
          </a:xfrm>
          <a:prstGeom prst="round2DiagRect">
            <a:avLst/>
          </a:prstGeom>
          <a:noFill/>
          <a:ln w="28575">
            <a:solidFill>
              <a:schemeClr val="tx1"/>
            </a:solidFill>
          </a:ln>
        </p:spPr>
        <p:txBody>
          <a:bodyPr wrap="square" rtlCol="0" anchor="ctr">
            <a:spAutoFit/>
          </a:bodyPr>
          <a:lstStyle/>
          <a:p>
            <a:pPr algn="ctr"/>
            <a:r>
              <a:rPr lang="en-US" sz="1000" b="1" dirty="0" smtClean="0"/>
              <a:t>RO</a:t>
            </a:r>
            <a:endParaRPr lang="bg-BG" sz="1000" b="1" dirty="0"/>
          </a:p>
        </p:txBody>
      </p:sp>
      <p:sp>
        <p:nvSpPr>
          <p:cNvPr id="22" name="TextBox 21"/>
          <p:cNvSpPr txBox="1"/>
          <p:nvPr/>
        </p:nvSpPr>
        <p:spPr>
          <a:xfrm>
            <a:off x="6896255" y="339146"/>
            <a:ext cx="5046671" cy="3170099"/>
          </a:xfrm>
          <a:prstGeom prst="rect">
            <a:avLst/>
          </a:prstGeom>
          <a:noFill/>
        </p:spPr>
        <p:txBody>
          <a:bodyPr wrap="square" rtlCol="0">
            <a:spAutoFit/>
          </a:bodyPr>
          <a:lstStyle/>
          <a:p>
            <a:pPr algn="just"/>
            <a:r>
              <a:rPr lang="ro-RO" sz="1000" dirty="0" smtClean="0"/>
              <a:t>Căruciorul este potrivit copiilor în vârstă de la 0 la </a:t>
            </a:r>
            <a:r>
              <a:rPr lang="bg-BG" sz="1000" dirty="0"/>
              <a:t>4</a:t>
            </a:r>
            <a:r>
              <a:rPr lang="ro-RO" sz="1000" dirty="0"/>
              <a:t> </a:t>
            </a:r>
            <a:r>
              <a:rPr lang="en-US" sz="1000" dirty="0" err="1" smtClean="0"/>
              <a:t>ani</a:t>
            </a:r>
            <a:r>
              <a:rPr lang="ro-RO" sz="1000" dirty="0" smtClean="0"/>
              <a:t>, cu greutate maximă admisă de până în </a:t>
            </a:r>
            <a:r>
              <a:rPr lang="bg-BG" sz="1000" dirty="0" smtClean="0"/>
              <a:t>22</a:t>
            </a:r>
            <a:r>
              <a:rPr lang="ro-RO" sz="1000" dirty="0" smtClean="0"/>
              <a:t> kg. </a:t>
            </a:r>
            <a:endParaRPr lang="en-US" sz="1000" dirty="0" smtClean="0"/>
          </a:p>
          <a:p>
            <a:pPr algn="just"/>
            <a:r>
              <a:rPr lang="ro-RO" sz="1000" dirty="0" smtClean="0"/>
              <a:t>Pozițiile spătarului pentru spatele copilului, ale suportului de picioare și ale umbrelei de soare sunt reglabile.   </a:t>
            </a:r>
            <a:endParaRPr lang="bg-BG" sz="1000" dirty="0" smtClean="0"/>
          </a:p>
          <a:p>
            <a:pPr algn="just"/>
            <a:r>
              <a:rPr lang="ro-RO" sz="1000" dirty="0" smtClean="0"/>
              <a:t>Scaunul se montează în două poziții, asigurând posibilitatea copilului a fi cu fața sau invers direcției de deplasare. Protectorul este reglabil și se poate demonta dacă este cazul. Mânerul de asemenea este reglabil și îl puteți fixa în poziția dorită. Roata de față se rotește la 360°. Umbrela de soare se poate demonta, astfel căruciorul transformându-se în varianta de vară.  </a:t>
            </a:r>
            <a:endParaRPr lang="bg-BG" sz="1000" dirty="0" smtClean="0"/>
          </a:p>
          <a:p>
            <a:pPr algn="just"/>
            <a:r>
              <a:rPr lang="ro-RO" sz="1000" dirty="0" smtClean="0"/>
              <a:t>Pe construcția se poate monta scaun de copii pentru automobil. Căruciorul este fabricat în conformitate cu cerințele Standardului european EN 1888:201</a:t>
            </a:r>
            <a:r>
              <a:rPr lang="bg-BG" sz="1000" dirty="0" smtClean="0"/>
              <a:t>8</a:t>
            </a:r>
            <a:r>
              <a:rPr lang="ro-RO" sz="1000" dirty="0" smtClean="0"/>
              <a:t> - „Articole pentru creșterea copiilor mici. Cerințe de siguranță și metode de încercare “.  </a:t>
            </a:r>
            <a:endParaRPr lang="en-US" sz="1000" dirty="0" smtClean="0"/>
          </a:p>
          <a:p>
            <a:pPr algn="just"/>
            <a:r>
              <a:rPr lang="ro-RO" sz="1000" b="1" dirty="0" smtClean="0"/>
              <a:t>Important: Păstrați acest instrucțiuni pentru a le consulta în viitor.  </a:t>
            </a:r>
            <a:endParaRPr lang="bg-BG" sz="1000" b="1" dirty="0" smtClean="0"/>
          </a:p>
          <a:p>
            <a:pPr algn="just"/>
            <a:r>
              <a:rPr lang="ro-RO" sz="1000" b="1" dirty="0" smtClean="0"/>
              <a:t>ATENȚIE! </a:t>
            </a:r>
            <a:r>
              <a:rPr lang="ro-RO" sz="1000" dirty="0" smtClean="0"/>
              <a:t>Veți asigura protecția maximă a copilului vostru dacă respectați sfaturile și recomandările conținute în instrucțiunile! Acordați atenție avertizărilor, asigurați toate măsurile de precauție pentru a preveni riscul de rănire sau de vătămare a copilului pentru  a asigura siguranța acestuia! Sunteți responsabil pentru siguranța copilului, dacă nu respectați și nu vă conformați acestor instrucțiuni și recomandări ! Asigurați-vă că persoana care utilizează căruciorul cunoaște și respectă instrucțiunile. Nu folosiți piese sau accesorii pentru căruciorul, care nu sunt aprobate de către producatorul sau distribuitorul, deaorece astfel ați putea pune în pericol copilul vostru  și va provoca anularea garanției </a:t>
            </a:r>
            <a:r>
              <a:rPr lang="ro-RO" sz="800" dirty="0" smtClean="0"/>
              <a:t>căruciorului. </a:t>
            </a:r>
            <a:endParaRPr lang="en-US" sz="800" dirty="0" smtClean="0"/>
          </a:p>
        </p:txBody>
      </p:sp>
      <p:sp>
        <p:nvSpPr>
          <p:cNvPr id="23" name="Rounded Rectangle 22"/>
          <p:cNvSpPr/>
          <p:nvPr/>
        </p:nvSpPr>
        <p:spPr>
          <a:xfrm>
            <a:off x="7941776" y="3465851"/>
            <a:ext cx="2963917"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916105" y="3529535"/>
            <a:ext cx="3094116" cy="246221"/>
          </a:xfrm>
          <a:prstGeom prst="rect">
            <a:avLst/>
          </a:prstGeom>
        </p:spPr>
        <p:txBody>
          <a:bodyPr wrap="none">
            <a:spAutoFit/>
          </a:bodyPr>
          <a:lstStyle/>
          <a:p>
            <a:pPr lvl="0" algn="ctr"/>
            <a:r>
              <a:rPr lang="ro-RO" sz="1000" b="1" dirty="0" smtClean="0"/>
              <a:t>Avertisment </a:t>
            </a:r>
            <a:r>
              <a:rPr lang="ro-RO" sz="1000" b="1" dirty="0"/>
              <a:t>pentru utilizare în condiții de siguranță  </a:t>
            </a:r>
            <a:endParaRPr lang="bg-BG" sz="1000" b="1" dirty="0"/>
          </a:p>
        </p:txBody>
      </p:sp>
      <p:sp>
        <p:nvSpPr>
          <p:cNvPr id="25" name="Rectangle 24"/>
          <p:cNvSpPr/>
          <p:nvPr/>
        </p:nvSpPr>
        <p:spPr>
          <a:xfrm>
            <a:off x="6855067" y="3746048"/>
            <a:ext cx="4971535" cy="2862322"/>
          </a:xfrm>
          <a:prstGeom prst="rect">
            <a:avLst/>
          </a:prstGeom>
        </p:spPr>
        <p:txBody>
          <a:bodyPr wrap="square">
            <a:spAutoFit/>
          </a:bodyPr>
          <a:lstStyle/>
          <a:p>
            <a:pPr algn="just"/>
            <a:r>
              <a:rPr lang="ro-RO" sz="1000" b="1" dirty="0"/>
              <a:t>ATENȚIE! </a:t>
            </a:r>
            <a:endParaRPr lang="bg-BG" sz="1000" b="1" dirty="0"/>
          </a:p>
          <a:p>
            <a:pPr algn="just"/>
            <a:r>
              <a:rPr lang="ro-RO" sz="1000" dirty="0"/>
              <a:t>01. Vă rugăm să citiți cu atenție aceste instrucțiuni înainte de a proceda la utilizarea produsului,  pentru a asigura utilizarea corectă a căruciorului, păstrați-le pentru a le consulta în viitor. </a:t>
            </a:r>
            <a:endParaRPr lang="en-US" sz="1000" b="1" dirty="0"/>
          </a:p>
          <a:p>
            <a:pPr algn="just"/>
            <a:r>
              <a:rPr lang="ro-RO" sz="1000" b="1" dirty="0"/>
              <a:t>02. AVERTIZARE: NICIODATĂ NU LĂSAȚI COPILUL FĂRĂ SUPRAVEGHERE.  </a:t>
            </a:r>
            <a:endParaRPr lang="en-US" sz="1000" b="1" dirty="0"/>
          </a:p>
          <a:p>
            <a:pPr algn="just"/>
            <a:r>
              <a:rPr lang="ro-RO" sz="1000" b="1" dirty="0"/>
              <a:t>03. AVERTIZARE: Înainte de utilizare asigurați-vă că toate dispozitivele de blocare sunt pornite. </a:t>
            </a:r>
            <a:endParaRPr lang="bg-BG" sz="1000" b="1" dirty="0"/>
          </a:p>
          <a:p>
            <a:pPr algn="just"/>
            <a:r>
              <a:rPr lang="ro-RO" sz="1000" b="1" dirty="0"/>
              <a:t>04. AVERTIZARE: Pentru a preveni vătămare, asigurați-vă că copilul este la o distanță corespunzătoare la plierea și desfacerea acestui produs.  </a:t>
            </a:r>
            <a:endParaRPr lang="bg-BG" sz="1000" b="1" dirty="0"/>
          </a:p>
          <a:p>
            <a:pPr algn="just"/>
            <a:r>
              <a:rPr lang="ro-RO" sz="1000" b="1" dirty="0"/>
              <a:t>05. AVERTIZARE: Nu lăsați copilul a se juca cu acest produs.  </a:t>
            </a:r>
            <a:endParaRPr lang="bg-BG" sz="1000" b="1" dirty="0"/>
          </a:p>
          <a:p>
            <a:pPr algn="just"/>
            <a:r>
              <a:rPr lang="ro-RO" sz="1000" b="1" dirty="0"/>
              <a:t>06. AVERTIZARE: După ce copilul poate stă jos în poziție verticală, întotdeauna folosiți centura de siguranță. </a:t>
            </a:r>
            <a:endParaRPr lang="bg-BG" sz="1000" b="1" dirty="0"/>
          </a:p>
          <a:p>
            <a:pPr algn="just"/>
            <a:r>
              <a:rPr lang="ro-RO" sz="1000" b="1" dirty="0"/>
              <a:t>07. AVERTIZARE: Înainte de utilizare, a se verifica dacă dispozitivele de fixare a coșului la căruciorul de bebeluși, a scaunului sau a scaunului auto pentru copii sunt acționate corect. </a:t>
            </a:r>
            <a:endParaRPr lang="bg-BG" sz="1000" b="1" dirty="0"/>
          </a:p>
          <a:p>
            <a:pPr algn="just"/>
            <a:r>
              <a:rPr lang="ro-RO" sz="1000" b="1" dirty="0"/>
              <a:t>08. Poziția cea mai inclinată a căruciorului este cea mai potrivită când acesta este utilizat de nou-născuți.  </a:t>
            </a:r>
            <a:endParaRPr lang="bg-BG" sz="1000" b="1" dirty="0"/>
          </a:p>
          <a:p>
            <a:pPr algn="just"/>
            <a:r>
              <a:rPr lang="ro-RO" sz="1000" b="1" dirty="0"/>
              <a:t>09. Dispozitivul de parcare (sistemul de frânare) trebuie acționat la așezarea și scoaterea copiilor din cărucior.</a:t>
            </a:r>
            <a:endParaRPr lang="bg-BG" sz="1000" b="1" dirty="0"/>
          </a:p>
        </p:txBody>
      </p:sp>
      <p:sp>
        <p:nvSpPr>
          <p:cNvPr id="26" name="TextBox 25"/>
          <p:cNvSpPr txBox="1"/>
          <p:nvPr/>
        </p:nvSpPr>
        <p:spPr>
          <a:xfrm>
            <a:off x="11581911" y="6499133"/>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19</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54952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8853" y="10572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720753" y="100144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050391" y="1050033"/>
            <a:ext cx="2212465" cy="276999"/>
          </a:xfrm>
          <a:prstGeom prst="rect">
            <a:avLst/>
          </a:prstGeom>
        </p:spPr>
        <p:txBody>
          <a:bodyPr wrap="none">
            <a:spAutoFit/>
          </a:bodyPr>
          <a:lstStyle/>
          <a:p>
            <a:pPr lvl="0" eaLnBrk="0" fontAlgn="base" hangingPunct="0">
              <a:spcBef>
                <a:spcPct val="0"/>
              </a:spcBef>
              <a:spcAft>
                <a:spcPct val="0"/>
              </a:spcAft>
            </a:pPr>
            <a:r>
              <a:rPr lang="el-GR" altLang="en-US" sz="1200" b="1" dirty="0">
                <a:solidFill>
                  <a:srgbClr val="212121"/>
                </a:solidFill>
                <a:latin typeface="inherit"/>
                <a:cs typeface="Arial" panose="020B0604020202020204" pitchFamily="34" charset="0"/>
              </a:rPr>
              <a:t>Ζώνη ασφαλείας 5 σημείων</a:t>
            </a:r>
            <a:endParaRPr lang="el-GR" altLang="en-US" sz="1050" b="1" dirty="0">
              <a:latin typeface="Arial" panose="020B0604020202020204" pitchFamily="34" charset="0"/>
            </a:endParaRPr>
          </a:p>
        </p:txBody>
      </p:sp>
      <p:sp>
        <p:nvSpPr>
          <p:cNvPr id="5" name="Rectangle 3"/>
          <p:cNvSpPr>
            <a:spLocks noChangeArrowheads="1"/>
          </p:cNvSpPr>
          <p:nvPr/>
        </p:nvSpPr>
        <p:spPr bwMode="auto">
          <a:xfrm>
            <a:off x="277201" y="1607467"/>
            <a:ext cx="517507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en-US" sz="1000" dirty="0"/>
              <a:t>Press down the button to open the safety buckle. </a:t>
            </a:r>
          </a:p>
          <a:p>
            <a:pPr algn="just"/>
            <a:r>
              <a:rPr lang="en-US" sz="1000" dirty="0"/>
              <a:t>Insert the buckle to the socket, when you hear click sound, then it is locked. Pictures </a:t>
            </a:r>
            <a:r>
              <a:rPr lang="en-US" sz="1000" dirty="0" smtClean="0"/>
              <a:t>10,11,12.</a:t>
            </a:r>
            <a:endParaRPr lang="bg-BG" sz="1000" dirty="0"/>
          </a:p>
        </p:txBody>
      </p:sp>
      <p:sp>
        <p:nvSpPr>
          <p:cNvPr id="6" name="Rounded Rectangle 5"/>
          <p:cNvSpPr/>
          <p:nvPr/>
        </p:nvSpPr>
        <p:spPr>
          <a:xfrm>
            <a:off x="1758853" y="2039218"/>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6604" y="2099143"/>
            <a:ext cx="1120242" cy="276999"/>
          </a:xfrm>
          <a:prstGeom prst="rect">
            <a:avLst/>
          </a:prstGeom>
        </p:spPr>
        <p:txBody>
          <a:bodyPr wrap="none">
            <a:spAutoFit/>
          </a:bodyPr>
          <a:lstStyle/>
          <a:p>
            <a:pPr algn="ctr"/>
            <a:r>
              <a:rPr lang="en-US" sz="1200" b="1" dirty="0"/>
              <a:t>Storage basket</a:t>
            </a:r>
            <a:endParaRPr lang="bg-BG" sz="1100" b="1" dirty="0"/>
          </a:p>
        </p:txBody>
      </p:sp>
      <p:sp>
        <p:nvSpPr>
          <p:cNvPr id="8" name="Rectangle 3"/>
          <p:cNvSpPr>
            <a:spLocks noChangeArrowheads="1"/>
          </p:cNvSpPr>
          <p:nvPr/>
        </p:nvSpPr>
        <p:spPr bwMode="auto">
          <a:xfrm>
            <a:off x="255430" y="2597323"/>
            <a:ext cx="517507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en-US" altLang="en-US" sz="1000" b="1" dirty="0">
                <a:solidFill>
                  <a:srgbClr val="212121"/>
                </a:solidFill>
              </a:rPr>
              <a:t>WARNING</a:t>
            </a:r>
            <a:r>
              <a:rPr lang="en-US" altLang="en-US" sz="1000" b="1" dirty="0" smtClean="0">
                <a:solidFill>
                  <a:srgbClr val="212121"/>
                </a:solidFill>
              </a:rPr>
              <a:t>! </a:t>
            </a:r>
            <a:r>
              <a:rPr lang="en-US" altLang="en-US" sz="1000" b="1" dirty="0">
                <a:solidFill>
                  <a:srgbClr val="212121"/>
                </a:solidFill>
              </a:rPr>
              <a:t>Do not load the storage basket with weights over 2.5kg</a:t>
            </a:r>
            <a:r>
              <a:rPr lang="en-US" altLang="en-US" sz="1000" b="1" dirty="0" smtClean="0">
                <a:solidFill>
                  <a:srgbClr val="212121"/>
                </a:solidFill>
              </a:rPr>
              <a:t>.</a:t>
            </a:r>
          </a:p>
          <a:p>
            <a:pPr algn="just" eaLnBrk="0" fontAlgn="base" hangingPunct="0">
              <a:spcBef>
                <a:spcPct val="0"/>
              </a:spcBef>
              <a:spcAft>
                <a:spcPct val="0"/>
              </a:spcAft>
            </a:pPr>
            <a:r>
              <a:rPr lang="en-US" altLang="en-US" sz="1000" dirty="0">
                <a:solidFill>
                  <a:srgbClr val="212121"/>
                </a:solidFill>
              </a:rPr>
              <a:t>The stroller is equipped with a storage </a:t>
            </a:r>
            <a:r>
              <a:rPr lang="en-US" altLang="en-US" sz="1000" dirty="0" smtClean="0">
                <a:solidFill>
                  <a:srgbClr val="212121"/>
                </a:solidFill>
              </a:rPr>
              <a:t>basket. </a:t>
            </a:r>
            <a:r>
              <a:rPr lang="en-US" altLang="en-US" sz="1000" dirty="0">
                <a:solidFill>
                  <a:srgbClr val="212121"/>
                </a:solidFill>
              </a:rPr>
              <a:t>Fit the storage basket by fastening the straps around the stroller’s   frame, in the positions shown</a:t>
            </a:r>
            <a:r>
              <a:rPr lang="en-US" altLang="en-US" sz="1000" dirty="0" smtClean="0">
                <a:solidFill>
                  <a:srgbClr val="212121"/>
                </a:solidFill>
              </a:rPr>
              <a:t>.(Picture.</a:t>
            </a:r>
            <a:r>
              <a:rPr lang="bg-BG" altLang="en-US" sz="1000" dirty="0" smtClean="0">
                <a:solidFill>
                  <a:srgbClr val="212121"/>
                </a:solidFill>
              </a:rPr>
              <a:t>13</a:t>
            </a:r>
            <a:r>
              <a:rPr lang="en-US" altLang="en-US" sz="1000" dirty="0" smtClean="0">
                <a:solidFill>
                  <a:srgbClr val="212121"/>
                </a:solidFill>
              </a:rPr>
              <a:t>)</a:t>
            </a:r>
            <a:r>
              <a:rPr lang="bg-BG" altLang="en-US" sz="1000" dirty="0" smtClean="0">
                <a:solidFill>
                  <a:srgbClr val="212121"/>
                </a:solidFill>
              </a:rPr>
              <a:t>. </a:t>
            </a:r>
            <a:endParaRPr lang="bg-BG" altLang="en-US" sz="1000" dirty="0" smtClean="0"/>
          </a:p>
        </p:txBody>
      </p:sp>
      <p:sp>
        <p:nvSpPr>
          <p:cNvPr id="9" name="Rounded Rectangle 8"/>
          <p:cNvSpPr/>
          <p:nvPr/>
        </p:nvSpPr>
        <p:spPr>
          <a:xfrm>
            <a:off x="1758853" y="315981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000578" y="3184701"/>
            <a:ext cx="2185481" cy="276999"/>
          </a:xfrm>
          <a:prstGeom prst="rect">
            <a:avLst/>
          </a:prstGeom>
        </p:spPr>
        <p:txBody>
          <a:bodyPr wrap="square">
            <a:spAutoFit/>
          </a:bodyPr>
          <a:lstStyle/>
          <a:p>
            <a:pPr algn="ctr"/>
            <a:r>
              <a:rPr lang="en-US" sz="1200" b="1" dirty="0"/>
              <a:t>How to </a:t>
            </a:r>
            <a:r>
              <a:rPr lang="en-US" sz="1200" b="1" dirty="0" smtClean="0"/>
              <a:t>assemble </a:t>
            </a:r>
            <a:r>
              <a:rPr lang="en-US" sz="1200" b="1" dirty="0"/>
              <a:t>the seat</a:t>
            </a:r>
            <a:endParaRPr lang="bg-BG" sz="1100" b="1" dirty="0"/>
          </a:p>
        </p:txBody>
      </p:sp>
      <p:sp>
        <p:nvSpPr>
          <p:cNvPr id="11" name="Rectangle 3"/>
          <p:cNvSpPr>
            <a:spLocks noChangeArrowheads="1"/>
          </p:cNvSpPr>
          <p:nvPr/>
        </p:nvSpPr>
        <p:spPr bwMode="auto">
          <a:xfrm>
            <a:off x="285185" y="3656523"/>
            <a:ext cx="51689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en-US" altLang="en-US" sz="1000" dirty="0">
                <a:solidFill>
                  <a:srgbClr val="212121"/>
                </a:solidFill>
              </a:rPr>
              <a:t>Press this plastic both side to remove the </a:t>
            </a:r>
            <a:r>
              <a:rPr lang="en-US" altLang="en-US" sz="1000" dirty="0" smtClean="0">
                <a:solidFill>
                  <a:srgbClr val="212121"/>
                </a:solidFill>
              </a:rPr>
              <a:t>seat picture </a:t>
            </a:r>
            <a:r>
              <a:rPr kumimoji="0" lang="bg-BG" altLang="en-US" sz="1000" b="0" i="0" u="none" strike="noStrike" cap="none" normalizeH="0" baseline="0" dirty="0" smtClean="0">
                <a:ln>
                  <a:noFill/>
                </a:ln>
                <a:solidFill>
                  <a:srgbClr val="212121"/>
                </a:solidFill>
                <a:effectLst/>
              </a:rPr>
              <a:t>14</a:t>
            </a:r>
            <a:r>
              <a:rPr lang="en-US" altLang="en-US" sz="1000" dirty="0">
                <a:solidFill>
                  <a:srgbClr val="212121"/>
                </a:solidFill>
              </a:rPr>
              <a:t>. Put the seat on the free </a:t>
            </a:r>
            <a:r>
              <a:rPr lang="en-US" altLang="en-US" sz="1000" dirty="0" smtClean="0">
                <a:solidFill>
                  <a:srgbClr val="212121"/>
                </a:solidFill>
              </a:rPr>
              <a:t>point </a:t>
            </a:r>
            <a:r>
              <a:rPr lang="en-US" altLang="en-US" sz="1000" dirty="0">
                <a:solidFill>
                  <a:srgbClr val="212121"/>
                </a:solidFill>
              </a:rPr>
              <a:t>both side like the picture</a:t>
            </a:r>
            <a:r>
              <a:rPr lang="bg-BG" altLang="en-US" sz="1000" dirty="0" smtClean="0">
                <a:solidFill>
                  <a:srgbClr val="212121"/>
                </a:solidFill>
              </a:rPr>
              <a:t>.(</a:t>
            </a:r>
            <a:r>
              <a:rPr lang="en-US" altLang="en-US" sz="1000" dirty="0" smtClean="0">
                <a:solidFill>
                  <a:srgbClr val="212121"/>
                </a:solidFill>
              </a:rPr>
              <a:t>Picture </a:t>
            </a:r>
            <a:r>
              <a:rPr lang="bg-BG" altLang="en-US" sz="1000" dirty="0" smtClean="0">
                <a:solidFill>
                  <a:srgbClr val="212121"/>
                </a:solidFill>
              </a:rPr>
              <a:t>15) </a:t>
            </a:r>
            <a:endParaRPr lang="bg-BG" altLang="en-US" sz="1000" dirty="0" smtClean="0"/>
          </a:p>
        </p:txBody>
      </p:sp>
      <p:sp>
        <p:nvSpPr>
          <p:cNvPr id="12" name="Rounded Rectangle 11"/>
          <p:cNvSpPr/>
          <p:nvPr/>
        </p:nvSpPr>
        <p:spPr>
          <a:xfrm>
            <a:off x="1705223" y="4019589"/>
            <a:ext cx="2830323" cy="38220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26057" y="4003164"/>
            <a:ext cx="2608854" cy="461665"/>
          </a:xfrm>
          <a:prstGeom prst="rect">
            <a:avLst/>
          </a:prstGeom>
        </p:spPr>
        <p:txBody>
          <a:bodyPr wrap="square">
            <a:spAutoFit/>
          </a:bodyPr>
          <a:lstStyle/>
          <a:p>
            <a:pPr algn="ctr"/>
            <a:r>
              <a:rPr lang="en-US" sz="1200" b="1" dirty="0" smtClean="0"/>
              <a:t>How to assemble the bumper bar and canopy</a:t>
            </a:r>
            <a:endParaRPr lang="bg-BG" sz="1100" b="1" dirty="0"/>
          </a:p>
        </p:txBody>
      </p:sp>
      <p:sp>
        <p:nvSpPr>
          <p:cNvPr id="14" name="Rectangle 3"/>
          <p:cNvSpPr>
            <a:spLocks noChangeArrowheads="1"/>
          </p:cNvSpPr>
          <p:nvPr/>
        </p:nvSpPr>
        <p:spPr bwMode="auto">
          <a:xfrm>
            <a:off x="294710" y="4497154"/>
            <a:ext cx="514985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en-US" altLang="en-US" sz="1000" b="0" i="0" u="none" strike="noStrike" cap="none" normalizeH="0" baseline="0" dirty="0" smtClean="0">
                <a:ln>
                  <a:noFill/>
                </a:ln>
                <a:solidFill>
                  <a:srgbClr val="212121"/>
                </a:solidFill>
                <a:effectLst/>
              </a:rPr>
              <a:t>To</a:t>
            </a:r>
            <a:r>
              <a:rPr kumimoji="0" lang="en-US" altLang="en-US" sz="1000" b="0" i="0" u="none" strike="noStrike" cap="none" normalizeH="0" dirty="0" smtClean="0">
                <a:ln>
                  <a:noFill/>
                </a:ln>
                <a:solidFill>
                  <a:srgbClr val="212121"/>
                </a:solidFill>
                <a:effectLst/>
              </a:rPr>
              <a:t> assemble the bumper bar please follow the steps that are shown on pictures </a:t>
            </a:r>
            <a:r>
              <a:rPr kumimoji="0" lang="bg-BG" altLang="en-US" sz="1000" b="0" i="0" u="none" strike="noStrike" cap="none" normalizeH="0" dirty="0" smtClean="0">
                <a:ln>
                  <a:noFill/>
                </a:ln>
                <a:solidFill>
                  <a:srgbClr val="212121"/>
                </a:solidFill>
                <a:effectLst/>
              </a:rPr>
              <a:t>16,17 и 18.</a:t>
            </a:r>
            <a:endParaRPr kumimoji="0" lang="bg-BG" altLang="en-US" sz="1000" b="0" i="0" u="none" strike="noStrike" cap="none" normalizeH="0" baseline="0" dirty="0" smtClean="0">
              <a:ln>
                <a:noFill/>
              </a:ln>
              <a:solidFill>
                <a:srgbClr val="212121"/>
              </a:solidFill>
              <a:effectLst/>
            </a:endParaRPr>
          </a:p>
          <a:p>
            <a:pPr algn="just" eaLnBrk="0" fontAlgn="base" hangingPunct="0">
              <a:spcBef>
                <a:spcPct val="0"/>
              </a:spcBef>
              <a:spcAft>
                <a:spcPct val="0"/>
              </a:spcAft>
            </a:pPr>
            <a:r>
              <a:rPr kumimoji="0" lang="en-US" altLang="en-US" sz="1000" b="0" i="0" u="none" strike="noStrike" cap="none" normalizeH="0" baseline="0" dirty="0" smtClean="0">
                <a:ln>
                  <a:noFill/>
                </a:ln>
                <a:solidFill>
                  <a:srgbClr val="212121"/>
                </a:solidFill>
                <a:effectLst/>
              </a:rPr>
              <a:t>As you can see from picture</a:t>
            </a:r>
            <a:r>
              <a:rPr kumimoji="0" lang="en-US" altLang="en-US" sz="1000" b="0" i="0" u="none" strike="noStrike" cap="none" normalizeH="0" dirty="0" smtClean="0">
                <a:ln>
                  <a:noFill/>
                </a:ln>
                <a:solidFill>
                  <a:srgbClr val="212121"/>
                </a:solidFill>
                <a:effectLst/>
              </a:rPr>
              <a:t> </a:t>
            </a:r>
            <a:r>
              <a:rPr kumimoji="0" lang="bg-BG" altLang="en-US" sz="1000" b="0" i="0" u="none" strike="noStrike" cap="none" normalizeH="0" dirty="0" smtClean="0">
                <a:ln>
                  <a:noFill/>
                </a:ln>
                <a:solidFill>
                  <a:srgbClr val="212121"/>
                </a:solidFill>
                <a:effectLst/>
              </a:rPr>
              <a:t>19</a:t>
            </a:r>
            <a:r>
              <a:rPr kumimoji="0" lang="en-US" altLang="en-US" sz="1000" b="0" i="0" u="none" strike="noStrike" cap="none" normalizeH="0" dirty="0" smtClean="0">
                <a:ln>
                  <a:noFill/>
                </a:ln>
                <a:solidFill>
                  <a:srgbClr val="212121"/>
                </a:solidFill>
                <a:effectLst/>
              </a:rPr>
              <a:t> please fix the canopy from the both sides of the frame.</a:t>
            </a:r>
            <a:r>
              <a:rPr kumimoji="0" lang="bg-BG" altLang="en-US" sz="1000" b="0" i="0" u="none" strike="noStrike" cap="none" normalizeH="0" dirty="0" smtClean="0">
                <a:ln>
                  <a:noFill/>
                </a:ln>
                <a:solidFill>
                  <a:srgbClr val="212121"/>
                </a:solidFill>
                <a:effectLst/>
              </a:rPr>
              <a:t> </a:t>
            </a:r>
            <a:r>
              <a:rPr lang="en-US" altLang="en-US" sz="1000" dirty="0" smtClean="0">
                <a:solidFill>
                  <a:srgbClr val="212121"/>
                </a:solidFill>
              </a:rPr>
              <a:t>Always </a:t>
            </a:r>
            <a:r>
              <a:rPr lang="en-US" altLang="en-US" sz="1000" dirty="0">
                <a:solidFill>
                  <a:srgbClr val="212121"/>
                </a:solidFill>
              </a:rPr>
              <a:t>release the two-side locking mechanisms if you wish to close the </a:t>
            </a:r>
            <a:r>
              <a:rPr lang="en-US" altLang="en-US" sz="1000" dirty="0" smtClean="0">
                <a:solidFill>
                  <a:srgbClr val="212121"/>
                </a:solidFill>
              </a:rPr>
              <a:t>canopy picture</a:t>
            </a:r>
            <a:r>
              <a:rPr lang="bg-BG" altLang="en-US" sz="1000" dirty="0" smtClean="0">
                <a:solidFill>
                  <a:srgbClr val="212121"/>
                </a:solidFill>
              </a:rPr>
              <a:t> 20. </a:t>
            </a:r>
            <a:endParaRPr lang="bg-BG" altLang="en-US" sz="1000" dirty="0" smtClean="0"/>
          </a:p>
        </p:txBody>
      </p:sp>
      <p:sp>
        <p:nvSpPr>
          <p:cNvPr id="15" name="Rounded Rectangle 14"/>
          <p:cNvSpPr/>
          <p:nvPr/>
        </p:nvSpPr>
        <p:spPr>
          <a:xfrm>
            <a:off x="1740570" y="5052885"/>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314647" y="5127776"/>
            <a:ext cx="1699260" cy="276999"/>
          </a:xfrm>
          <a:prstGeom prst="rect">
            <a:avLst/>
          </a:prstGeom>
        </p:spPr>
        <p:txBody>
          <a:bodyPr wrap="square">
            <a:spAutoFit/>
          </a:bodyPr>
          <a:lstStyle/>
          <a:p>
            <a:pPr algn="just"/>
            <a:r>
              <a:rPr lang="en-US" sz="1200" b="1" dirty="0" smtClean="0"/>
              <a:t>Folding of the stroller </a:t>
            </a:r>
            <a:endParaRPr lang="bg-BG" sz="1200" b="1" dirty="0"/>
          </a:p>
        </p:txBody>
      </p:sp>
      <p:sp>
        <p:nvSpPr>
          <p:cNvPr id="17" name="Rectangle 1"/>
          <p:cNvSpPr>
            <a:spLocks noChangeArrowheads="1"/>
          </p:cNvSpPr>
          <p:nvPr/>
        </p:nvSpPr>
        <p:spPr bwMode="auto">
          <a:xfrm>
            <a:off x="272485" y="5607223"/>
            <a:ext cx="514350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212121"/>
                </a:solidFill>
                <a:effectLst/>
              </a:rPr>
              <a:t>Remove the safety panel and fold the seat as shown in picture 21. Then press the button on the back of the seat. To fold the frame, press the two buttons on the handle and press down. (Figures 21 and 22) To fully fold the trolley, push the two plastic fuses at the same time. (Picture 23) To complete the folding, use the locking mechanism for greater security. (Picture 24)</a:t>
            </a:r>
            <a:r>
              <a:rPr kumimoji="0" lang="en-US" altLang="en-US" sz="900" b="0" i="0" u="none" strike="noStrike" cap="none" normalizeH="0" baseline="0" dirty="0" smtClean="0">
                <a:ln>
                  <a:noFill/>
                </a:ln>
                <a:solidFill>
                  <a:schemeClr val="tx1"/>
                </a:solidFill>
                <a:effectLst/>
              </a:rPr>
              <a:t> </a:t>
            </a:r>
          </a:p>
        </p:txBody>
      </p:sp>
      <p:sp>
        <p:nvSpPr>
          <p:cNvPr id="18" name="Rectangle 1"/>
          <p:cNvSpPr>
            <a:spLocks noChangeArrowheads="1"/>
          </p:cNvSpPr>
          <p:nvPr/>
        </p:nvSpPr>
        <p:spPr bwMode="auto">
          <a:xfrm>
            <a:off x="1859985" y="134808"/>
            <a:ext cx="24765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rgbClr val="212121"/>
                </a:solidFill>
                <a:effectLst/>
              </a:rPr>
              <a:t>Πώς να συναρμολογήσετε τους πίσω τροχούς</a:t>
            </a:r>
            <a:r>
              <a:rPr kumimoji="0" lang="el-GR" altLang="en-US" sz="1200" b="1" i="0" u="none" strike="noStrike" cap="none" normalizeH="0" baseline="0" dirty="0" smtClean="0">
                <a:ln>
                  <a:noFill/>
                </a:ln>
                <a:solidFill>
                  <a:schemeClr val="tx1"/>
                </a:solidFill>
                <a:effectLst/>
              </a:rPr>
              <a:t> </a:t>
            </a:r>
          </a:p>
        </p:txBody>
      </p:sp>
      <p:sp>
        <p:nvSpPr>
          <p:cNvPr id="19" name="Rectangle 2"/>
          <p:cNvSpPr>
            <a:spLocks noChangeArrowheads="1"/>
          </p:cNvSpPr>
          <p:nvPr/>
        </p:nvSpPr>
        <p:spPr bwMode="auto">
          <a:xfrm>
            <a:off x="272485" y="592533"/>
            <a:ext cx="53467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smtClean="0">
                <a:ln>
                  <a:noFill/>
                </a:ln>
                <a:solidFill>
                  <a:srgbClr val="212121"/>
                </a:solidFill>
                <a:effectLst/>
              </a:rPr>
              <a:t>(Εικόνα 9) Βάλτε τους πίσω τροχούς στο ελεύθερο σημείο όπως η εικόνα, η επανάληψη αυτής της λειτουργίας για την άλλη μονάδα τροχού.</a:t>
            </a:r>
            <a:r>
              <a:rPr kumimoji="0" lang="el-GR" altLang="en-US" sz="1000" b="0" i="0" u="none" strike="noStrike" cap="none" normalizeH="0" baseline="0" dirty="0" smtClean="0">
                <a:ln>
                  <a:noFill/>
                </a:ln>
                <a:solidFill>
                  <a:schemeClr val="tx1"/>
                </a:solidFill>
                <a:effectLst/>
              </a:rPr>
              <a:t> </a:t>
            </a:r>
          </a:p>
        </p:txBody>
      </p:sp>
      <p:sp>
        <p:nvSpPr>
          <p:cNvPr id="20" name="TextBox 19"/>
          <p:cNvSpPr txBox="1"/>
          <p:nvPr/>
        </p:nvSpPr>
        <p:spPr>
          <a:xfrm>
            <a:off x="120537" y="6521312"/>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17</a:t>
            </a:r>
            <a:endParaRPr lang="bg-BG" sz="900" b="1" dirty="0">
              <a:latin typeface="Arial" pitchFamily="34" charset="0"/>
              <a:cs typeface="Arial" pitchFamily="34" charset="0"/>
            </a:endParaRPr>
          </a:p>
        </p:txBody>
      </p:sp>
      <p:sp>
        <p:nvSpPr>
          <p:cNvPr id="21" name="Rounded Rectangle 20"/>
          <p:cNvSpPr/>
          <p:nvPr/>
        </p:nvSpPr>
        <p:spPr>
          <a:xfrm>
            <a:off x="7724496" y="733313"/>
            <a:ext cx="3102529" cy="3893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C:\Users\user\Desktop\Picture1.jpg"/>
          <p:cNvPicPr>
            <a:picLocks noChangeAspect="1" noChangeArrowheads="1"/>
          </p:cNvPicPr>
          <p:nvPr/>
        </p:nvPicPr>
        <p:blipFill>
          <a:blip r:embed="rId2" cstate="print"/>
          <a:srcRect/>
          <a:stretch>
            <a:fillRect/>
          </a:stretch>
        </p:blipFill>
        <p:spPr bwMode="auto">
          <a:xfrm>
            <a:off x="10259447" y="4304120"/>
            <a:ext cx="1335112" cy="748765"/>
          </a:xfrm>
          <a:prstGeom prst="rect">
            <a:avLst/>
          </a:prstGeom>
          <a:noFill/>
        </p:spPr>
      </p:pic>
      <p:sp>
        <p:nvSpPr>
          <p:cNvPr id="23" name="Rectangle 1"/>
          <p:cNvSpPr>
            <a:spLocks noChangeArrowheads="1"/>
          </p:cNvSpPr>
          <p:nvPr/>
        </p:nvSpPr>
        <p:spPr bwMode="auto">
          <a:xfrm>
            <a:off x="6715551" y="206098"/>
            <a:ext cx="5151904" cy="4154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212121"/>
                </a:solidFill>
                <a:effectLst/>
              </a:rPr>
              <a:t>Attention! </a:t>
            </a:r>
            <a:r>
              <a:rPr kumimoji="0" lang="en-US" altLang="en-US" sz="900" b="0" i="0" u="none" strike="noStrike" cap="none" normalizeH="0" baseline="0" dirty="0" smtClean="0">
                <a:ln>
                  <a:noFill/>
                </a:ln>
                <a:solidFill>
                  <a:srgbClr val="212121"/>
                </a:solidFill>
                <a:effectLst/>
              </a:rPr>
              <a:t>When closing the trolley, make sure your child or other children are kept at a safe distance. Make sure the moving parts of the trolley do not come in contact with your child during these operations. Before closing the cart, make sure the storage bin is empty.</a:t>
            </a:r>
            <a:r>
              <a:rPr kumimoji="0" lang="en-US" altLang="en-US" sz="900" b="0" i="0" u="none" strike="noStrike" cap="none" normalizeH="0" baseline="0" dirty="0" smtClean="0">
                <a:ln>
                  <a:noFill/>
                </a:ln>
                <a:solidFill>
                  <a:schemeClr val="tx1"/>
                </a:solidFill>
                <a:effectLst/>
              </a:rPr>
              <a:t> </a:t>
            </a:r>
          </a:p>
        </p:txBody>
      </p:sp>
      <p:sp>
        <p:nvSpPr>
          <p:cNvPr id="24" name="Rectangle 23"/>
          <p:cNvSpPr/>
          <p:nvPr/>
        </p:nvSpPr>
        <p:spPr>
          <a:xfrm>
            <a:off x="7822977" y="806254"/>
            <a:ext cx="2999539" cy="261610"/>
          </a:xfrm>
          <a:prstGeom prst="rect">
            <a:avLst/>
          </a:prstGeom>
        </p:spPr>
        <p:txBody>
          <a:bodyPr wrap="none">
            <a:spAutoFit/>
          </a:bodyPr>
          <a:lstStyle/>
          <a:p>
            <a:pPr algn="ctr"/>
            <a:r>
              <a:rPr lang="el-GR" sz="1100" b="1" dirty="0"/>
              <a:t>ΟΔΗΓΙΑ ΓΙΑ ΤΗ ΣΥΝΤΗΡΗΣΗ ΚΑΙ ΤΗΝ ΠΡΟΛΗΨΗ</a:t>
            </a:r>
            <a:r>
              <a:rPr lang="bg-BG" sz="1100" b="1" dirty="0"/>
              <a:t> </a:t>
            </a:r>
          </a:p>
        </p:txBody>
      </p:sp>
      <p:sp>
        <p:nvSpPr>
          <p:cNvPr id="25" name="TextBox 1"/>
          <p:cNvSpPr txBox="1"/>
          <p:nvPr/>
        </p:nvSpPr>
        <p:spPr>
          <a:xfrm>
            <a:off x="6630577" y="1198704"/>
            <a:ext cx="5240053" cy="2185214"/>
          </a:xfrm>
          <a:prstGeom prst="rect">
            <a:avLst/>
          </a:prstGeom>
          <a:noFill/>
        </p:spPr>
        <p:txBody>
          <a:bodyPr wrap="square" rtlCol="0">
            <a:spAutoFit/>
          </a:bodyPr>
          <a:lstStyle/>
          <a:p>
            <a:pPr algn="just"/>
            <a:r>
              <a:rPr lang="bg-BG" sz="800" dirty="0" smtClean="0"/>
              <a:t>1. </a:t>
            </a:r>
            <a:r>
              <a:rPr lang="el-GR" sz="800" dirty="0" smtClean="0"/>
              <a:t>Ελέγξτε τακτικά τα συστήματα κλειδώματος, τα φρένα, τις ζώνες ασφαλείας και τις πόρπες, τις αρθρώσεις και τους μηχανισμούς κλειδώματος για να βεβαιωθείτε ότι είναι ακέραια, δεν είναι φθαρμένα ή κατεστραμμένα.</a:t>
            </a:r>
            <a:endParaRPr lang="bg-BG" sz="800" dirty="0" smtClean="0"/>
          </a:p>
          <a:p>
            <a:pPr algn="just"/>
            <a:r>
              <a:rPr lang="bg-BG" sz="800" dirty="0" smtClean="0"/>
              <a:t>2. </a:t>
            </a:r>
            <a:r>
              <a:rPr lang="el-GR" sz="800" dirty="0" smtClean="0"/>
              <a:t>Εάν βρείτε χαλαρά, σκισμένα ή κατεστραμμένα εξαρτήματα, αυτά θα πρέπει να επισκευαστούν από εξουσιοδοτημένη υπηρεσία ή να αντικατασταθούν με πρωτότυπα ανταλλακτικά.  Διαφορετικά η εγγύησή του καροτσιού θα ακυρωθεί.</a:t>
            </a:r>
            <a:endParaRPr lang="bg-BG" sz="800" dirty="0" smtClean="0"/>
          </a:p>
          <a:p>
            <a:pPr algn="just"/>
            <a:r>
              <a:rPr lang="bg-BG" sz="800" dirty="0" smtClean="0"/>
              <a:t>3. </a:t>
            </a:r>
            <a:r>
              <a:rPr lang="el-GR" sz="800" dirty="0" smtClean="0"/>
              <a:t>Μην κάνετε τροποποιήσεις στη δομή και μην αντικαταστήστε τα φθαρμένα μέρη με μέρη που δεν είναι κατάλληλα και δεν είναι πρωτότυπα. Αυτό μπορεί να οδηγήσει σε δυσλειτουργία του καροτσιού και σε βλάβη για το παιδί σας. Και, επίσης, να ακυρώσει την εγγύηση του καροτσιού.</a:t>
            </a:r>
            <a:endParaRPr lang="bg-BG" sz="800" dirty="0" smtClean="0"/>
          </a:p>
          <a:p>
            <a:pPr algn="just"/>
            <a:r>
              <a:rPr lang="bg-BG" sz="800" dirty="0" smtClean="0"/>
              <a:t>4. </a:t>
            </a:r>
            <a:r>
              <a:rPr lang="el-GR" sz="800" dirty="0" smtClean="0"/>
              <a:t>Για να καθαρίσετε την ταπετσαρία, τα μολυσμένα πλαστικά ή μεταλλικά μέρη του προϊόντος, χρησιμοποιήστε ένα μαλακό βαμβακερό πανί ή σφουγγάρι βρεγμένο με νερό.</a:t>
            </a:r>
            <a:endParaRPr lang="en-US" sz="800" dirty="0" smtClean="0"/>
          </a:p>
          <a:p>
            <a:pPr algn="just"/>
            <a:r>
              <a:rPr lang="bg-BG" sz="800" dirty="0" smtClean="0"/>
              <a:t>5. </a:t>
            </a:r>
            <a:r>
              <a:rPr lang="el-GR" sz="800" dirty="0" smtClean="0"/>
              <a:t>Ποτέ μην καθαρίζετε με καθαριστικά που περιέχουν λειαντικά σωματίδια, αμμωνία, χλωρίνη ή οινόπνευμα. ΜΗΝ πλένετε στο</a:t>
            </a:r>
            <a:r>
              <a:rPr lang="en-US" sz="800" dirty="0" smtClean="0"/>
              <a:t> </a:t>
            </a:r>
            <a:r>
              <a:rPr lang="el-GR" sz="800" dirty="0" smtClean="0"/>
              <a:t>πλυντήριο τα αποσπώμενα μέρη και εξαρτήματα</a:t>
            </a:r>
            <a:endParaRPr lang="en-US" sz="800" dirty="0" smtClean="0"/>
          </a:p>
          <a:p>
            <a:pPr algn="just"/>
            <a:r>
              <a:rPr lang="el-GR" sz="800" dirty="0"/>
              <a:t>– την τέντα κτλ., επειδή αυτό μπορεί να οδηγήσει στη βλάβη τους. Διαφορετικά η εγγύησή θα ακυρωθεί.</a:t>
            </a:r>
            <a:endParaRPr lang="bg-BG" sz="800" dirty="0"/>
          </a:p>
          <a:p>
            <a:pPr algn="just"/>
            <a:r>
              <a:rPr lang="bg-BG" sz="800" dirty="0"/>
              <a:t>6. </a:t>
            </a:r>
            <a:r>
              <a:rPr lang="el-GR" sz="800" dirty="0"/>
              <a:t>Πάντα μετά από καθαρισμό αφήστε το καρότσι να στεγνώσει εντελώς, στη συνέχεια, το χρησιμοποιήσετε ή το αποθηκεύστε.</a:t>
            </a:r>
            <a:endParaRPr lang="bg-BG" sz="800" dirty="0"/>
          </a:p>
          <a:p>
            <a:pPr algn="just"/>
            <a:r>
              <a:rPr lang="bg-BG" sz="800" dirty="0"/>
              <a:t>7. </a:t>
            </a:r>
            <a:r>
              <a:rPr lang="el-GR" sz="800" dirty="0"/>
              <a:t>Διατηρήστε το καρότσι σε κλεισμένο χώρο. Οι επιδράσεις του περιβάλλοντος – ο αέρας της θάλασσας, πασπαλισμένοι αλάτι δρόμοι, όξινες βροχές και άλλα, καθώς και η διατήρηση στο ύπαιθρο προκαλούν διάβρωση.</a:t>
            </a:r>
            <a:endParaRPr lang="bg-BG" sz="800" dirty="0"/>
          </a:p>
          <a:p>
            <a:pPr algn="just"/>
            <a:endParaRPr lang="bg-BG" sz="800" dirty="0" smtClean="0"/>
          </a:p>
        </p:txBody>
      </p:sp>
      <p:sp>
        <p:nvSpPr>
          <p:cNvPr id="26" name="TextBox 25"/>
          <p:cNvSpPr txBox="1"/>
          <p:nvPr/>
        </p:nvSpPr>
        <p:spPr>
          <a:xfrm>
            <a:off x="6650930" y="3159375"/>
            <a:ext cx="5207000" cy="1077218"/>
          </a:xfrm>
          <a:prstGeom prst="rect">
            <a:avLst/>
          </a:prstGeom>
          <a:noFill/>
        </p:spPr>
        <p:txBody>
          <a:bodyPr wrap="square" rtlCol="0">
            <a:spAutoFit/>
          </a:bodyPr>
          <a:lstStyle/>
          <a:p>
            <a:pPr algn="just"/>
            <a:r>
              <a:rPr lang="bg-BG" sz="800" dirty="0" smtClean="0"/>
              <a:t>8. </a:t>
            </a:r>
            <a:r>
              <a:rPr lang="el-GR" sz="800" dirty="0" smtClean="0"/>
              <a:t>Μην αποθηκεύετε το καρότσι σε υγρό περιβάλλον. Σε περίπτωση που έχετε χρησιμοποιήσει το καρότσι σε υγρό περιβάλλον, θα πρέπει να το ξεδιπλώσετε, να το στεγνώσετε με ένα στεγνό πανί και να το αφήσετε να στεγνώσει εντελώς φυσικά.  Είναι δυνατόν να εμφανιστεί μούχλα στο καρότσι, εάν το αποθηκεύσετε υγρό.</a:t>
            </a:r>
            <a:endParaRPr lang="bg-BG" sz="800" dirty="0" smtClean="0"/>
          </a:p>
          <a:p>
            <a:pPr algn="just"/>
            <a:r>
              <a:rPr lang="bg-BG" sz="800" dirty="0" smtClean="0"/>
              <a:t>9. </a:t>
            </a:r>
            <a:r>
              <a:rPr lang="el-GR" sz="800" dirty="0" smtClean="0"/>
              <a:t>Η υπερβολική έκθεση στον ήλιο συμβάλλει στην ταχεία γήρανση των πλαστικών μερών και στο ξεθώριασμα του υφάσματος.</a:t>
            </a:r>
            <a:endParaRPr lang="bg-BG" sz="800" dirty="0" smtClean="0"/>
          </a:p>
          <a:p>
            <a:pPr algn="just"/>
            <a:r>
              <a:rPr lang="bg-BG" sz="800" dirty="0" smtClean="0"/>
              <a:t>10. </a:t>
            </a:r>
            <a:r>
              <a:rPr lang="el-GR" sz="800" dirty="0" smtClean="0"/>
              <a:t>Μην τοποθετείτε άλλα αντικείμενα πάνω στο καρότσι - τσάντες με τις αποσκευές και τα ψώνια, τσάντες κτλ, όταν το χρησιμοποιείτε ή το αποθηκεύετε, επειδή αυτό μπορεί να το καταστρέψει και να προκαλέσει τραυματισμό του παιδιού σε αυτό. Σε μη τήρηση αυτής της οδηγίας, η εγγύηση ακυρώνεται.</a:t>
            </a:r>
            <a:endParaRPr lang="bg-BG" sz="800" dirty="0" smtClean="0"/>
          </a:p>
        </p:txBody>
      </p:sp>
      <p:sp>
        <p:nvSpPr>
          <p:cNvPr id="27" name="TextBox 26"/>
          <p:cNvSpPr txBox="1"/>
          <p:nvPr/>
        </p:nvSpPr>
        <p:spPr>
          <a:xfrm>
            <a:off x="6676824" y="4396383"/>
            <a:ext cx="2340512" cy="923330"/>
          </a:xfrm>
          <a:prstGeom prst="rect">
            <a:avLst/>
          </a:prstGeom>
          <a:noFill/>
        </p:spPr>
        <p:txBody>
          <a:bodyPr wrap="square" rtlCol="0">
            <a:spAutoFit/>
          </a:bodyPr>
          <a:lstStyle/>
          <a:p>
            <a:r>
              <a:rPr lang="el-GR" sz="900" b="1" dirty="0" smtClean="0"/>
              <a:t>ΚΑΤΑΣΚΕΥΑΣΤΗΚΕ ΓΙΑ </a:t>
            </a:r>
            <a:r>
              <a:rPr lang="en-US" sz="900" b="1" dirty="0" smtClean="0"/>
              <a:t>CANGAROO</a:t>
            </a:r>
            <a:endParaRPr lang="bg-BG" sz="900" b="1" dirty="0" smtClean="0"/>
          </a:p>
          <a:p>
            <a:r>
              <a:rPr lang="el-GR" sz="900" b="1" dirty="0" smtClean="0"/>
              <a:t>Εισαγωγέας</a:t>
            </a:r>
            <a:r>
              <a:rPr lang="bg-BG" sz="900" b="1" dirty="0" smtClean="0"/>
              <a:t>: </a:t>
            </a:r>
            <a:r>
              <a:rPr lang="el-GR" sz="900" b="1" dirty="0" smtClean="0"/>
              <a:t>Moni Trade Ltd</a:t>
            </a:r>
            <a:r>
              <a:rPr lang="bg-BG" sz="900" b="1" dirty="0" smtClean="0"/>
              <a:t> </a:t>
            </a:r>
          </a:p>
          <a:p>
            <a:r>
              <a:rPr lang="el-GR" sz="900" b="1" dirty="0" smtClean="0"/>
              <a:t>Διεύθυνση</a:t>
            </a:r>
            <a:r>
              <a:rPr lang="bg-BG" sz="900" b="1" dirty="0" smtClean="0"/>
              <a:t>: </a:t>
            </a:r>
            <a:r>
              <a:rPr lang="el-GR" sz="900" b="1" dirty="0" smtClean="0"/>
              <a:t>Αγρόκτημα</a:t>
            </a:r>
            <a:r>
              <a:rPr lang="bg-BG" sz="900" b="1" dirty="0" smtClean="0"/>
              <a:t> – </a:t>
            </a:r>
            <a:endParaRPr lang="en-US" sz="900" b="1" dirty="0" smtClean="0"/>
          </a:p>
          <a:p>
            <a:r>
              <a:rPr lang="el-GR" sz="900" b="1" dirty="0" smtClean="0"/>
              <a:t>Trebich</a:t>
            </a:r>
            <a:r>
              <a:rPr lang="bg-BG" sz="900" b="1" dirty="0" smtClean="0"/>
              <a:t>, </a:t>
            </a:r>
            <a:r>
              <a:rPr lang="el-GR" sz="900" b="1" dirty="0" smtClean="0"/>
              <a:t>Σόφια</a:t>
            </a:r>
            <a:r>
              <a:rPr lang="bg-BG" sz="900" b="1" dirty="0" smtClean="0"/>
              <a:t>, </a:t>
            </a:r>
            <a:r>
              <a:rPr lang="el-GR" sz="900" b="1" dirty="0" smtClean="0"/>
              <a:t>Βουλγαρία</a:t>
            </a:r>
            <a:endParaRPr lang="bg-BG" sz="900" b="1" dirty="0" smtClean="0"/>
          </a:p>
          <a:p>
            <a:r>
              <a:rPr lang="el-GR" sz="900" b="1" dirty="0" smtClean="0"/>
              <a:t>Τηλέφωνο επικοινωνίας:</a:t>
            </a:r>
            <a:r>
              <a:rPr lang="bg-BG" sz="900" b="1" dirty="0" smtClean="0"/>
              <a:t> </a:t>
            </a:r>
            <a:endParaRPr lang="en-US" sz="900" b="1" dirty="0" smtClean="0"/>
          </a:p>
          <a:p>
            <a:r>
              <a:rPr lang="bg-BG" sz="900" b="1" dirty="0" smtClean="0"/>
              <a:t>+359 2/ 838 04 59 </a:t>
            </a:r>
            <a:endParaRPr lang="bg-BG" sz="900" b="1" dirty="0"/>
          </a:p>
        </p:txBody>
      </p:sp>
      <p:sp>
        <p:nvSpPr>
          <p:cNvPr id="28" name="TextBox 27"/>
          <p:cNvSpPr txBox="1"/>
          <p:nvPr/>
        </p:nvSpPr>
        <p:spPr>
          <a:xfrm>
            <a:off x="11211032" y="6465681"/>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18</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01788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79" y="172994"/>
            <a:ext cx="1888979" cy="276999"/>
          </a:xfrm>
          <a:prstGeom prst="rect">
            <a:avLst/>
          </a:prstGeom>
          <a:noFill/>
        </p:spPr>
        <p:txBody>
          <a:bodyPr wrap="none" rtlCol="0">
            <a:spAutoFit/>
          </a:bodyPr>
          <a:lstStyle/>
          <a:p>
            <a:r>
              <a:rPr lang="bg-BG" sz="1200" b="1" dirty="0" smtClean="0"/>
              <a:t>СЪДЪРЖАНИЕ / </a:t>
            </a:r>
            <a:r>
              <a:rPr lang="en-US" sz="1200" b="1" dirty="0" smtClean="0"/>
              <a:t>CONTENT</a:t>
            </a:r>
            <a:endParaRPr lang="bg-BG" sz="1200" b="1" dirty="0" smtClean="0"/>
          </a:p>
        </p:txBody>
      </p:sp>
      <p:sp>
        <p:nvSpPr>
          <p:cNvPr id="3" name="Rounded Rectangle 2"/>
          <p:cNvSpPr/>
          <p:nvPr/>
        </p:nvSpPr>
        <p:spPr>
          <a:xfrm>
            <a:off x="1685284" y="110602"/>
            <a:ext cx="2743201" cy="40494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22845" y="866172"/>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BG</a:t>
            </a:r>
            <a:endParaRPr lang="bg-BG" sz="1000" b="1" dirty="0"/>
          </a:p>
        </p:txBody>
      </p:sp>
      <p:sp>
        <p:nvSpPr>
          <p:cNvPr id="5" name="TextBox 4"/>
          <p:cNvSpPr txBox="1"/>
          <p:nvPr/>
        </p:nvSpPr>
        <p:spPr>
          <a:xfrm>
            <a:off x="1038225" y="819150"/>
            <a:ext cx="4386137" cy="2985433"/>
          </a:xfrm>
          <a:prstGeom prst="rect">
            <a:avLst/>
          </a:prstGeom>
          <a:noFill/>
        </p:spPr>
        <p:txBody>
          <a:bodyPr wrap="none" rtlCol="0">
            <a:spAutoFit/>
          </a:bodyPr>
          <a:lstStyle/>
          <a:p>
            <a:r>
              <a:rPr lang="bg-BG" sz="1200" dirty="0" smtClean="0"/>
              <a:t>Инструкция за употреба................................................................ 4</a:t>
            </a:r>
          </a:p>
          <a:p>
            <a:endParaRPr lang="bg-BG" sz="1200" dirty="0"/>
          </a:p>
          <a:p>
            <a:endParaRPr lang="en-US" sz="1200" dirty="0" smtClean="0"/>
          </a:p>
          <a:p>
            <a:r>
              <a:rPr lang="en-US" sz="1200" dirty="0" smtClean="0"/>
              <a:t>Manual Instruction……………………………………………………………………….9</a:t>
            </a:r>
            <a:r>
              <a:rPr lang="bg-BG" sz="1200" dirty="0" smtClean="0"/>
              <a:t> </a:t>
            </a:r>
            <a:endParaRPr lang="en-US" sz="1200" dirty="0" smtClean="0"/>
          </a:p>
          <a:p>
            <a:endParaRPr lang="en-US" sz="1200" dirty="0"/>
          </a:p>
          <a:p>
            <a:endParaRPr lang="en-US" altLang="en-US" sz="1200" dirty="0" smtClean="0">
              <a:solidFill>
                <a:srgbClr val="212121"/>
              </a:solidFill>
              <a:latin typeface="inherit"/>
            </a:endParaRPr>
          </a:p>
          <a:p>
            <a:r>
              <a:rPr lang="el-GR" altLang="en-US" sz="1200" dirty="0" smtClean="0">
                <a:solidFill>
                  <a:srgbClr val="212121"/>
                </a:solidFill>
                <a:latin typeface="inherit"/>
              </a:rPr>
              <a:t>Εγχειρίδιο οδηγιών</a:t>
            </a:r>
            <a:r>
              <a:rPr lang="en-US" altLang="en-US" sz="1200" dirty="0" smtClean="0">
                <a:solidFill>
                  <a:srgbClr val="212121"/>
                </a:solidFill>
              </a:rPr>
              <a:t>……………………………………………..................…...15</a:t>
            </a:r>
          </a:p>
          <a:p>
            <a:r>
              <a:rPr lang="en-US" sz="1000" dirty="0"/>
              <a:t/>
            </a:r>
            <a:br>
              <a:rPr lang="en-US" sz="1000" dirty="0"/>
            </a:br>
            <a:endParaRPr lang="en-US" sz="1000" dirty="0" smtClean="0"/>
          </a:p>
          <a:p>
            <a:r>
              <a:rPr lang="en-US" sz="1200" dirty="0" err="1" smtClean="0"/>
              <a:t>Instrucțiune</a:t>
            </a:r>
            <a:r>
              <a:rPr lang="en-US" sz="1200" dirty="0" smtClean="0"/>
              <a:t> manual……………………………………………………………………19</a:t>
            </a:r>
          </a:p>
          <a:p>
            <a:endParaRPr lang="en-US" altLang="en-US" sz="1200" dirty="0"/>
          </a:p>
          <a:p>
            <a:endParaRPr lang="fr-FR" altLang="en-US" sz="1200" dirty="0" smtClean="0">
              <a:solidFill>
                <a:srgbClr val="212121"/>
              </a:solidFill>
              <a:latin typeface="inherit"/>
            </a:endParaRPr>
          </a:p>
          <a:p>
            <a:r>
              <a:rPr lang="fr-FR" altLang="en-US" sz="1200" dirty="0" smtClean="0">
                <a:solidFill>
                  <a:srgbClr val="212121"/>
                </a:solidFill>
                <a:latin typeface="inherit"/>
              </a:rPr>
              <a:t>Instruction manuelle</a:t>
            </a:r>
            <a:r>
              <a:rPr lang="fr-FR" altLang="en-US" sz="1200" dirty="0" smtClean="0"/>
              <a:t>…………………………………………………………….....24</a:t>
            </a:r>
            <a:endParaRPr lang="fr-FR" altLang="en-US" sz="1200" dirty="0"/>
          </a:p>
          <a:p>
            <a:endParaRPr lang="en-US" altLang="en-US" sz="1200" dirty="0" smtClean="0"/>
          </a:p>
          <a:p>
            <a:endParaRPr lang="el-GR" altLang="en-US" sz="1200" dirty="0"/>
          </a:p>
          <a:p>
            <a:endParaRPr lang="en-US" sz="1200" dirty="0"/>
          </a:p>
        </p:txBody>
      </p:sp>
      <p:sp>
        <p:nvSpPr>
          <p:cNvPr id="7" name="TextBox 6"/>
          <p:cNvSpPr txBox="1"/>
          <p:nvPr/>
        </p:nvSpPr>
        <p:spPr>
          <a:xfrm>
            <a:off x="498132" y="1383354"/>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EN</a:t>
            </a:r>
            <a:endParaRPr lang="bg-BG" sz="1000" b="1" dirty="0"/>
          </a:p>
        </p:txBody>
      </p:sp>
      <p:sp>
        <p:nvSpPr>
          <p:cNvPr id="8" name="TextBox 7"/>
          <p:cNvSpPr txBox="1"/>
          <p:nvPr/>
        </p:nvSpPr>
        <p:spPr>
          <a:xfrm>
            <a:off x="495300" y="1904397"/>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GR</a:t>
            </a:r>
            <a:endParaRPr lang="bg-BG" sz="1000" b="1" dirty="0"/>
          </a:p>
        </p:txBody>
      </p:sp>
      <p:sp>
        <p:nvSpPr>
          <p:cNvPr id="9" name="TextBox 8"/>
          <p:cNvSpPr txBox="1"/>
          <p:nvPr/>
        </p:nvSpPr>
        <p:spPr>
          <a:xfrm>
            <a:off x="495300" y="2447322"/>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RO</a:t>
            </a:r>
            <a:endParaRPr lang="bg-BG" sz="1000" b="1" dirty="0"/>
          </a:p>
        </p:txBody>
      </p:sp>
      <p:sp>
        <p:nvSpPr>
          <p:cNvPr id="10" name="TextBox 9"/>
          <p:cNvSpPr txBox="1"/>
          <p:nvPr/>
        </p:nvSpPr>
        <p:spPr>
          <a:xfrm>
            <a:off x="504825" y="2942622"/>
            <a:ext cx="409575" cy="272415"/>
          </a:xfrm>
          <a:prstGeom prst="round2DiagRect">
            <a:avLst/>
          </a:prstGeom>
          <a:noFill/>
          <a:ln w="28575">
            <a:solidFill>
              <a:schemeClr val="tx1"/>
            </a:solidFill>
          </a:ln>
        </p:spPr>
        <p:txBody>
          <a:bodyPr wrap="square" rtlCol="0" anchor="ctr">
            <a:spAutoFit/>
          </a:bodyPr>
          <a:lstStyle/>
          <a:p>
            <a:pPr algn="ctr"/>
            <a:r>
              <a:rPr lang="en-US" sz="1000" b="1" dirty="0" smtClean="0"/>
              <a:t>FR</a:t>
            </a:r>
            <a:endParaRPr lang="bg-BG" sz="1000" b="1" dirty="0"/>
          </a:p>
        </p:txBody>
      </p:sp>
      <p:sp>
        <p:nvSpPr>
          <p:cNvPr id="14" name="TextBox 13"/>
          <p:cNvSpPr txBox="1"/>
          <p:nvPr/>
        </p:nvSpPr>
        <p:spPr>
          <a:xfrm>
            <a:off x="91333" y="64085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16" name="Rounded Rectangle 15"/>
          <p:cNvSpPr/>
          <p:nvPr/>
        </p:nvSpPr>
        <p:spPr>
          <a:xfrm>
            <a:off x="8068615" y="2208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454392" y="97978"/>
            <a:ext cx="1685078" cy="261610"/>
          </a:xfrm>
          <a:prstGeom prst="rect">
            <a:avLst/>
          </a:prstGeom>
        </p:spPr>
        <p:txBody>
          <a:bodyPr wrap="none">
            <a:spAutoFit/>
          </a:bodyPr>
          <a:lstStyle/>
          <a:p>
            <a:pPr algn="ctr"/>
            <a:r>
              <a:rPr lang="bg-BG" sz="1100" b="1" dirty="0"/>
              <a:t>Сборка заднего тормоза</a:t>
            </a:r>
          </a:p>
        </p:txBody>
      </p:sp>
      <p:sp>
        <p:nvSpPr>
          <p:cNvPr id="18" name="TextBox 17"/>
          <p:cNvSpPr txBox="1"/>
          <p:nvPr/>
        </p:nvSpPr>
        <p:spPr>
          <a:xfrm>
            <a:off x="6496975" y="464310"/>
            <a:ext cx="5294085" cy="400110"/>
          </a:xfrm>
          <a:prstGeom prst="rect">
            <a:avLst/>
          </a:prstGeom>
          <a:noFill/>
        </p:spPr>
        <p:txBody>
          <a:bodyPr wrap="square" rtlCol="0">
            <a:spAutoFit/>
          </a:bodyPr>
          <a:lstStyle/>
          <a:p>
            <a:pPr algn="just"/>
            <a:r>
              <a:rPr lang="ru-RU" sz="1000" dirty="0"/>
              <a:t>Как показано на рисунке 9, поместите тормоз в заднее колесо, а затем повторите для другого колеса. </a:t>
            </a:r>
            <a:endParaRPr lang="bg-BG" sz="1000" dirty="0" smtClean="0"/>
          </a:p>
        </p:txBody>
      </p:sp>
      <p:sp>
        <p:nvSpPr>
          <p:cNvPr id="19" name="Rounded Rectangle 18"/>
          <p:cNvSpPr/>
          <p:nvPr/>
        </p:nvSpPr>
        <p:spPr>
          <a:xfrm>
            <a:off x="8068615" y="91781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255136" y="981470"/>
            <a:ext cx="2254143" cy="261610"/>
          </a:xfrm>
          <a:prstGeom prst="rect">
            <a:avLst/>
          </a:prstGeom>
        </p:spPr>
        <p:txBody>
          <a:bodyPr wrap="none">
            <a:spAutoFit/>
          </a:bodyPr>
          <a:lstStyle/>
          <a:p>
            <a:pPr algn="ctr"/>
            <a:r>
              <a:rPr lang="bg-BG" sz="1100" b="1" dirty="0"/>
              <a:t>5-точечный ремень безопасности</a:t>
            </a:r>
          </a:p>
        </p:txBody>
      </p:sp>
      <p:sp>
        <p:nvSpPr>
          <p:cNvPr id="21" name="Rectangle 3"/>
          <p:cNvSpPr>
            <a:spLocks noChangeArrowheads="1"/>
          </p:cNvSpPr>
          <p:nvPr/>
        </p:nvSpPr>
        <p:spPr bwMode="auto">
          <a:xfrm>
            <a:off x="6644401" y="1447951"/>
            <a:ext cx="5175070"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altLang="en-US" sz="1000" dirty="0"/>
              <a:t>Как показано на рисунке 10, нажмите кнопку на левой стороне, чтобы отстегнуть ремень. Чтобы прикрепить ремень, повторите шаги на рис. 11.  </a:t>
            </a:r>
          </a:p>
          <a:p>
            <a:pPr algn="just" eaLnBrk="0" fontAlgn="base" hangingPunct="0">
              <a:spcBef>
                <a:spcPct val="0"/>
              </a:spcBef>
              <a:spcAft>
                <a:spcPct val="0"/>
              </a:spcAft>
            </a:pPr>
            <a:r>
              <a:rPr lang="ru-RU" altLang="en-US" sz="1000" dirty="0"/>
              <a:t>Чтобы переместить лямки, как на рисунке 12, отрегулируйте пряжки в таком положении, в котором ваш ребёнок будет удобно себя чувствовать.</a:t>
            </a:r>
          </a:p>
          <a:p>
            <a:pPr algn="just" eaLnBrk="0" fontAlgn="base" hangingPunct="0">
              <a:spcBef>
                <a:spcPct val="0"/>
              </a:spcBef>
              <a:spcAft>
                <a:spcPct val="0"/>
              </a:spcAft>
            </a:pPr>
            <a:endParaRPr lang="bg-BG" altLang="en-US" sz="1000" dirty="0" smtClean="0"/>
          </a:p>
        </p:txBody>
      </p:sp>
      <p:sp>
        <p:nvSpPr>
          <p:cNvPr id="22" name="Rounded Rectangle 21"/>
          <p:cNvSpPr/>
          <p:nvPr/>
        </p:nvSpPr>
        <p:spPr>
          <a:xfrm>
            <a:off x="8068615" y="2184611"/>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607922" y="2240729"/>
            <a:ext cx="1571264" cy="261610"/>
          </a:xfrm>
          <a:prstGeom prst="rect">
            <a:avLst/>
          </a:prstGeom>
        </p:spPr>
        <p:txBody>
          <a:bodyPr wrap="none">
            <a:spAutoFit/>
          </a:bodyPr>
          <a:lstStyle/>
          <a:p>
            <a:pPr algn="ctr"/>
            <a:r>
              <a:rPr lang="bg-BG" sz="1100" b="1" dirty="0"/>
              <a:t>Отсек для аксессуаров</a:t>
            </a:r>
          </a:p>
        </p:txBody>
      </p:sp>
      <p:sp>
        <p:nvSpPr>
          <p:cNvPr id="24" name="Rectangle 3"/>
          <p:cNvSpPr>
            <a:spLocks noChangeArrowheads="1"/>
          </p:cNvSpPr>
          <p:nvPr/>
        </p:nvSpPr>
        <p:spPr bwMode="auto">
          <a:xfrm>
            <a:off x="6644401" y="2684500"/>
            <a:ext cx="5175070"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altLang="en-US" sz="1000" b="1" dirty="0"/>
              <a:t>Внимание! Не помещайте багаж тяжелее 2,5 кг в отсек для аксессуаров. </a:t>
            </a:r>
          </a:p>
          <a:p>
            <a:pPr algn="just" eaLnBrk="0" fontAlgn="base" hangingPunct="0">
              <a:spcBef>
                <a:spcPct val="0"/>
              </a:spcBef>
              <a:spcAft>
                <a:spcPct val="0"/>
              </a:spcAft>
            </a:pPr>
            <a:r>
              <a:rPr lang="ru-RU" altLang="en-US" sz="1000" dirty="0"/>
              <a:t>Коляска имеет отсек для аксессуаров Чтобы собрать его, поместите шнурки вокруг рамки коляски, как показано на рис. 13. </a:t>
            </a:r>
          </a:p>
          <a:p>
            <a:pPr algn="just" eaLnBrk="0" fontAlgn="base" hangingPunct="0">
              <a:spcBef>
                <a:spcPct val="0"/>
              </a:spcBef>
              <a:spcAft>
                <a:spcPct val="0"/>
              </a:spcAft>
            </a:pPr>
            <a:endParaRPr lang="bg-BG" altLang="en-US" sz="1000" dirty="0" smtClean="0"/>
          </a:p>
        </p:txBody>
      </p:sp>
      <p:sp>
        <p:nvSpPr>
          <p:cNvPr id="25" name="Rounded Rectangle 24"/>
          <p:cNvSpPr/>
          <p:nvPr/>
        </p:nvSpPr>
        <p:spPr>
          <a:xfrm>
            <a:off x="8068615" y="325063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300814" y="3216913"/>
            <a:ext cx="2185481" cy="430887"/>
          </a:xfrm>
          <a:prstGeom prst="rect">
            <a:avLst/>
          </a:prstGeom>
        </p:spPr>
        <p:txBody>
          <a:bodyPr wrap="square">
            <a:spAutoFit/>
          </a:bodyPr>
          <a:lstStyle/>
          <a:p>
            <a:pPr algn="ctr"/>
            <a:r>
              <a:rPr lang="ru-RU" sz="1100" b="1" dirty="0"/>
              <a:t>Размещение и удаление прогулочного блока из рамы </a:t>
            </a:r>
            <a:endParaRPr lang="bg-BG" sz="1100" b="1" dirty="0"/>
          </a:p>
        </p:txBody>
      </p:sp>
      <p:sp>
        <p:nvSpPr>
          <p:cNvPr id="27" name="Rectangle 3"/>
          <p:cNvSpPr>
            <a:spLocks noChangeArrowheads="1"/>
          </p:cNvSpPr>
          <p:nvPr/>
        </p:nvSpPr>
        <p:spPr bwMode="auto">
          <a:xfrm>
            <a:off x="6644401" y="3691782"/>
            <a:ext cx="51689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altLang="en-US" sz="1000" dirty="0"/>
              <a:t>Как показано на рисунке 14, удалите прогулочный блок из рамы, чтобы очистить его, а затем разместите его снова. (рис. 15) </a:t>
            </a:r>
            <a:endParaRPr lang="bg-BG" altLang="en-US" sz="1000" dirty="0" smtClean="0"/>
          </a:p>
        </p:txBody>
      </p:sp>
      <p:sp>
        <p:nvSpPr>
          <p:cNvPr id="28" name="Rounded Rectangle 27"/>
          <p:cNvSpPr/>
          <p:nvPr/>
        </p:nvSpPr>
        <p:spPr>
          <a:xfrm>
            <a:off x="8014982" y="4069237"/>
            <a:ext cx="2830323" cy="38220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331125" y="4121842"/>
            <a:ext cx="2198039" cy="261610"/>
          </a:xfrm>
          <a:prstGeom prst="rect">
            <a:avLst/>
          </a:prstGeom>
        </p:spPr>
        <p:txBody>
          <a:bodyPr wrap="none">
            <a:spAutoFit/>
          </a:bodyPr>
          <a:lstStyle/>
          <a:p>
            <a:pPr algn="ctr"/>
            <a:r>
              <a:rPr lang="bg-BG" sz="1100" b="1" dirty="0"/>
              <a:t>Установка капюшона и бампера </a:t>
            </a:r>
          </a:p>
        </p:txBody>
      </p:sp>
      <p:sp>
        <p:nvSpPr>
          <p:cNvPr id="30" name="Rectangle 3"/>
          <p:cNvSpPr>
            <a:spLocks noChangeArrowheads="1"/>
          </p:cNvSpPr>
          <p:nvPr/>
        </p:nvSpPr>
        <p:spPr bwMode="auto">
          <a:xfrm>
            <a:off x="6722006" y="4483036"/>
            <a:ext cx="5149850"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altLang="en-US" sz="1000" dirty="0"/>
              <a:t>Для размещения бампера, следуйте шагам на рисунках 16, 17 и 18.</a:t>
            </a:r>
          </a:p>
          <a:p>
            <a:pPr algn="just" eaLnBrk="0" fontAlgn="base" hangingPunct="0">
              <a:spcBef>
                <a:spcPct val="0"/>
              </a:spcBef>
              <a:spcAft>
                <a:spcPct val="0"/>
              </a:spcAft>
            </a:pPr>
            <a:r>
              <a:rPr lang="ru-RU" altLang="en-US" sz="1000" dirty="0"/>
              <a:t>Как показано на рисунке 19, положите капюшон с обеих сторон рамы. Убедитесь, что он прикреплён правильно. Чтобы удалить капюшон, повторите шаги, показанные на рис. 20. </a:t>
            </a:r>
          </a:p>
          <a:p>
            <a:pPr algn="just" eaLnBrk="0" fontAlgn="base" hangingPunct="0">
              <a:spcBef>
                <a:spcPct val="0"/>
              </a:spcBef>
              <a:spcAft>
                <a:spcPct val="0"/>
              </a:spcAft>
            </a:pPr>
            <a:endParaRPr lang="bg-BG" altLang="en-US" sz="1000" dirty="0" smtClean="0"/>
          </a:p>
        </p:txBody>
      </p:sp>
      <p:sp>
        <p:nvSpPr>
          <p:cNvPr id="31" name="Rounded Rectangle 30"/>
          <p:cNvSpPr/>
          <p:nvPr/>
        </p:nvSpPr>
        <p:spPr>
          <a:xfrm>
            <a:off x="8050331" y="5114783"/>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543925" y="5169938"/>
            <a:ext cx="1699260" cy="276999"/>
          </a:xfrm>
          <a:prstGeom prst="rect">
            <a:avLst/>
          </a:prstGeom>
        </p:spPr>
        <p:txBody>
          <a:bodyPr wrap="square">
            <a:spAutoFit/>
          </a:bodyPr>
          <a:lstStyle/>
          <a:p>
            <a:pPr algn="just"/>
            <a:r>
              <a:rPr lang="bg-BG" sz="1200" b="1" dirty="0"/>
              <a:t>Складывание коляски. </a:t>
            </a:r>
          </a:p>
        </p:txBody>
      </p:sp>
      <p:sp>
        <p:nvSpPr>
          <p:cNvPr id="33" name="Rectangle 3"/>
          <p:cNvSpPr>
            <a:spLocks noChangeArrowheads="1"/>
          </p:cNvSpPr>
          <p:nvPr/>
        </p:nvSpPr>
        <p:spPr bwMode="auto">
          <a:xfrm>
            <a:off x="6604472" y="5643136"/>
            <a:ext cx="5149850"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altLang="en-US" sz="1000" dirty="0"/>
              <a:t>Снимите бампер и сложите сиденье, как показано на рис. 21. Затем нажмите кнопку на задней части сиденья.  Чтобы сложить раму, нажмите обе кнопки на ручке и нажмите вниз. (Рис. 21 и 22). Чтобы полностью сложить коляску, нажмите оба защитные приспособления одновременно. (Рис. 23) Чтобы полностью завершить складывание, закрепите механизм блокировки для большей безопасности. (Рис. 24)</a:t>
            </a:r>
            <a:endParaRPr lang="bg-BG" altLang="en-US" sz="1000" dirty="0" smtClean="0"/>
          </a:p>
        </p:txBody>
      </p:sp>
      <p:sp>
        <p:nvSpPr>
          <p:cNvPr id="34" name="TextBox 33"/>
          <p:cNvSpPr txBox="1"/>
          <p:nvPr/>
        </p:nvSpPr>
        <p:spPr>
          <a:xfrm>
            <a:off x="11509631" y="6536248"/>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33</a:t>
            </a:r>
            <a:endParaRPr lang="bg-BG" sz="900" b="1" dirty="0">
              <a:latin typeface="Arial" pitchFamily="34" charset="0"/>
              <a:cs typeface="Arial" pitchFamily="34" charset="0"/>
            </a:endParaRPr>
          </a:p>
        </p:txBody>
      </p:sp>
      <p:sp>
        <p:nvSpPr>
          <p:cNvPr id="6" name="Rectangle 5"/>
          <p:cNvSpPr/>
          <p:nvPr/>
        </p:nvSpPr>
        <p:spPr>
          <a:xfrm>
            <a:off x="1038225" y="3414783"/>
            <a:ext cx="6096000" cy="276999"/>
          </a:xfrm>
          <a:prstGeom prst="rect">
            <a:avLst/>
          </a:prstGeom>
        </p:spPr>
        <p:txBody>
          <a:bodyPr>
            <a:spAutoFit/>
          </a:bodyPr>
          <a:lstStyle/>
          <a:p>
            <a:r>
              <a:rPr lang="bg-BG" altLang="en-US" sz="1200" dirty="0"/>
              <a:t>Инструкция по применению</a:t>
            </a:r>
            <a:r>
              <a:rPr lang="en-US" altLang="en-US" sz="1200" dirty="0"/>
              <a:t>…………………………………………………....</a:t>
            </a:r>
            <a:r>
              <a:rPr lang="bg-BG" altLang="en-US" sz="1200" dirty="0"/>
              <a:t>32</a:t>
            </a:r>
            <a:endParaRPr lang="el-GR" altLang="en-US" sz="1200" dirty="0"/>
          </a:p>
        </p:txBody>
      </p:sp>
      <p:sp>
        <p:nvSpPr>
          <p:cNvPr id="35" name="TextBox 34"/>
          <p:cNvSpPr txBox="1"/>
          <p:nvPr/>
        </p:nvSpPr>
        <p:spPr>
          <a:xfrm>
            <a:off x="495300" y="3410837"/>
            <a:ext cx="387693" cy="272415"/>
          </a:xfrm>
          <a:prstGeom prst="round2DiagRect">
            <a:avLst/>
          </a:prstGeom>
          <a:noFill/>
          <a:ln w="28575">
            <a:solidFill>
              <a:schemeClr val="tx1"/>
            </a:solidFill>
          </a:ln>
        </p:spPr>
        <p:txBody>
          <a:bodyPr wrap="square" rtlCol="0" anchor="ctr">
            <a:spAutoFit/>
          </a:bodyPr>
          <a:lstStyle/>
          <a:p>
            <a:pPr algn="ctr"/>
            <a:r>
              <a:rPr lang="en-US" sz="1000" b="1" dirty="0" smtClean="0"/>
              <a:t>RU</a:t>
            </a:r>
            <a:endParaRPr lang="bg-BG" sz="1000" b="1" dirty="0"/>
          </a:p>
        </p:txBody>
      </p:sp>
    </p:spTree>
    <p:extLst>
      <p:ext uri="{BB962C8B-B14F-4D97-AF65-F5344CB8AC3E}">
        <p14:creationId xmlns:p14="http://schemas.microsoft.com/office/powerpoint/2010/main" val="222311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e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41" y="152921"/>
            <a:ext cx="1137805" cy="107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a:spLocks noChangeArrowheads="1"/>
          </p:cNvSpPr>
          <p:nvPr/>
        </p:nvSpPr>
        <p:spPr bwMode="auto">
          <a:xfrm>
            <a:off x="177800" y="200664"/>
            <a:ext cx="279401" cy="269236"/>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1</a:t>
            </a:r>
          </a:p>
        </p:txBody>
      </p:sp>
      <p:pic>
        <p:nvPicPr>
          <p:cNvPr id="4" name="图片 69" descr="2.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2171" y="175531"/>
            <a:ext cx="1151387" cy="110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a:spLocks noChangeArrowheads="1"/>
          </p:cNvSpPr>
          <p:nvPr/>
        </p:nvSpPr>
        <p:spPr bwMode="auto">
          <a:xfrm>
            <a:off x="1439097" y="183161"/>
            <a:ext cx="186503" cy="286740"/>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2</a:t>
            </a:r>
          </a:p>
        </p:txBody>
      </p:sp>
      <p:pic>
        <p:nvPicPr>
          <p:cNvPr id="6" name="Picture 5" descr="1-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0407" y="338054"/>
            <a:ext cx="1480705" cy="109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a:spLocks noChangeArrowheads="1"/>
          </p:cNvSpPr>
          <p:nvPr/>
        </p:nvSpPr>
        <p:spPr bwMode="auto">
          <a:xfrm>
            <a:off x="2643519" y="162975"/>
            <a:ext cx="264781" cy="268825"/>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3</a:t>
            </a:r>
          </a:p>
        </p:txBody>
      </p:sp>
      <p:pic>
        <p:nvPicPr>
          <p:cNvPr id="9" name="Picture 8" descr="1-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07340" y="143926"/>
            <a:ext cx="1220672" cy="108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p:cNvSpPr>
            <a:spLocks noChangeArrowheads="1"/>
          </p:cNvSpPr>
          <p:nvPr/>
        </p:nvSpPr>
        <p:spPr bwMode="auto">
          <a:xfrm>
            <a:off x="4267529" y="161764"/>
            <a:ext cx="253671" cy="295436"/>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4</a:t>
            </a:r>
          </a:p>
        </p:txBody>
      </p:sp>
      <p:pic>
        <p:nvPicPr>
          <p:cNvPr id="12" name="Picture 11" descr="2-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123" y="1382212"/>
            <a:ext cx="1078902" cy="9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2"/>
          <p:cNvSpPr>
            <a:spLocks noChangeArrowheads="1"/>
          </p:cNvSpPr>
          <p:nvPr/>
        </p:nvSpPr>
        <p:spPr bwMode="auto">
          <a:xfrm>
            <a:off x="142297" y="1346633"/>
            <a:ext cx="238703" cy="266267"/>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5</a:t>
            </a:r>
            <a:endParaRPr lang="en-US" altLang="zh-CN" sz="900" b="1" i="0" strike="noStrike" dirty="0">
              <a:solidFill>
                <a:srgbClr val="FFFFFF"/>
              </a:solidFill>
              <a:latin typeface="Tahoma"/>
              <a:cs typeface="Tahoma"/>
            </a:endParaRPr>
          </a:p>
        </p:txBody>
      </p:sp>
      <p:pic>
        <p:nvPicPr>
          <p:cNvPr id="14" name="Picture 13" descr="2-b"/>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1312" y="1399598"/>
            <a:ext cx="1095976" cy="113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Oval 14"/>
          <p:cNvSpPr>
            <a:spLocks noChangeArrowheads="1"/>
          </p:cNvSpPr>
          <p:nvPr/>
        </p:nvSpPr>
        <p:spPr bwMode="auto">
          <a:xfrm>
            <a:off x="1333603" y="1404637"/>
            <a:ext cx="236435" cy="273351"/>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6</a:t>
            </a:r>
          </a:p>
        </p:txBody>
      </p:sp>
      <p:pic>
        <p:nvPicPr>
          <p:cNvPr id="16" name="Picture 15" descr="3-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13202" y="1379229"/>
            <a:ext cx="992576" cy="100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val 16"/>
          <p:cNvSpPr>
            <a:spLocks noChangeArrowheads="1"/>
          </p:cNvSpPr>
          <p:nvPr/>
        </p:nvSpPr>
        <p:spPr bwMode="auto">
          <a:xfrm>
            <a:off x="3524354" y="1386330"/>
            <a:ext cx="239610" cy="277372"/>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8</a:t>
            </a:r>
          </a:p>
        </p:txBody>
      </p:sp>
      <p:pic>
        <p:nvPicPr>
          <p:cNvPr id="18" name="Picture 17" descr="3-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58410" y="1376548"/>
            <a:ext cx="937265" cy="113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18"/>
          <p:cNvSpPr>
            <a:spLocks noChangeArrowheads="1"/>
          </p:cNvSpPr>
          <p:nvPr/>
        </p:nvSpPr>
        <p:spPr bwMode="auto">
          <a:xfrm>
            <a:off x="2533300" y="1447986"/>
            <a:ext cx="263979" cy="267420"/>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7</a:t>
            </a:r>
          </a:p>
        </p:txBody>
      </p:sp>
      <p:pic>
        <p:nvPicPr>
          <p:cNvPr id="20" name="Picture 19" descr="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94782" y="1376815"/>
            <a:ext cx="917017" cy="12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20"/>
          <p:cNvSpPr>
            <a:spLocks noChangeArrowheads="1"/>
          </p:cNvSpPr>
          <p:nvPr/>
        </p:nvSpPr>
        <p:spPr bwMode="auto">
          <a:xfrm>
            <a:off x="4605907" y="1384300"/>
            <a:ext cx="245493" cy="304800"/>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b="1" i="0" strike="noStrike" dirty="0">
                <a:solidFill>
                  <a:srgbClr val="FFFFFF"/>
                </a:solidFill>
                <a:latin typeface="Tahoma"/>
                <a:cs typeface="Tahoma"/>
              </a:rPr>
              <a:t>9</a:t>
            </a:r>
          </a:p>
        </p:txBody>
      </p:sp>
      <p:pic>
        <p:nvPicPr>
          <p:cNvPr id="22" name="Picture 21" descr="C:\Documents and Settings\Administrator\Application Data\Tencent\Users\408962769\QQ\WinTemp\RichOle\XRWONY@D776{]9][CD2U7VX.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399" y="2464893"/>
            <a:ext cx="1293945" cy="101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Oval 23"/>
          <p:cNvSpPr>
            <a:spLocks noChangeArrowheads="1"/>
          </p:cNvSpPr>
          <p:nvPr/>
        </p:nvSpPr>
        <p:spPr bwMode="auto">
          <a:xfrm>
            <a:off x="137322" y="2471632"/>
            <a:ext cx="321466" cy="269981"/>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10</a:t>
            </a:r>
            <a:endParaRPr lang="en-US" altLang="zh-CN" sz="1000" b="1" i="0" strike="noStrike" dirty="0">
              <a:solidFill>
                <a:srgbClr val="FFFFFF"/>
              </a:solidFill>
              <a:latin typeface="Tahoma"/>
              <a:cs typeface="Tahoma"/>
            </a:endParaRPr>
          </a:p>
        </p:txBody>
      </p:sp>
      <p:pic>
        <p:nvPicPr>
          <p:cNvPr id="25" name="Picture 24" descr="C:\Documents and Settings\Administrator\Application Data\Tencent\Users\408962769\QQ\WinTemp\RichOle\IC9E]0~{T0Z@A_2MJZOW51Q.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33627" y="2466851"/>
            <a:ext cx="1262467" cy="1003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Oval 25"/>
          <p:cNvSpPr>
            <a:spLocks noChangeArrowheads="1"/>
          </p:cNvSpPr>
          <p:nvPr/>
        </p:nvSpPr>
        <p:spPr bwMode="auto">
          <a:xfrm>
            <a:off x="1496447" y="2450541"/>
            <a:ext cx="317164" cy="279295"/>
          </a:xfrm>
          <a:prstGeom prst="ellipse">
            <a:avLst/>
          </a:prstGeom>
          <a:solidFill>
            <a:srgbClr val="000000"/>
          </a:solidFill>
          <a:ln w="9525">
            <a:solidFill>
              <a:srgbClr val="000000"/>
            </a:solidFill>
            <a:round/>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11</a:t>
            </a:r>
            <a:endParaRPr lang="en-US" altLang="zh-CN" sz="1000" b="1" i="0" strike="noStrike" dirty="0">
              <a:solidFill>
                <a:srgbClr val="FFFFFF"/>
              </a:solidFill>
              <a:latin typeface="Tahoma"/>
              <a:cs typeface="Tahoma"/>
            </a:endParaRPr>
          </a:p>
        </p:txBody>
      </p:sp>
      <p:pic>
        <p:nvPicPr>
          <p:cNvPr id="27" name="Picture 26" descr="D形扣"/>
          <p:cNvPicPr>
            <a:picLocks noChangeAspect="1" noChangeArrowheads="1"/>
          </p:cNvPicPr>
          <p:nvPr/>
        </p:nvPicPr>
        <p:blipFill>
          <a:blip r:embed="rId13" cstate="print">
            <a:extLst>
              <a:ext uri="{28A0092B-C50C-407E-A947-70E740481C1C}">
                <a14:useLocalDpi xmlns:a14="http://schemas.microsoft.com/office/drawing/2010/main" val="0"/>
              </a:ext>
            </a:extLst>
          </a:blip>
          <a:srcRect l="33542" t="24919" r="20627" b="30225"/>
          <a:stretch>
            <a:fillRect/>
          </a:stretch>
        </p:blipFill>
        <p:spPr bwMode="auto">
          <a:xfrm>
            <a:off x="2821998" y="2482423"/>
            <a:ext cx="1222952" cy="99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Oval 27"/>
          <p:cNvSpPr>
            <a:spLocks noChangeArrowheads="1"/>
          </p:cNvSpPr>
          <p:nvPr/>
        </p:nvSpPr>
        <p:spPr bwMode="auto">
          <a:xfrm>
            <a:off x="2869723" y="2514291"/>
            <a:ext cx="302102" cy="263835"/>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a:solidFill>
                  <a:srgbClr val="FFFFFF"/>
                </a:solidFill>
                <a:latin typeface="Tahoma"/>
                <a:cs typeface="Tahoma"/>
              </a:rPr>
              <a:t>12</a:t>
            </a:r>
          </a:p>
        </p:txBody>
      </p:sp>
      <p:pic>
        <p:nvPicPr>
          <p:cNvPr id="29" name="Picture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47219" y="2442627"/>
            <a:ext cx="1526494" cy="107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Oval 29"/>
          <p:cNvSpPr>
            <a:spLocks noChangeArrowheads="1"/>
          </p:cNvSpPr>
          <p:nvPr/>
        </p:nvSpPr>
        <p:spPr bwMode="auto">
          <a:xfrm>
            <a:off x="4122613" y="2480727"/>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13</a:t>
            </a:r>
            <a:endParaRPr lang="en-US" altLang="zh-CN" sz="1000" b="1" i="0" strike="noStrike" dirty="0">
              <a:solidFill>
                <a:srgbClr val="FFFFFF"/>
              </a:solidFill>
              <a:latin typeface="Tahoma"/>
              <a:cs typeface="Tahoma"/>
            </a:endParaRPr>
          </a:p>
        </p:txBody>
      </p:sp>
      <p:pic>
        <p:nvPicPr>
          <p:cNvPr id="31" name="Picture 30" descr="C:\Documents and Settings\Administrator\Application Data\Tencent\Users\408962769\QQ\WinTemp\RichOle\IGE{KYWSD4GOV47N$1IM_RY.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7383" y="3582553"/>
            <a:ext cx="827030" cy="10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Oval 31"/>
          <p:cNvSpPr>
            <a:spLocks noChangeArrowheads="1"/>
          </p:cNvSpPr>
          <p:nvPr/>
        </p:nvSpPr>
        <p:spPr bwMode="auto">
          <a:xfrm>
            <a:off x="230062" y="3603090"/>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14</a:t>
            </a:r>
            <a:endParaRPr lang="en-US" altLang="zh-CN" sz="1000" b="1" i="0" strike="noStrike" dirty="0">
              <a:solidFill>
                <a:srgbClr val="FFFFFF"/>
              </a:solidFill>
              <a:latin typeface="Tahoma"/>
              <a:cs typeface="Tahoma"/>
            </a:endParaRPr>
          </a:p>
        </p:txBody>
      </p:sp>
      <p:pic>
        <p:nvPicPr>
          <p:cNvPr id="33" name="Picture 32" descr="C:\Documents and Settings\Administrator\Application Data\Tencent\Users\408962769\QQ\WinTemp\RichOle\IGE{KYWSD4GOV47N$1IM_RY.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182399" y="3590348"/>
            <a:ext cx="911802" cy="110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Oval 33"/>
          <p:cNvSpPr>
            <a:spLocks noChangeArrowheads="1"/>
          </p:cNvSpPr>
          <p:nvPr/>
        </p:nvSpPr>
        <p:spPr bwMode="auto">
          <a:xfrm>
            <a:off x="1168275" y="36126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15</a:t>
            </a:r>
            <a:endParaRPr lang="en-US" altLang="zh-CN" sz="1000" b="1" i="0" strike="noStrike" dirty="0">
              <a:solidFill>
                <a:srgbClr val="FFFFFF"/>
              </a:solidFill>
              <a:latin typeface="Tahoma"/>
              <a:cs typeface="Tahoma"/>
            </a:endParaRPr>
          </a:p>
        </p:txBody>
      </p:sp>
      <p:pic>
        <p:nvPicPr>
          <p:cNvPr id="35" name="Picture 34" descr="C:\Documents and Settings\Administrator\Application Data\Tencent\Users\408962769\QQ\WinTemp\RichOle\J)__U$EI}}C(9GBJ0VA[35V.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166648" y="3594389"/>
            <a:ext cx="944851" cy="109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Oval 35"/>
          <p:cNvSpPr>
            <a:spLocks noChangeArrowheads="1"/>
          </p:cNvSpPr>
          <p:nvPr/>
        </p:nvSpPr>
        <p:spPr bwMode="auto">
          <a:xfrm>
            <a:off x="2184275" y="35999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16</a:t>
            </a:r>
            <a:endParaRPr lang="en-US" altLang="zh-CN" sz="1000" b="1" i="0" strike="noStrike" dirty="0">
              <a:solidFill>
                <a:srgbClr val="FFFFFF"/>
              </a:solidFill>
              <a:latin typeface="Tahoma"/>
              <a:cs typeface="Tahoma"/>
            </a:endParaRPr>
          </a:p>
        </p:txBody>
      </p:sp>
      <p:pic>
        <p:nvPicPr>
          <p:cNvPr id="37" name="Picture 36" descr="C:\Documents and Settings\Administrator\Application Data\Tencent\Users\408962769\QQ\WinTemp\RichOle\IGE{KYWSD4GOV47N$1IM_RY.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265198" y="3594101"/>
            <a:ext cx="95120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Oval 38"/>
          <p:cNvSpPr>
            <a:spLocks noChangeArrowheads="1"/>
          </p:cNvSpPr>
          <p:nvPr/>
        </p:nvSpPr>
        <p:spPr bwMode="auto">
          <a:xfrm>
            <a:off x="3260600" y="3609440"/>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17</a:t>
            </a:r>
            <a:endParaRPr lang="en-US" altLang="zh-CN" sz="1000" b="1" i="0" strike="noStrike" dirty="0">
              <a:solidFill>
                <a:srgbClr val="FFFFFF"/>
              </a:solidFill>
              <a:latin typeface="Tahoma"/>
              <a:cs typeface="Tahoma"/>
            </a:endParaRPr>
          </a:p>
        </p:txBody>
      </p:sp>
      <p:pic>
        <p:nvPicPr>
          <p:cNvPr id="40" name="Picture 39" descr="C:\Documents and Settings\Administrator\Application Data\Tencent\Users\408962769\QQ\WinTemp\RichOle\IGE{KYWSD4GOV47N$1IM_RY.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393910" y="3464935"/>
            <a:ext cx="952790" cy="124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Oval 40"/>
          <p:cNvSpPr>
            <a:spLocks noChangeArrowheads="1"/>
          </p:cNvSpPr>
          <p:nvPr/>
        </p:nvSpPr>
        <p:spPr bwMode="auto">
          <a:xfrm>
            <a:off x="4419475" y="35745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18</a:t>
            </a:r>
            <a:endParaRPr lang="en-US" altLang="zh-CN" sz="1000" b="1" i="0" strike="noStrike" dirty="0">
              <a:solidFill>
                <a:srgbClr val="FFFFFF"/>
              </a:solidFill>
              <a:latin typeface="Tahoma"/>
              <a:cs typeface="Tahoma"/>
            </a:endParaRPr>
          </a:p>
        </p:txBody>
      </p:sp>
      <p:pic>
        <p:nvPicPr>
          <p:cNvPr id="42" name="Picture 41" descr="C:\Documents and Settings\Administrator\Application Data\Tencent\Users\408962769\QQ\WinTemp\RichOle\UX]Y$3I7GDG}0S5MH(({H60.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63010" y="4791653"/>
            <a:ext cx="926090" cy="1012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2" descr="C:\Documents and Settings\Administrator\Application Data\Tencent\Users\408962769\QQ\WinTemp\RichOle\1AFR_K)~X6JB5Y@@`QFJN2I.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798060" y="4767587"/>
            <a:ext cx="1008640" cy="98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Oval 43"/>
          <p:cNvSpPr>
            <a:spLocks noChangeArrowheads="1"/>
          </p:cNvSpPr>
          <p:nvPr/>
        </p:nvSpPr>
        <p:spPr bwMode="auto">
          <a:xfrm>
            <a:off x="774575" y="47556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19</a:t>
            </a:r>
            <a:endParaRPr lang="en-US" altLang="zh-CN" sz="1000" b="1" i="0" strike="noStrike" dirty="0">
              <a:solidFill>
                <a:srgbClr val="FFFFFF"/>
              </a:solidFill>
              <a:latin typeface="Tahoma"/>
              <a:cs typeface="Tahoma"/>
            </a:endParaRPr>
          </a:p>
        </p:txBody>
      </p:sp>
      <p:sp>
        <p:nvSpPr>
          <p:cNvPr id="45" name="Oval 44"/>
          <p:cNvSpPr>
            <a:spLocks noChangeArrowheads="1"/>
          </p:cNvSpPr>
          <p:nvPr/>
        </p:nvSpPr>
        <p:spPr bwMode="auto">
          <a:xfrm>
            <a:off x="1879475" y="47810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n-US" altLang="zh-CN" sz="1000" b="1" i="0" strike="noStrike" dirty="0" smtClean="0">
                <a:solidFill>
                  <a:srgbClr val="FFFFFF"/>
                </a:solidFill>
                <a:latin typeface="Tahoma"/>
                <a:cs typeface="Tahoma"/>
              </a:rPr>
              <a:t>20</a:t>
            </a:r>
            <a:endParaRPr lang="en-US" altLang="zh-CN" sz="1000" b="1" i="0" strike="noStrike" dirty="0">
              <a:solidFill>
                <a:srgbClr val="FFFFFF"/>
              </a:solidFill>
              <a:latin typeface="Tahoma"/>
              <a:cs typeface="Tahoma"/>
            </a:endParaRPr>
          </a:p>
        </p:txBody>
      </p:sp>
      <p:pic>
        <p:nvPicPr>
          <p:cNvPr id="46" name="Picture 45" descr="12-ab"/>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955162" y="4728153"/>
            <a:ext cx="765938" cy="1026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6" descr="12-c"/>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4152751" y="4769888"/>
            <a:ext cx="863750" cy="7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47" descr="C:\Documents and Settings\Administrator\Application Data\Tencent\Users\408962769\QQ\WinTemp\RichOle\ODE~(F{[P`][7MAMH5PU(K0.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413885" y="5749393"/>
            <a:ext cx="846715" cy="1108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8" descr="C:\Documents and Settings\Administrator\Application Data\Tencent\Users\240560674\QQ\WinTemp\RichOle\E)IK}0N(U8WW54CVKWNKM71.pn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420649" y="5858324"/>
            <a:ext cx="767051" cy="999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49" descr="C:\Documents and Settings\Administrator\Application Data\Tencent\Users\240560674\QQ\WinTemp\RichOle\E)IK}0N(U8WW54CVKWNKM71.pn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436649" y="6100254"/>
            <a:ext cx="87370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Oval 50"/>
          <p:cNvSpPr>
            <a:spLocks noChangeArrowheads="1"/>
          </p:cNvSpPr>
          <p:nvPr/>
        </p:nvSpPr>
        <p:spPr bwMode="auto">
          <a:xfrm>
            <a:off x="2920875" y="47810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bg-BG" altLang="zh-CN" sz="1000" b="1" i="0" strike="noStrike" dirty="0" smtClean="0">
                <a:solidFill>
                  <a:srgbClr val="FFFFFF"/>
                </a:solidFill>
                <a:latin typeface="Tahoma"/>
                <a:cs typeface="Tahoma"/>
              </a:rPr>
              <a:t>21</a:t>
            </a:r>
            <a:endParaRPr lang="en-US" altLang="zh-CN" sz="1000" b="1" i="0" strike="noStrike" dirty="0">
              <a:solidFill>
                <a:srgbClr val="FFFFFF"/>
              </a:solidFill>
              <a:latin typeface="Tahoma"/>
              <a:cs typeface="Tahoma"/>
            </a:endParaRPr>
          </a:p>
        </p:txBody>
      </p:sp>
      <p:sp>
        <p:nvSpPr>
          <p:cNvPr id="52" name="Oval 51"/>
          <p:cNvSpPr>
            <a:spLocks noChangeArrowheads="1"/>
          </p:cNvSpPr>
          <p:nvPr/>
        </p:nvSpPr>
        <p:spPr bwMode="auto">
          <a:xfrm>
            <a:off x="3822575" y="4781015"/>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bg-BG" altLang="zh-CN" sz="1000" b="1" i="0" strike="noStrike" dirty="0" smtClean="0">
                <a:solidFill>
                  <a:srgbClr val="FFFFFF"/>
                </a:solidFill>
                <a:latin typeface="Tahoma"/>
                <a:cs typeface="Tahoma"/>
              </a:rPr>
              <a:t>21</a:t>
            </a:r>
            <a:endParaRPr lang="en-US" altLang="zh-CN" sz="1000" b="1" i="0" strike="noStrike" dirty="0">
              <a:solidFill>
                <a:srgbClr val="FFFFFF"/>
              </a:solidFill>
              <a:latin typeface="Tahoma"/>
              <a:cs typeface="Tahoma"/>
            </a:endParaRPr>
          </a:p>
        </p:txBody>
      </p:sp>
      <p:sp>
        <p:nvSpPr>
          <p:cNvPr id="53" name="Oval 52"/>
          <p:cNvSpPr>
            <a:spLocks noChangeArrowheads="1"/>
          </p:cNvSpPr>
          <p:nvPr/>
        </p:nvSpPr>
        <p:spPr bwMode="auto">
          <a:xfrm>
            <a:off x="1307975" y="5794919"/>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bg-BG" altLang="zh-CN" sz="1000" b="1" i="0" strike="noStrike" dirty="0" smtClean="0">
                <a:solidFill>
                  <a:srgbClr val="FFFFFF"/>
                </a:solidFill>
                <a:latin typeface="Tahoma"/>
                <a:cs typeface="Tahoma"/>
              </a:rPr>
              <a:t>22</a:t>
            </a:r>
            <a:endParaRPr lang="en-US" altLang="zh-CN" sz="1000" b="1" i="0" strike="noStrike" dirty="0">
              <a:solidFill>
                <a:srgbClr val="FFFFFF"/>
              </a:solidFill>
              <a:latin typeface="Tahoma"/>
              <a:cs typeface="Tahoma"/>
            </a:endParaRPr>
          </a:p>
        </p:txBody>
      </p:sp>
      <p:sp>
        <p:nvSpPr>
          <p:cNvPr id="54" name="Oval 53"/>
          <p:cNvSpPr>
            <a:spLocks noChangeArrowheads="1"/>
          </p:cNvSpPr>
          <p:nvPr/>
        </p:nvSpPr>
        <p:spPr bwMode="auto">
          <a:xfrm>
            <a:off x="2323975" y="5820319"/>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bg-BG" altLang="zh-CN" sz="1000" b="1" i="0" strike="noStrike" dirty="0" smtClean="0">
                <a:solidFill>
                  <a:srgbClr val="FFFFFF"/>
                </a:solidFill>
                <a:latin typeface="Tahoma"/>
                <a:cs typeface="Tahoma"/>
              </a:rPr>
              <a:t>23</a:t>
            </a:r>
            <a:endParaRPr lang="en-US" altLang="zh-CN" sz="1000" b="1" i="0" strike="noStrike" dirty="0">
              <a:solidFill>
                <a:srgbClr val="FFFFFF"/>
              </a:solidFill>
              <a:latin typeface="Tahoma"/>
              <a:cs typeface="Tahoma"/>
            </a:endParaRPr>
          </a:p>
        </p:txBody>
      </p:sp>
      <p:sp>
        <p:nvSpPr>
          <p:cNvPr id="55" name="Oval 54"/>
          <p:cNvSpPr>
            <a:spLocks noChangeArrowheads="1"/>
          </p:cNvSpPr>
          <p:nvPr/>
        </p:nvSpPr>
        <p:spPr bwMode="auto">
          <a:xfrm>
            <a:off x="3466975" y="5769519"/>
            <a:ext cx="284167" cy="253886"/>
          </a:xfrm>
          <a:prstGeom prst="ellipse">
            <a:avLst/>
          </a:prstGeom>
          <a:solidFill>
            <a:srgbClr val="000000"/>
          </a:solidFill>
          <a:ln w="9525">
            <a:solidFill>
              <a:srgbClr val="000000"/>
            </a:solidFill>
            <a:round/>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bg-BG" altLang="zh-CN" sz="1000" b="1" i="0" strike="noStrike" dirty="0" smtClean="0">
                <a:solidFill>
                  <a:srgbClr val="FFFFFF"/>
                </a:solidFill>
                <a:latin typeface="Tahoma"/>
                <a:cs typeface="Tahoma"/>
              </a:rPr>
              <a:t>24</a:t>
            </a:r>
            <a:endParaRPr lang="en-US" altLang="zh-CN" sz="1000" b="1" i="0" strike="noStrike" dirty="0">
              <a:solidFill>
                <a:srgbClr val="FFFFFF"/>
              </a:solidFill>
              <a:latin typeface="Tahoma"/>
              <a:cs typeface="Tahoma"/>
            </a:endParaRPr>
          </a:p>
        </p:txBody>
      </p:sp>
      <p:sp>
        <p:nvSpPr>
          <p:cNvPr id="66" name="TextBox 65"/>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sp>
        <p:nvSpPr>
          <p:cNvPr id="68" name="Rounded Rectangle 67"/>
          <p:cNvSpPr/>
          <p:nvPr/>
        </p:nvSpPr>
        <p:spPr>
          <a:xfrm>
            <a:off x="8241231" y="10215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8460585" y="171903"/>
            <a:ext cx="2172391" cy="261610"/>
          </a:xfrm>
          <a:prstGeom prst="rect">
            <a:avLst/>
          </a:prstGeom>
        </p:spPr>
        <p:txBody>
          <a:bodyPr wrap="none">
            <a:spAutoFit/>
          </a:bodyPr>
          <a:lstStyle/>
          <a:p>
            <a:pPr algn="ctr"/>
            <a:r>
              <a:rPr lang="bg-BG" sz="1100" b="1" dirty="0"/>
              <a:t>Присоединение передних колёс</a:t>
            </a:r>
          </a:p>
        </p:txBody>
      </p:sp>
      <p:sp>
        <p:nvSpPr>
          <p:cNvPr id="70" name="Rectangle 1"/>
          <p:cNvSpPr>
            <a:spLocks noChangeArrowheads="1"/>
          </p:cNvSpPr>
          <p:nvPr/>
        </p:nvSpPr>
        <p:spPr bwMode="auto">
          <a:xfrm>
            <a:off x="6780857" y="618093"/>
            <a:ext cx="5119005"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ru-RU" sz="1000" dirty="0"/>
              <a:t>Поднимите переднюю часть коляски, и нажмите колесо к основанию коляски, пока не услышите «щелчок», что означает, что вы положили колесо на место. (Рис. 1)</a:t>
            </a:r>
          </a:p>
          <a:p>
            <a:pPr algn="just" eaLnBrk="0" fontAlgn="base" hangingPunct="0">
              <a:spcBef>
                <a:spcPct val="0"/>
              </a:spcBef>
              <a:spcAft>
                <a:spcPct val="0"/>
              </a:spcAft>
            </a:pPr>
            <a:r>
              <a:rPr lang="ru-RU" sz="1000" dirty="0"/>
              <a:t>Убедитесь, что передние колеса прочно прикреплены. (Рис. 1)</a:t>
            </a:r>
          </a:p>
          <a:p>
            <a:pPr algn="just" eaLnBrk="0" fontAlgn="base" hangingPunct="0">
              <a:spcBef>
                <a:spcPct val="0"/>
              </a:spcBef>
              <a:spcAft>
                <a:spcPct val="0"/>
              </a:spcAft>
            </a:pPr>
            <a:endParaRPr lang="bg-BG" sz="1000" dirty="0"/>
          </a:p>
        </p:txBody>
      </p:sp>
      <p:sp>
        <p:nvSpPr>
          <p:cNvPr id="71" name="Rounded Rectangle 70"/>
          <p:cNvSpPr/>
          <p:nvPr/>
        </p:nvSpPr>
        <p:spPr>
          <a:xfrm>
            <a:off x="8266791" y="122718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8609444" y="1288108"/>
            <a:ext cx="2010487" cy="261610"/>
          </a:xfrm>
          <a:prstGeom prst="rect">
            <a:avLst/>
          </a:prstGeom>
        </p:spPr>
        <p:txBody>
          <a:bodyPr wrap="none">
            <a:spAutoFit/>
          </a:bodyPr>
          <a:lstStyle/>
          <a:p>
            <a:pPr algn="ctr"/>
            <a:r>
              <a:rPr lang="bg-BG" sz="1100" b="1" dirty="0"/>
              <a:t>Присоединение задних колёс</a:t>
            </a:r>
          </a:p>
        </p:txBody>
      </p:sp>
      <p:sp>
        <p:nvSpPr>
          <p:cNvPr id="73" name="Rectangle 72"/>
          <p:cNvSpPr/>
          <p:nvPr/>
        </p:nvSpPr>
        <p:spPr>
          <a:xfrm>
            <a:off x="6695583" y="1675626"/>
            <a:ext cx="5255986" cy="707886"/>
          </a:xfrm>
          <a:prstGeom prst="rect">
            <a:avLst/>
          </a:prstGeom>
        </p:spPr>
        <p:txBody>
          <a:bodyPr wrap="square">
            <a:spAutoFit/>
          </a:bodyPr>
          <a:lstStyle/>
          <a:p>
            <a:pPr algn="just"/>
            <a:r>
              <a:rPr lang="ru-RU" sz="1000" dirty="0"/>
              <a:t>Поднимите заднюю часть рамы вверх, положите задние колеса на ось, когда они надёжно прикреплены, должен быть слышен щелчок. (Рис. 2) </a:t>
            </a:r>
          </a:p>
          <a:p>
            <a:pPr algn="just"/>
            <a:r>
              <a:rPr lang="ru-RU" sz="1000" dirty="0"/>
              <a:t>Чтобы снять задние колеса, нажмите кнопку, показанную на рис. 2, и снимите колеса. </a:t>
            </a:r>
          </a:p>
          <a:p>
            <a:pPr algn="just"/>
            <a:endParaRPr lang="en-US" sz="1000" dirty="0"/>
          </a:p>
        </p:txBody>
      </p:sp>
      <p:sp>
        <p:nvSpPr>
          <p:cNvPr id="74" name="Rounded Rectangle 73"/>
          <p:cNvSpPr/>
          <p:nvPr/>
        </p:nvSpPr>
        <p:spPr>
          <a:xfrm>
            <a:off x="8266791" y="228446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8774553" y="2345383"/>
            <a:ext cx="1680268" cy="261610"/>
          </a:xfrm>
          <a:prstGeom prst="rect">
            <a:avLst/>
          </a:prstGeom>
        </p:spPr>
        <p:txBody>
          <a:bodyPr wrap="none">
            <a:spAutoFit/>
          </a:bodyPr>
          <a:lstStyle/>
          <a:p>
            <a:pPr algn="ctr"/>
            <a:r>
              <a:rPr lang="bg-BG" sz="1100" b="1" dirty="0"/>
              <a:t>Раскладывание коляски</a:t>
            </a:r>
          </a:p>
        </p:txBody>
      </p:sp>
      <p:sp>
        <p:nvSpPr>
          <p:cNvPr id="76" name="Rectangle 75"/>
          <p:cNvSpPr/>
          <p:nvPr/>
        </p:nvSpPr>
        <p:spPr>
          <a:xfrm>
            <a:off x="6705108" y="2742426"/>
            <a:ext cx="5208361" cy="246221"/>
          </a:xfrm>
          <a:prstGeom prst="rect">
            <a:avLst/>
          </a:prstGeom>
        </p:spPr>
        <p:txBody>
          <a:bodyPr wrap="square">
            <a:spAutoFit/>
          </a:bodyPr>
          <a:lstStyle/>
          <a:p>
            <a:pPr algn="just"/>
            <a:r>
              <a:rPr lang="ru-RU" sz="1000" dirty="0"/>
              <a:t>Разложите коляску, как показано на рис 3. </a:t>
            </a:r>
            <a:endParaRPr lang="bg-BG" sz="1000" dirty="0" smtClean="0"/>
          </a:p>
        </p:txBody>
      </p:sp>
      <p:sp>
        <p:nvSpPr>
          <p:cNvPr id="77" name="Rounded Rectangle 76"/>
          <p:cNvSpPr/>
          <p:nvPr/>
        </p:nvSpPr>
        <p:spPr>
          <a:xfrm>
            <a:off x="8266791" y="307210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8922029" y="3119420"/>
            <a:ext cx="1385316" cy="261610"/>
          </a:xfrm>
          <a:prstGeom prst="rect">
            <a:avLst/>
          </a:prstGeom>
        </p:spPr>
        <p:txBody>
          <a:bodyPr wrap="none">
            <a:spAutoFit/>
          </a:bodyPr>
          <a:lstStyle/>
          <a:p>
            <a:pPr algn="ctr"/>
            <a:r>
              <a:rPr lang="bg-BG" sz="1100" b="1" dirty="0"/>
              <a:t>Регулировка ручки </a:t>
            </a:r>
          </a:p>
        </p:txBody>
      </p:sp>
      <p:sp>
        <p:nvSpPr>
          <p:cNvPr id="79" name="TextBox 78"/>
          <p:cNvSpPr txBox="1"/>
          <p:nvPr/>
        </p:nvSpPr>
        <p:spPr>
          <a:xfrm>
            <a:off x="6697579" y="3492102"/>
            <a:ext cx="5120640" cy="400110"/>
          </a:xfrm>
          <a:prstGeom prst="rect">
            <a:avLst/>
          </a:prstGeom>
          <a:noFill/>
        </p:spPr>
        <p:txBody>
          <a:bodyPr wrap="square" rtlCol="0">
            <a:spAutoFit/>
          </a:bodyPr>
          <a:lstStyle/>
          <a:p>
            <a:pPr algn="just"/>
            <a:r>
              <a:rPr lang="ru-RU" sz="1000" dirty="0"/>
              <a:t>Чтобы отрегулировать длину ручки коляски, нажмите кнопку, как показано на рис. 4, и потяните вперёд. </a:t>
            </a:r>
            <a:endParaRPr lang="bg-BG" sz="1000" dirty="0" smtClean="0"/>
          </a:p>
        </p:txBody>
      </p:sp>
      <p:sp>
        <p:nvSpPr>
          <p:cNvPr id="80" name="Rounded Rectangle 79"/>
          <p:cNvSpPr/>
          <p:nvPr/>
        </p:nvSpPr>
        <p:spPr>
          <a:xfrm>
            <a:off x="8266791" y="3937263"/>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8521947" y="4000245"/>
            <a:ext cx="2185481" cy="261610"/>
          </a:xfrm>
          <a:prstGeom prst="rect">
            <a:avLst/>
          </a:prstGeom>
        </p:spPr>
        <p:txBody>
          <a:bodyPr wrap="square">
            <a:spAutoFit/>
          </a:bodyPr>
          <a:lstStyle/>
          <a:p>
            <a:pPr algn="ctr"/>
            <a:r>
              <a:rPr lang="bg-BG" sz="1100" b="1" dirty="0"/>
              <a:t>Применение тормоза </a:t>
            </a:r>
          </a:p>
        </p:txBody>
      </p:sp>
      <p:sp>
        <p:nvSpPr>
          <p:cNvPr id="82" name="Rectangle 81"/>
          <p:cNvSpPr/>
          <p:nvPr/>
        </p:nvSpPr>
        <p:spPr>
          <a:xfrm>
            <a:off x="6740033" y="4371201"/>
            <a:ext cx="5285014" cy="553998"/>
          </a:xfrm>
          <a:prstGeom prst="rect">
            <a:avLst/>
          </a:prstGeom>
        </p:spPr>
        <p:txBody>
          <a:bodyPr wrap="square">
            <a:spAutoFit/>
          </a:bodyPr>
          <a:lstStyle/>
          <a:p>
            <a:pPr algn="just"/>
            <a:r>
              <a:rPr lang="ru-RU" sz="1000" dirty="0"/>
              <a:t>Для активации парковочного устройства и блокировки обоих задних колёс, нажмите вниз на педаль задней оси. (Рис. 5) Никогда не оставляйте ребёнка без присмотра в коляске. Чтобы отпустить тормоз, поднимите педаль вверх. (Рис. 6)</a:t>
            </a:r>
            <a:endParaRPr lang="bg-BG" sz="1000" dirty="0"/>
          </a:p>
        </p:txBody>
      </p:sp>
      <p:sp>
        <p:nvSpPr>
          <p:cNvPr id="83" name="Rounded Rectangle 82"/>
          <p:cNvSpPr/>
          <p:nvPr/>
        </p:nvSpPr>
        <p:spPr>
          <a:xfrm>
            <a:off x="8269161" y="4975743"/>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667751" y="5051634"/>
            <a:ext cx="1798890" cy="261610"/>
          </a:xfrm>
          <a:prstGeom prst="rect">
            <a:avLst/>
          </a:prstGeom>
        </p:spPr>
        <p:txBody>
          <a:bodyPr wrap="none">
            <a:spAutoFit/>
          </a:bodyPr>
          <a:lstStyle/>
          <a:p>
            <a:pPr algn="ctr"/>
            <a:r>
              <a:rPr lang="bg-BG" sz="1100" b="1" dirty="0"/>
              <a:t>Фиксация передних колёс</a:t>
            </a:r>
          </a:p>
        </p:txBody>
      </p:sp>
      <p:sp>
        <p:nvSpPr>
          <p:cNvPr id="85" name="TextBox 84"/>
          <p:cNvSpPr txBox="1"/>
          <p:nvPr/>
        </p:nvSpPr>
        <p:spPr>
          <a:xfrm>
            <a:off x="6798090" y="5505626"/>
            <a:ext cx="5168900" cy="553998"/>
          </a:xfrm>
          <a:prstGeom prst="rect">
            <a:avLst/>
          </a:prstGeom>
          <a:noFill/>
        </p:spPr>
        <p:txBody>
          <a:bodyPr wrap="square" rtlCol="0">
            <a:spAutoFit/>
          </a:bodyPr>
          <a:lstStyle/>
          <a:p>
            <a:pPr algn="just"/>
            <a:r>
              <a:rPr lang="ru-RU" sz="1000" dirty="0"/>
              <a:t>Передние колеса вращаются на 360 градусов. Поверните кнопку над колесами, чтобы зафиксировать их для движения только в одном направлении. См. рис. 7. Чтобы освободить колеса, нажмите кнопку вниз, как показано на рис. 8. </a:t>
            </a:r>
            <a:endParaRPr lang="bg-BG" sz="1000" dirty="0" smtClean="0"/>
          </a:p>
        </p:txBody>
      </p:sp>
      <p:sp>
        <p:nvSpPr>
          <p:cNvPr id="86" name="TextBox 85"/>
          <p:cNvSpPr txBox="1"/>
          <p:nvPr/>
        </p:nvSpPr>
        <p:spPr>
          <a:xfrm>
            <a:off x="11522025" y="6492565"/>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32</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15830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05" y="14034"/>
            <a:ext cx="489381" cy="272415"/>
          </a:xfrm>
          <a:prstGeom prst="round2DiagRect">
            <a:avLst/>
          </a:prstGeom>
          <a:noFill/>
          <a:ln w="28575">
            <a:solidFill>
              <a:schemeClr val="tx1"/>
            </a:solidFill>
          </a:ln>
        </p:spPr>
        <p:txBody>
          <a:bodyPr wrap="square" rtlCol="0" anchor="ctr">
            <a:spAutoFit/>
          </a:bodyPr>
          <a:lstStyle/>
          <a:p>
            <a:pPr algn="ctr"/>
            <a:r>
              <a:rPr lang="en-US" sz="1000" b="1" dirty="0" smtClean="0"/>
              <a:t>BG</a:t>
            </a:r>
            <a:endParaRPr lang="bg-BG" sz="1000" b="1" dirty="0"/>
          </a:p>
        </p:txBody>
      </p:sp>
      <p:sp>
        <p:nvSpPr>
          <p:cNvPr id="3" name="TextBox 2"/>
          <p:cNvSpPr txBox="1"/>
          <p:nvPr/>
        </p:nvSpPr>
        <p:spPr>
          <a:xfrm>
            <a:off x="104033" y="6509810"/>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4" name="TextBox 3"/>
          <p:cNvSpPr txBox="1"/>
          <p:nvPr/>
        </p:nvSpPr>
        <p:spPr>
          <a:xfrm>
            <a:off x="130629" y="242921"/>
            <a:ext cx="5200496" cy="2431435"/>
          </a:xfrm>
          <a:prstGeom prst="rect">
            <a:avLst/>
          </a:prstGeom>
          <a:noFill/>
        </p:spPr>
        <p:txBody>
          <a:bodyPr wrap="square" rtlCol="0">
            <a:spAutoFit/>
          </a:bodyPr>
          <a:lstStyle/>
          <a:p>
            <a:pPr algn="just"/>
            <a:r>
              <a:rPr lang="ru-RU" sz="800" dirty="0"/>
              <a:t>Тази количка е подходяща за </a:t>
            </a:r>
            <a:r>
              <a:rPr lang="bg-BG" sz="800" dirty="0"/>
              <a:t>новородени бебета и деца на възраст до 4 години или до 22кг (което от двете настъпи първо) . </a:t>
            </a:r>
            <a:r>
              <a:rPr lang="ru-RU" sz="800" dirty="0"/>
              <a:t>Пет-точков</a:t>
            </a:r>
            <a:r>
              <a:rPr lang="en-US" sz="800" dirty="0"/>
              <a:t> </a:t>
            </a:r>
            <a:r>
              <a:rPr lang="ru-RU" sz="800" dirty="0"/>
              <a:t>колан</a:t>
            </a:r>
            <a:r>
              <a:rPr lang="en-US" sz="800" dirty="0"/>
              <a:t> </a:t>
            </a:r>
            <a:r>
              <a:rPr lang="ru-RU" sz="800" dirty="0"/>
              <a:t>осигурява</a:t>
            </a:r>
            <a:r>
              <a:rPr lang="en-US" sz="800" dirty="0"/>
              <a:t> </a:t>
            </a:r>
            <a:r>
              <a:rPr lang="ru-RU" sz="800" dirty="0"/>
              <a:t>безопасност на детето.</a:t>
            </a:r>
            <a:r>
              <a:rPr lang="en-US" sz="800" dirty="0"/>
              <a:t> </a:t>
            </a:r>
            <a:r>
              <a:rPr lang="ru-RU" sz="800" dirty="0"/>
              <a:t>Положенията на облегалката за гръбчето на детето, на поставката за крачетата и на сенника се регулират.</a:t>
            </a:r>
            <a:endParaRPr lang="bg-BG" sz="800" dirty="0"/>
          </a:p>
          <a:p>
            <a:pPr algn="just"/>
            <a:r>
              <a:rPr lang="ru-RU" sz="800" dirty="0"/>
              <a:t>Седалката се монтира в две положения, като се осигурява</a:t>
            </a:r>
            <a:r>
              <a:rPr lang="en-US" sz="800" dirty="0"/>
              <a:t> </a:t>
            </a:r>
            <a:r>
              <a:rPr lang="ru-RU" sz="800" dirty="0"/>
              <a:t>възможност</a:t>
            </a:r>
            <a:r>
              <a:rPr lang="en-US" sz="800" dirty="0"/>
              <a:t> </a:t>
            </a:r>
            <a:r>
              <a:rPr lang="ru-RU" sz="800" dirty="0"/>
              <a:t>детето да бъде</a:t>
            </a:r>
            <a:r>
              <a:rPr lang="en-US" sz="800" dirty="0"/>
              <a:t> </a:t>
            </a:r>
            <a:r>
              <a:rPr lang="ru-RU" sz="800" dirty="0"/>
              <a:t>с лице по посоката или срещу</a:t>
            </a:r>
            <a:r>
              <a:rPr lang="en-US" sz="800" dirty="0"/>
              <a:t> </a:t>
            </a:r>
            <a:r>
              <a:rPr lang="ru-RU" sz="800" dirty="0"/>
              <a:t>посоката на движение. Предпазителят е регулируем и може да се сваля по желание. Дръжката също е регулируема и може да я нагласите в желаното положение. Предното колело се върти на 360°. Сенникът</a:t>
            </a:r>
            <a:r>
              <a:rPr lang="en-US" sz="800" dirty="0"/>
              <a:t> </a:t>
            </a:r>
            <a:r>
              <a:rPr lang="ru-RU" sz="800" dirty="0"/>
              <a:t>може да се сваля, като</a:t>
            </a:r>
            <a:r>
              <a:rPr lang="en-US" sz="800" dirty="0"/>
              <a:t> </a:t>
            </a:r>
            <a:r>
              <a:rPr lang="ru-RU" sz="800" dirty="0"/>
              <a:t>така</a:t>
            </a:r>
            <a:r>
              <a:rPr lang="en-US" sz="800" dirty="0"/>
              <a:t> </a:t>
            </a:r>
            <a:r>
              <a:rPr lang="ru-RU" sz="800" dirty="0"/>
              <a:t>Вашата</a:t>
            </a:r>
            <a:r>
              <a:rPr lang="en-US" sz="800" dirty="0"/>
              <a:t> </a:t>
            </a:r>
            <a:r>
              <a:rPr lang="ru-RU" sz="800" dirty="0"/>
              <a:t>количка</a:t>
            </a:r>
            <a:r>
              <a:rPr lang="en-US" sz="800" dirty="0"/>
              <a:t> </a:t>
            </a:r>
            <a:r>
              <a:rPr lang="ru-RU" sz="800" dirty="0"/>
              <a:t>преминава в летен вариант.</a:t>
            </a:r>
            <a:endParaRPr lang="bg-BG" sz="800" dirty="0"/>
          </a:p>
          <a:p>
            <a:pPr algn="just"/>
            <a:r>
              <a:rPr lang="ru-RU" sz="800" dirty="0"/>
              <a:t>Върху</a:t>
            </a:r>
            <a:r>
              <a:rPr lang="en-US" sz="800" dirty="0"/>
              <a:t> </a:t>
            </a:r>
            <a:r>
              <a:rPr lang="ru-RU" sz="800" dirty="0"/>
              <a:t>конструкцията</a:t>
            </a:r>
            <a:r>
              <a:rPr lang="en-US" sz="800" dirty="0"/>
              <a:t> </a:t>
            </a:r>
            <a:r>
              <a:rPr lang="ru-RU" sz="800" dirty="0"/>
              <a:t>може да се монтира</a:t>
            </a:r>
            <a:r>
              <a:rPr lang="en-US" sz="800" dirty="0"/>
              <a:t> </a:t>
            </a:r>
            <a:r>
              <a:rPr lang="ru-RU" sz="800" dirty="0"/>
              <a:t>детско</a:t>
            </a:r>
            <a:r>
              <a:rPr lang="en-US" sz="800" dirty="0"/>
              <a:t> </a:t>
            </a:r>
            <a:r>
              <a:rPr lang="ru-RU" sz="800" dirty="0"/>
              <a:t>столче за автомобил. Количката е произведена в съответствие с изискванията на Европейски стандарт EN 1888-1 - „Предмети за отглеждане на малки деца. Колесни средства за придвижване на деца. Част 1: Детски колички и кошче за бебешка количка “.</a:t>
            </a:r>
            <a:r>
              <a:rPr lang="en-US" sz="800" dirty="0"/>
              <a:t> </a:t>
            </a:r>
            <a:r>
              <a:rPr lang="ru-RU" sz="800" dirty="0"/>
              <a:t>EN 1888-</a:t>
            </a:r>
            <a:r>
              <a:rPr lang="en-US" sz="800" dirty="0"/>
              <a:t>2 </a:t>
            </a:r>
            <a:r>
              <a:rPr lang="bg-BG" sz="800" dirty="0"/>
              <a:t>„Изделия за отглеждане на малки деца. Колесни средства за придвижване на деца. Част 2: Колички за деца с тегло от 15кг до 22 кг“ </a:t>
            </a:r>
          </a:p>
          <a:p>
            <a:pPr algn="just"/>
            <a:r>
              <a:rPr lang="ru-RU" sz="800" dirty="0"/>
              <a:t>ВНИМАНИЕ! Вашето</a:t>
            </a:r>
            <a:r>
              <a:rPr lang="en-US" sz="800" dirty="0"/>
              <a:t> </a:t>
            </a:r>
            <a:r>
              <a:rPr lang="ru-RU" sz="800" dirty="0"/>
              <a:t>дете</a:t>
            </a:r>
            <a:r>
              <a:rPr lang="en-US" sz="800" dirty="0"/>
              <a:t> </a:t>
            </a:r>
            <a:r>
              <a:rPr lang="ru-RU" sz="800" dirty="0"/>
              <a:t>ще</a:t>
            </a:r>
            <a:r>
              <a:rPr lang="en-US" sz="800" dirty="0"/>
              <a:t> </a:t>
            </a:r>
            <a:r>
              <a:rPr lang="ru-RU" sz="800" dirty="0"/>
              <a:t>бъде</a:t>
            </a:r>
            <a:r>
              <a:rPr lang="en-US" sz="800" dirty="0"/>
              <a:t> </a:t>
            </a:r>
            <a:r>
              <a:rPr lang="ru-RU" sz="800" dirty="0"/>
              <a:t>максимално</a:t>
            </a:r>
            <a:r>
              <a:rPr lang="en-US" sz="800" dirty="0"/>
              <a:t> </a:t>
            </a:r>
            <a:r>
              <a:rPr lang="ru-RU" sz="800" dirty="0"/>
              <a:t>защитено</a:t>
            </a:r>
            <a:r>
              <a:rPr lang="en-US" sz="800" dirty="0"/>
              <a:t> </a:t>
            </a:r>
            <a:r>
              <a:rPr lang="ru-RU" sz="800" dirty="0"/>
              <a:t>при условие, че спазвате</a:t>
            </a:r>
            <a:r>
              <a:rPr lang="en-US" sz="800" dirty="0"/>
              <a:t> </a:t>
            </a:r>
            <a:r>
              <a:rPr lang="ru-RU" sz="800" dirty="0"/>
              <a:t>указанията и препоръките от инструкцията! Обърнете внимание на предупрежденията и осигурете всички</a:t>
            </a:r>
            <a:r>
              <a:rPr lang="en-US" sz="800" dirty="0"/>
              <a:t> </a:t>
            </a:r>
            <a:r>
              <a:rPr lang="ru-RU" sz="800" dirty="0"/>
              <a:t>необходими</a:t>
            </a:r>
            <a:r>
              <a:rPr lang="en-US" sz="800" dirty="0"/>
              <a:t> </a:t>
            </a:r>
            <a:r>
              <a:rPr lang="ru-RU" sz="800" dirty="0"/>
              <a:t>предпазни мерки, за да предотвратите риска от нараняване или увреждане на детето и да осигурите</a:t>
            </a:r>
            <a:r>
              <a:rPr lang="en-US" sz="800" dirty="0"/>
              <a:t> </a:t>
            </a:r>
            <a:r>
              <a:rPr lang="ru-RU" sz="800" dirty="0"/>
              <a:t>неговата</a:t>
            </a:r>
            <a:r>
              <a:rPr lang="en-US" sz="800" dirty="0"/>
              <a:t> </a:t>
            </a:r>
            <a:r>
              <a:rPr lang="ru-RU" sz="800" dirty="0"/>
              <a:t>безопасност! Вие носите отговорност за безопасността на детето, ако не спазвате и не се съобразявате с тези указания и препоръки! Уверете се, че всеки, който</a:t>
            </a:r>
            <a:r>
              <a:rPr lang="en-US" sz="800" dirty="0"/>
              <a:t> </a:t>
            </a:r>
            <a:r>
              <a:rPr lang="ru-RU" sz="800" dirty="0"/>
              <a:t>ползва</a:t>
            </a:r>
            <a:r>
              <a:rPr lang="en-US" sz="800" dirty="0"/>
              <a:t> </a:t>
            </a:r>
            <a:r>
              <a:rPr lang="ru-RU" sz="800" dirty="0"/>
              <a:t>количката, е запознат с инструкцията и я спазва. Не използвайте части или аксесоари за количката, които не са</a:t>
            </a:r>
            <a:r>
              <a:rPr lang="en-US" sz="800" dirty="0"/>
              <a:t> </a:t>
            </a:r>
            <a:r>
              <a:rPr lang="ru-RU" sz="800" dirty="0"/>
              <a:t>одобрени от производителя или дистрибутора, защото</a:t>
            </a:r>
            <a:r>
              <a:rPr lang="en-US" sz="800" dirty="0"/>
              <a:t> </a:t>
            </a:r>
            <a:r>
              <a:rPr lang="ru-RU" sz="800" dirty="0"/>
              <a:t>това</a:t>
            </a:r>
            <a:r>
              <a:rPr lang="en-US" sz="800" dirty="0"/>
              <a:t> </a:t>
            </a:r>
            <a:r>
              <a:rPr lang="ru-RU" sz="800" dirty="0"/>
              <a:t>може да изложи на риск Вашето</a:t>
            </a:r>
            <a:r>
              <a:rPr lang="en-US" sz="800" dirty="0"/>
              <a:t> </a:t>
            </a:r>
            <a:r>
              <a:rPr lang="ru-RU" sz="800" dirty="0"/>
              <a:t>дете и да доведе до анулиране на гаранцията на количката.</a:t>
            </a:r>
            <a:endParaRPr lang="bg-BG" sz="800" dirty="0"/>
          </a:p>
          <a:p>
            <a:pPr algn="just"/>
            <a:endParaRPr lang="en-US" sz="800" dirty="0" smtClean="0"/>
          </a:p>
        </p:txBody>
      </p:sp>
      <p:sp>
        <p:nvSpPr>
          <p:cNvPr id="5" name="TextBox 4"/>
          <p:cNvSpPr txBox="1"/>
          <p:nvPr/>
        </p:nvSpPr>
        <p:spPr>
          <a:xfrm>
            <a:off x="174082" y="2919912"/>
            <a:ext cx="5181600" cy="3662541"/>
          </a:xfrm>
          <a:prstGeom prst="rect">
            <a:avLst/>
          </a:prstGeom>
          <a:noFill/>
        </p:spPr>
        <p:txBody>
          <a:bodyPr wrap="square" rtlCol="0">
            <a:spAutoFit/>
          </a:bodyPr>
          <a:lstStyle/>
          <a:p>
            <a:pPr algn="ctr"/>
            <a:r>
              <a:rPr lang="bg-BG" sz="800" b="1" dirty="0" smtClean="0"/>
              <a:t>ВАЖНО! ПРОЧЕТЕТЕ ВНИМАНИТЕЛНО И ЗАПАЗЕТЕ ЗА БЪДЕЩИ СПРАВКИ.</a:t>
            </a:r>
          </a:p>
          <a:p>
            <a:r>
              <a:rPr lang="bg-BG" sz="800" b="1" dirty="0" smtClean="0"/>
              <a:t>ПРЕДУПРЕЖДЕНИЯ</a:t>
            </a:r>
          </a:p>
          <a:p>
            <a:pPr marL="171450" indent="-171450" algn="just">
              <a:buFont typeface="Arial" panose="020B0604020202020204" pitchFamily="34" charset="0"/>
              <a:buChar char="•"/>
            </a:pPr>
            <a:r>
              <a:rPr lang="bg-BG" sz="800" dirty="0" smtClean="0"/>
              <a:t>НИКОГА НЕ ОСТАВЯЙТЕ ДЕТЕТО БЕЗ НАДЗОР!</a:t>
            </a:r>
          </a:p>
          <a:p>
            <a:pPr marL="171450" indent="-171450" algn="just">
              <a:buFont typeface="Arial" panose="020B0604020202020204" pitchFamily="34" charset="0"/>
              <a:buChar char="•"/>
            </a:pPr>
            <a:r>
              <a:rPr lang="bg-BG" sz="800" dirty="0" smtClean="0"/>
              <a:t>ИЗПОЛЗВАЙТЕ КОША ЗА ДЕТЕ, КОЕТО НЕ МОЖЕ САМОСТОЯТЕЛНО ДА СЯДА БЕЗ ЧУЖДА ПОМОЩ, ДА СЕ ПРЕТЪЛКУВА И ИЗПРАВЯ САМО, ИЗПОЛВАЙКИ ЗА ОПОРА РЪЦЕТЕ И КОЛЕНАТА СИ!</a:t>
            </a:r>
          </a:p>
          <a:p>
            <a:pPr marL="171450" indent="-171450" algn="just">
              <a:buFont typeface="Arial" panose="020B0604020202020204" pitchFamily="34" charset="0"/>
              <a:buChar char="•"/>
            </a:pPr>
            <a:r>
              <a:rPr lang="bg-BG" sz="800" dirty="0" smtClean="0"/>
              <a:t>ИЗПОЛЗВАЙТЕ КОША САМО ВЪРХУ ТВЪРДА, ХОРИЗОНТАЛНА И СУХА ПОВЪРХНОСТ!</a:t>
            </a:r>
          </a:p>
          <a:p>
            <a:pPr marL="171450" indent="-171450" algn="just">
              <a:buFont typeface="Arial" panose="020B0604020202020204" pitchFamily="34" charset="0"/>
              <a:buChar char="•"/>
            </a:pPr>
            <a:r>
              <a:rPr lang="bg-BG" sz="800" dirty="0" smtClean="0"/>
              <a:t>НИКОГА НЕ ИЗПОЛЗВАЙТЕ КОША ВЪРХУ СТОЙКА!</a:t>
            </a:r>
          </a:p>
          <a:p>
            <a:pPr marL="171450" indent="-171450" algn="just">
              <a:buFont typeface="Arial" panose="020B0604020202020204" pitchFamily="34" charset="0"/>
              <a:buChar char="•"/>
            </a:pPr>
            <a:r>
              <a:rPr lang="bg-BG" sz="800" dirty="0" smtClean="0"/>
              <a:t>ЗА НОВОРОДЕНО БЕБЕ ИЗПОЛЗВАЙТЕ НАЙ-ЛЕГНАЛОТО ПОЛОЖЕНИЕ НА ОБЛЕГАЛКАТА ЗА ГРЪБЧЕТО!</a:t>
            </a:r>
          </a:p>
          <a:p>
            <a:pPr marL="171450" indent="-171450" algn="just">
              <a:buFont typeface="Arial" panose="020B0604020202020204" pitchFamily="34" charset="0"/>
              <a:buChar char="•"/>
            </a:pPr>
            <a:r>
              <a:rPr lang="bg-BG" sz="800" dirty="0" smtClean="0"/>
              <a:t>ИЗПОЛЗВАЙТЕ ПОЗИЦИЯТА НА ОБЛЕГАЛКАТА НА СЕДАЛКАТА ЗА СЕДНАЛО ПОЛОЖЕНИЕ НА ДЕТЕТО СЛЕД 6-МЕСЕЧНАТА МУ ВЪЗРАСТ!</a:t>
            </a:r>
          </a:p>
          <a:p>
            <a:pPr marL="171450" indent="-171450" algn="just">
              <a:buFont typeface="Arial" panose="020B0604020202020204" pitchFamily="34" charset="0"/>
              <a:buChar char="•"/>
            </a:pPr>
            <a:r>
              <a:rPr lang="bg-BG" sz="800" dirty="0" smtClean="0"/>
              <a:t>ПАЗЕТЕ ОТ ОГЪН!</a:t>
            </a:r>
          </a:p>
          <a:p>
            <a:pPr marL="171450" indent="-171450" algn="just">
              <a:buFont typeface="Arial" panose="020B0604020202020204" pitchFamily="34" charset="0"/>
              <a:buChar char="•"/>
            </a:pPr>
            <a:r>
              <a:rPr lang="bg-BG" sz="800" dirty="0" smtClean="0"/>
              <a:t>НА ВДИГАЙТЕ ПРОДУКТА ПОСРЕДСТВОМ ПРЕДПАЗНИЯ БОРД! </a:t>
            </a:r>
          </a:p>
          <a:p>
            <a:pPr marL="171450" indent="-171450" algn="just">
              <a:buFont typeface="Arial" panose="020B0604020202020204" pitchFamily="34" charset="0"/>
              <a:buChar char="•"/>
            </a:pPr>
            <a:r>
              <a:rPr lang="bg-BG" sz="800" dirty="0" smtClean="0"/>
              <a:t>ВИНАГИ ИЗПОЛЗВАЙТЕ ОБЕЗОПАСИТЕЛЕН КОЛАН!</a:t>
            </a:r>
          </a:p>
          <a:p>
            <a:pPr marL="171450" indent="-171450" algn="just">
              <a:buFont typeface="Arial" panose="020B0604020202020204" pitchFamily="34" charset="0"/>
              <a:buChar char="•"/>
            </a:pPr>
            <a:r>
              <a:rPr lang="bg-BG" sz="800" dirty="0" smtClean="0"/>
              <a:t>ПРЕДИ УПОТРЕБА СЕ УВЕРЕТЕ, ЧЕ ВСИЧКИ БЛОКИРАЩИ ПРИСПОСОБЛЕНИЯ СА ЗАДЕЙСТВАНИ!</a:t>
            </a:r>
          </a:p>
          <a:p>
            <a:pPr marL="171450" indent="-171450" algn="just">
              <a:buFont typeface="Arial" panose="020B0604020202020204" pitchFamily="34" charset="0"/>
              <a:buChar char="•"/>
            </a:pPr>
            <a:r>
              <a:rPr lang="bg-BG" sz="800" dirty="0" smtClean="0"/>
              <a:t>ЗА ДА ИЗБЕГНЕТЕ </a:t>
            </a:r>
            <a:r>
              <a:rPr lang="bg-BG" sz="800" dirty="0"/>
              <a:t> </a:t>
            </a:r>
            <a:r>
              <a:rPr lang="bg-BG" sz="800" dirty="0" smtClean="0"/>
              <a:t>НАРАНЯВАНЕ , УВЕРЕТЕ СЕ, ЧЕ ДЕТЕТО ВИ Е НА БЕЗОПАСНО РАЗСТОЯНИЕ ПРИ РЕГУЛИРАНЕ, РАЗГЪВАНЕ И СГЪВАНЕ НА ТОЗИ ПРОДУКТ!</a:t>
            </a:r>
          </a:p>
          <a:p>
            <a:pPr marL="171450" indent="-171450" algn="just">
              <a:buFont typeface="Arial" panose="020B0604020202020204" pitchFamily="34" charset="0"/>
              <a:buChar char="•"/>
            </a:pPr>
            <a:r>
              <a:rPr lang="bg-BG" sz="800" dirty="0" smtClean="0"/>
              <a:t>НЕ ПОЗВОЛЯВАЙТЕ НА ДЕЦА ДА СИ ИГРАЯТ С ТОЗИ ПРОДУКТ!</a:t>
            </a:r>
          </a:p>
          <a:p>
            <a:pPr marL="171450" indent="-171450" algn="just">
              <a:buFont typeface="Arial" panose="020B0604020202020204" pitchFamily="34" charset="0"/>
              <a:buChar char="•"/>
            </a:pPr>
            <a:r>
              <a:rPr lang="bg-BG" sz="800" dirty="0" smtClean="0"/>
              <a:t>ПРЕДИ УПОТРЕБА ПРОВЕРЯВАЙТЕ ДАЛИ ПРИСПОСОБЛЕНИЯТА ЗА ЗАКРЕПВАНЕ КЪМ КОЛИЧКАТА НА СЕДАЛКАТА, КОША ИЛИ СТОЛЧЕТО ЗА АВТОМОБИЛ, СА ПРАВИЛНО И СТАБИЛНО ФИКСИРАНИ ЗА РАМКАТА.</a:t>
            </a:r>
          </a:p>
          <a:p>
            <a:pPr marL="171450" indent="-171450" algn="just">
              <a:buFont typeface="Arial" panose="020B0604020202020204" pitchFamily="34" charset="0"/>
              <a:buChar char="•"/>
            </a:pPr>
            <a:r>
              <a:rPr lang="bg-BG" sz="800" dirty="0" smtClean="0"/>
              <a:t>ТОЗИ ПРОДУКТ НЕ Е ПОДХОДЯЩ ЗА ТИЧАНЕ И ПЪРЗАЛЯНЕ!</a:t>
            </a:r>
          </a:p>
          <a:p>
            <a:pPr marL="171450" indent="-171450" algn="just">
              <a:buFont typeface="Arial" panose="020B0604020202020204" pitchFamily="34" charset="0"/>
              <a:buChar char="•"/>
            </a:pPr>
            <a:r>
              <a:rPr lang="bg-BG" sz="800" dirty="0" smtClean="0"/>
              <a:t>Използвайте продукта за дете с тегло не по-голямо от 22 кг. </a:t>
            </a:r>
          </a:p>
          <a:p>
            <a:pPr marL="171450" indent="-171450" algn="just">
              <a:buFont typeface="Arial" panose="020B0604020202020204" pitchFamily="34" charset="0"/>
              <a:buChar char="•"/>
            </a:pPr>
            <a:r>
              <a:rPr lang="bg-BG" sz="800" dirty="0" smtClean="0"/>
              <a:t>Използвайте коша за дете с тегло не по-голямо от 9кг! </a:t>
            </a:r>
          </a:p>
          <a:p>
            <a:pPr marL="171450" indent="-171450" algn="just">
              <a:buFont typeface="Arial" panose="020B0604020202020204" pitchFamily="34" charset="0"/>
              <a:buChar char="•"/>
            </a:pPr>
            <a:r>
              <a:rPr lang="bg-BG" sz="800" dirty="0" smtClean="0"/>
              <a:t>Сглобяването на продукта за се извършва само от възрастен!</a:t>
            </a:r>
          </a:p>
          <a:p>
            <a:pPr marL="171450" indent="-171450" algn="just">
              <a:buFont typeface="Arial" panose="020B0604020202020204" pitchFamily="34" charset="0"/>
              <a:buChar char="•"/>
            </a:pPr>
            <a:r>
              <a:rPr lang="bg-BG" sz="800" dirty="0" smtClean="0"/>
              <a:t>Не оставяйте в коша допълнително матраче, по-дебело от 20мм!</a:t>
            </a:r>
          </a:p>
          <a:p>
            <a:pPr marL="171450" indent="-171450" algn="just">
              <a:buFont typeface="Arial" panose="020B0604020202020204" pitchFamily="34" charset="0"/>
              <a:buChar char="•"/>
            </a:pPr>
            <a:r>
              <a:rPr lang="bg-BG" sz="800" dirty="0" smtClean="0"/>
              <a:t>Винаги задействайте приспособлението за паркитане при поставяне и изваждане на детето от количката!</a:t>
            </a:r>
          </a:p>
          <a:p>
            <a:pPr marL="171450" indent="-171450" algn="just">
              <a:buFont typeface="Arial" panose="020B0604020202020204" pitchFamily="34" charset="0"/>
              <a:buChar char="•"/>
            </a:pPr>
            <a:r>
              <a:rPr lang="bg-BG" sz="800" dirty="0" smtClean="0"/>
              <a:t>Преди употреба се уверете, че обезопасителните колани са поставени и регулирани правилно.</a:t>
            </a:r>
          </a:p>
          <a:p>
            <a:pPr marL="171450" indent="-171450" algn="just">
              <a:buFont typeface="Arial" panose="020B0604020202020204" pitchFamily="34" charset="0"/>
              <a:buChar char="•"/>
            </a:pPr>
            <a:r>
              <a:rPr lang="bg-BG" sz="800" dirty="0" smtClean="0"/>
              <a:t>Максималното натоварване на коша за багаж не трябвада е по-голямо от 3кг!</a:t>
            </a:r>
          </a:p>
          <a:p>
            <a:pPr marL="171450" indent="-171450" algn="just">
              <a:buFont typeface="Arial" panose="020B0604020202020204" pitchFamily="34" charset="0"/>
              <a:buChar char="•"/>
            </a:pPr>
            <a:r>
              <a:rPr lang="bg-BG" sz="800" dirty="0" smtClean="0"/>
              <a:t>Максималното натоварване на чантата за багаж (в случай, че се изпозва такава) не трябва да е по-голямо от 2кг!</a:t>
            </a:r>
          </a:p>
        </p:txBody>
      </p:sp>
      <p:sp>
        <p:nvSpPr>
          <p:cNvPr id="6" name="Rectangle 5"/>
          <p:cNvSpPr/>
          <p:nvPr/>
        </p:nvSpPr>
        <p:spPr>
          <a:xfrm>
            <a:off x="1679750" y="2565066"/>
            <a:ext cx="2013693" cy="261610"/>
          </a:xfrm>
          <a:prstGeom prst="rect">
            <a:avLst/>
          </a:prstGeom>
        </p:spPr>
        <p:txBody>
          <a:bodyPr wrap="none">
            <a:spAutoFit/>
          </a:bodyPr>
          <a:lstStyle/>
          <a:p>
            <a:pPr algn="ctr"/>
            <a:r>
              <a:rPr lang="bg-BG" sz="1100" b="1" dirty="0" smtClean="0"/>
              <a:t>ОСНОВНИ ПРЕДУПРЕЖДЕНИЯ</a:t>
            </a:r>
            <a:endParaRPr lang="bg-BG" sz="1100" b="1" dirty="0"/>
          </a:p>
        </p:txBody>
      </p:sp>
      <p:sp>
        <p:nvSpPr>
          <p:cNvPr id="7" name="Rounded Rectangle 6"/>
          <p:cNvSpPr/>
          <p:nvPr/>
        </p:nvSpPr>
        <p:spPr>
          <a:xfrm>
            <a:off x="1326423" y="2498546"/>
            <a:ext cx="2743201" cy="40494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906310" y="4463063"/>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8955971" y="4522136"/>
            <a:ext cx="588623" cy="276999"/>
          </a:xfrm>
          <a:prstGeom prst="rect">
            <a:avLst/>
          </a:prstGeom>
        </p:spPr>
        <p:txBody>
          <a:bodyPr wrap="none">
            <a:spAutoFit/>
          </a:bodyPr>
          <a:lstStyle/>
          <a:p>
            <a:pPr algn="ctr"/>
            <a:r>
              <a:rPr lang="bg-BG" sz="1200" b="1" dirty="0" smtClean="0"/>
              <a:t>Части</a:t>
            </a:r>
            <a:r>
              <a:rPr lang="bg-BG" sz="1100" b="1" dirty="0" smtClean="0"/>
              <a:t> </a:t>
            </a:r>
            <a:endParaRPr lang="bg-BG" sz="1100" b="1" dirty="0"/>
          </a:p>
        </p:txBody>
      </p:sp>
      <p:sp>
        <p:nvSpPr>
          <p:cNvPr id="32" name="TextBox 31"/>
          <p:cNvSpPr txBox="1"/>
          <p:nvPr/>
        </p:nvSpPr>
        <p:spPr>
          <a:xfrm>
            <a:off x="6887961" y="5051777"/>
            <a:ext cx="1614545" cy="1554272"/>
          </a:xfrm>
          <a:prstGeom prst="rect">
            <a:avLst/>
          </a:prstGeom>
          <a:noFill/>
        </p:spPr>
        <p:txBody>
          <a:bodyPr wrap="none" rtlCol="0">
            <a:spAutoFit/>
          </a:bodyPr>
          <a:lstStyle/>
          <a:p>
            <a:r>
              <a:rPr lang="bg-BG" sz="1050" dirty="0"/>
              <a:t>1. Ручка </a:t>
            </a:r>
          </a:p>
          <a:p>
            <a:r>
              <a:rPr lang="bg-BG" sz="1050" dirty="0"/>
              <a:t>2. Капюшон </a:t>
            </a:r>
          </a:p>
          <a:p>
            <a:r>
              <a:rPr lang="bg-BG" sz="1050" dirty="0"/>
              <a:t>3. Сиденье</a:t>
            </a:r>
          </a:p>
          <a:p>
            <a:r>
              <a:rPr lang="bg-BG" sz="1050" dirty="0"/>
              <a:t>4. Рама</a:t>
            </a:r>
          </a:p>
          <a:p>
            <a:r>
              <a:rPr lang="bg-BG" sz="1050" dirty="0"/>
              <a:t>5. Передние колеса</a:t>
            </a:r>
          </a:p>
          <a:p>
            <a:r>
              <a:rPr lang="bg-BG" sz="1050" dirty="0"/>
              <a:t>6. Подножка</a:t>
            </a:r>
          </a:p>
          <a:p>
            <a:r>
              <a:rPr lang="bg-BG" sz="1050" dirty="0"/>
              <a:t>7. Отсек для аксессуаров</a:t>
            </a:r>
          </a:p>
          <a:p>
            <a:r>
              <a:rPr lang="bg-BG" sz="1050" dirty="0"/>
              <a:t>8. Задние колеса</a:t>
            </a:r>
          </a:p>
          <a:p>
            <a:pPr algn="just"/>
            <a:endParaRPr lang="bg-BG" sz="1100" dirty="0" smtClean="0"/>
          </a:p>
        </p:txBody>
      </p:sp>
      <p:pic>
        <p:nvPicPr>
          <p:cNvPr id="33" name="Picture 3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0114" y="5080910"/>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34" name="Straight Arrow Connector 33"/>
          <p:cNvCxnSpPr/>
          <p:nvPr/>
        </p:nvCxnSpPr>
        <p:spPr>
          <a:xfrm flipH="1">
            <a:off x="10996789" y="5134327"/>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0514189" y="5077177"/>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0835464" y="5484263"/>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10495139" y="5794727"/>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9421989" y="6277327"/>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10939639" y="6143977"/>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9612489" y="5775677"/>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11434939" y="50390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42" name="Oval 41"/>
          <p:cNvSpPr/>
          <p:nvPr/>
        </p:nvSpPr>
        <p:spPr>
          <a:xfrm>
            <a:off x="10895189" y="49882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sp>
        <p:nvSpPr>
          <p:cNvPr id="43" name="Oval 42"/>
          <p:cNvSpPr/>
          <p:nvPr/>
        </p:nvSpPr>
        <p:spPr>
          <a:xfrm>
            <a:off x="11085689" y="54327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44" name="Oval 43"/>
          <p:cNvSpPr/>
          <p:nvPr/>
        </p:nvSpPr>
        <p:spPr>
          <a:xfrm>
            <a:off x="11066639" y="571852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45" name="Oval 44"/>
          <p:cNvSpPr/>
          <p:nvPr/>
        </p:nvSpPr>
        <p:spPr>
          <a:xfrm>
            <a:off x="9250539" y="62074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46" name="Oval 45"/>
          <p:cNvSpPr/>
          <p:nvPr/>
        </p:nvSpPr>
        <p:spPr>
          <a:xfrm>
            <a:off x="9447389" y="56740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47" name="Oval 46"/>
          <p:cNvSpPr/>
          <p:nvPr/>
        </p:nvSpPr>
        <p:spPr>
          <a:xfrm>
            <a:off x="9383889" y="59915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48" name="Straight Arrow Connector 47"/>
          <p:cNvCxnSpPr/>
          <p:nvPr/>
        </p:nvCxnSpPr>
        <p:spPr>
          <a:xfrm>
            <a:off x="9555339" y="6093177"/>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1339689" y="6042377"/>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50" name="TextBox 49"/>
          <p:cNvSpPr txBox="1"/>
          <p:nvPr/>
        </p:nvSpPr>
        <p:spPr>
          <a:xfrm>
            <a:off x="11587339" y="6478354"/>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31</a:t>
            </a:r>
            <a:endParaRPr lang="bg-BG" sz="900" b="1" dirty="0">
              <a:latin typeface="Arial" pitchFamily="34" charset="0"/>
              <a:cs typeface="Arial" pitchFamily="34" charset="0"/>
            </a:endParaRPr>
          </a:p>
        </p:txBody>
      </p:sp>
      <p:sp>
        <p:nvSpPr>
          <p:cNvPr id="51" name="TextBox 50"/>
          <p:cNvSpPr txBox="1"/>
          <p:nvPr/>
        </p:nvSpPr>
        <p:spPr>
          <a:xfrm>
            <a:off x="6551476" y="-70656"/>
            <a:ext cx="5152572" cy="2554545"/>
          </a:xfrm>
          <a:prstGeom prst="rect">
            <a:avLst/>
          </a:prstGeom>
          <a:noFill/>
        </p:spPr>
        <p:txBody>
          <a:bodyPr wrap="square" rtlCol="0">
            <a:spAutoFit/>
          </a:bodyPr>
          <a:lstStyle/>
          <a:p>
            <a:pPr marL="171450" indent="-171450" algn="just">
              <a:buFont typeface="Arial" panose="020B0604020202020204" pitchFamily="34" charset="0"/>
              <a:buChar char="•"/>
            </a:pPr>
            <a:endParaRPr lang="ru-RU" sz="800" dirty="0"/>
          </a:p>
          <a:p>
            <a:pPr marL="171450" indent="-171450" algn="just">
              <a:buFont typeface="Arial" panose="020B0604020202020204" pitchFamily="34" charset="0"/>
              <a:buChar char="•"/>
            </a:pPr>
            <a:r>
              <a:rPr lang="ru-RU" sz="800" dirty="0"/>
              <a:t>Не перегружайте корзину! Любая нагрузка, помещенная и / или прикрепленная к ручке, доске, спинке спинки, навесу и / или боковым сторонам тележки, может повлиять на ее устойчивость!</a:t>
            </a:r>
          </a:p>
          <a:p>
            <a:pPr marL="171450" indent="-171450" algn="just">
              <a:buFont typeface="Arial" panose="020B0604020202020204" pitchFamily="34" charset="0"/>
              <a:buChar char="•"/>
            </a:pPr>
            <a:r>
              <a:rPr lang="ru-RU" sz="800" dirty="0"/>
              <a:t>Коляска и корзина рассчитаны на перевозку только одного </a:t>
            </a:r>
            <a:r>
              <a:rPr lang="ru-RU" sz="800" dirty="0" smtClean="0"/>
              <a:t>ребенка!</a:t>
            </a:r>
          </a:p>
          <a:p>
            <a:pPr marL="171450" indent="-171450" algn="just">
              <a:buFont typeface="Arial" panose="020B0604020202020204" pitchFamily="34" charset="0"/>
              <a:buChar char="•"/>
            </a:pPr>
            <a:r>
              <a:rPr lang="ru-RU" sz="800" dirty="0" smtClean="0"/>
              <a:t>Не </a:t>
            </a:r>
            <a:r>
              <a:rPr lang="ru-RU" sz="800" dirty="0"/>
              <a:t>используйте запасные части и другие компоненты, не поставляемые производителем! Производитель не несет ответственности за безопасность в случае, если запасные части, кроме оригинальных, используются или одобрены утвержденным типом.</a:t>
            </a:r>
          </a:p>
          <a:p>
            <a:pPr marL="171450" indent="-171450" algn="just">
              <a:buFont typeface="Arial" panose="020B0604020202020204" pitchFamily="34" charset="0"/>
              <a:buChar char="•"/>
            </a:pPr>
            <a:r>
              <a:rPr lang="ru-RU" sz="800" dirty="0"/>
              <a:t>Не вносите изменения или модификации в конструкцию! При необходимости обратитесь к вашему дилеру или в авторизованный сервисный центр за советом и </a:t>
            </a:r>
            <a:r>
              <a:rPr lang="ru-RU" sz="800" dirty="0" smtClean="0"/>
              <a:t>ремонтом.</a:t>
            </a:r>
          </a:p>
          <a:p>
            <a:pPr marL="171450" indent="-171450" algn="just">
              <a:buFont typeface="Arial" panose="020B0604020202020204" pitchFamily="34" charset="0"/>
              <a:buChar char="•"/>
            </a:pPr>
            <a:r>
              <a:rPr lang="ru-RU" sz="800" dirty="0" smtClean="0"/>
              <a:t>Автокресло </a:t>
            </a:r>
            <a:r>
              <a:rPr lang="ru-RU" sz="800" dirty="0"/>
              <a:t>не заменяет детскую кроватку или кровать. Когда ребенку не нужно спать, вы должны поместить его в подходящую детскую коляску, детскую кроватку или кровать.</a:t>
            </a:r>
          </a:p>
          <a:p>
            <a:pPr marL="171450" indent="-171450" algn="just">
              <a:buFont typeface="Arial" panose="020B0604020202020204" pitchFamily="34" charset="0"/>
              <a:buChar char="•"/>
            </a:pPr>
            <a:r>
              <a:rPr lang="ru-RU" sz="800" dirty="0"/>
              <a:t>Не используйте продукт, если вы обнаружите какие-либо отсутствующие или поврежденные детали!</a:t>
            </a:r>
          </a:p>
          <a:p>
            <a:pPr marL="171450" indent="-171450" algn="just">
              <a:buFont typeface="Arial" panose="020B0604020202020204" pitchFamily="34" charset="0"/>
              <a:buChar char="•"/>
            </a:pPr>
            <a:r>
              <a:rPr lang="ru-RU" sz="800" dirty="0"/>
              <a:t>Не позволяйте детям младше 3 лет полностью собирать изделие, чтобы избежать доступа к мелким и разобранным </a:t>
            </a:r>
            <a:r>
              <a:rPr lang="ru-RU" sz="800" dirty="0" smtClean="0"/>
              <a:t>деталям!</a:t>
            </a:r>
          </a:p>
          <a:p>
            <a:pPr marL="171450" indent="-171450" algn="just">
              <a:buFont typeface="Arial" panose="020B0604020202020204" pitchFamily="34" charset="0"/>
              <a:buChar char="•"/>
            </a:pPr>
            <a:r>
              <a:rPr lang="ru-RU" sz="800" dirty="0" smtClean="0"/>
              <a:t>Не </a:t>
            </a:r>
            <a:r>
              <a:rPr lang="ru-RU" sz="800" dirty="0"/>
              <a:t>размещайте какие-либо дополнительные шнуры или соединения на изделии, чтобы избежать риска удушья!</a:t>
            </a:r>
          </a:p>
          <a:p>
            <a:pPr marL="171450" indent="-171450" algn="just">
              <a:buFont typeface="Arial" panose="020B0604020202020204" pitchFamily="34" charset="0"/>
              <a:buChar char="•"/>
            </a:pPr>
            <a:r>
              <a:rPr lang="ru-RU" sz="800" dirty="0"/>
              <a:t>Не используйте коляску или эскалатор и будьте осторожны при спуске или подъеме по тротуару или ступеньке.</a:t>
            </a:r>
          </a:p>
          <a:p>
            <a:pPr marL="171450" indent="-171450" algn="just">
              <a:buFont typeface="Arial" panose="020B0604020202020204" pitchFamily="34" charset="0"/>
              <a:buChar char="•"/>
            </a:pPr>
            <a:r>
              <a:rPr lang="ru-RU" sz="800" dirty="0"/>
              <a:t>Держите пластиковую упаковку подальше от детей, чтобы избежать удушья!</a:t>
            </a:r>
          </a:p>
          <a:p>
            <a:pPr marL="171450" indent="-171450" algn="just">
              <a:buFont typeface="Arial" panose="020B0604020202020204" pitchFamily="34" charset="0"/>
              <a:buChar char="•"/>
            </a:pPr>
            <a:r>
              <a:rPr lang="ru-RU" sz="800" dirty="0"/>
              <a:t>НЕ храните изделие во влажных местах и ​​под прямыми солнечными лучами!</a:t>
            </a:r>
            <a:endParaRPr lang="ru-RU" sz="800" dirty="0" smtClean="0"/>
          </a:p>
        </p:txBody>
      </p:sp>
      <p:sp>
        <p:nvSpPr>
          <p:cNvPr id="52" name="TextBox 51"/>
          <p:cNvSpPr txBox="1"/>
          <p:nvPr/>
        </p:nvSpPr>
        <p:spPr>
          <a:xfrm>
            <a:off x="6608099" y="2498546"/>
            <a:ext cx="5284365" cy="1938992"/>
          </a:xfrm>
          <a:prstGeom prst="rect">
            <a:avLst/>
          </a:prstGeom>
          <a:noFill/>
        </p:spPr>
        <p:txBody>
          <a:bodyPr wrap="square" rtlCol="0">
            <a:spAutoFit/>
          </a:bodyPr>
          <a:lstStyle/>
          <a:p>
            <a:pPr algn="ctr"/>
            <a:r>
              <a:rPr lang="ru-RU" sz="800" b="1" dirty="0"/>
              <a:t>ХАРАКТЕРИСТИКИ ПРОДУКТА</a:t>
            </a:r>
          </a:p>
          <a:p>
            <a:r>
              <a:rPr lang="ru-RU" sz="800" dirty="0" smtClean="0"/>
              <a:t>•Сиденье </a:t>
            </a:r>
            <a:r>
              <a:rPr lang="ru-RU" sz="800" dirty="0"/>
              <a:t>коляски подходит для новорождённых и детей до 4 лет или весом до 22 кг (в зависимости от того, что наступит раньше)</a:t>
            </a:r>
          </a:p>
          <a:p>
            <a:r>
              <a:rPr lang="ru-RU" sz="800" dirty="0" smtClean="0"/>
              <a:t>•Автокресло </a:t>
            </a:r>
            <a:r>
              <a:rPr lang="ru-RU" sz="800" dirty="0"/>
              <a:t>для новорождённых предназначено для младенцев в возрасте не более 6 месяцев и весом до 9 кг. Может использоваться самостоятельно или при установке на раму коляски. </a:t>
            </a:r>
          </a:p>
          <a:p>
            <a:r>
              <a:rPr lang="ru-RU" sz="800" dirty="0" smtClean="0"/>
              <a:t>•Детское </a:t>
            </a:r>
            <a:r>
              <a:rPr lang="ru-RU" sz="800" dirty="0"/>
              <a:t>удерживающее устройство во время поездок в автомобиле модели «Maxi Cosi», весовая группа 0+ для детей весом не более 13 кг. Детское удерживающее устройство безопасно и совместимо с конструкцией коляски. </a:t>
            </a:r>
          </a:p>
          <a:p>
            <a:r>
              <a:rPr lang="ru-RU" sz="800" dirty="0" smtClean="0"/>
              <a:t>•Примечание</a:t>
            </a:r>
            <a:r>
              <a:rPr lang="ru-RU" sz="800" dirty="0"/>
              <a:t>: Автокресло можно приобрести дополнительно, если не включено в комплекте коляски. Инструкции по безопасному использованию автокресла и его установке в автомобиле находятся в отдельной инструкции. </a:t>
            </a:r>
          </a:p>
          <a:p>
            <a:r>
              <a:rPr lang="ru-RU" sz="800" dirty="0" smtClean="0"/>
              <a:t>•5-точечный </a:t>
            </a:r>
            <a:r>
              <a:rPr lang="ru-RU" sz="800" dirty="0"/>
              <a:t>ремень безопасности;</a:t>
            </a:r>
          </a:p>
          <a:p>
            <a:r>
              <a:rPr lang="ru-RU" sz="800" dirty="0" smtClean="0"/>
              <a:t>•Регулируемая </a:t>
            </a:r>
            <a:r>
              <a:rPr lang="ru-RU" sz="800" dirty="0"/>
              <a:t>спинка сиденья; </a:t>
            </a:r>
          </a:p>
          <a:p>
            <a:r>
              <a:rPr lang="ru-RU" sz="800" dirty="0" smtClean="0"/>
              <a:t>•Регулируемая </a:t>
            </a:r>
            <a:r>
              <a:rPr lang="ru-RU" sz="800" dirty="0"/>
              <a:t>ручка; </a:t>
            </a:r>
          </a:p>
          <a:p>
            <a:r>
              <a:rPr lang="ru-RU" sz="800" dirty="0" smtClean="0"/>
              <a:t>•Регулируемый </a:t>
            </a:r>
            <a:r>
              <a:rPr lang="ru-RU" sz="800" dirty="0"/>
              <a:t>капюшон; </a:t>
            </a:r>
          </a:p>
          <a:p>
            <a:r>
              <a:rPr lang="ru-RU" sz="800" dirty="0" smtClean="0"/>
              <a:t>•Вращающееся </a:t>
            </a:r>
            <a:r>
              <a:rPr lang="ru-RU" sz="800" dirty="0"/>
              <a:t>и прямолинейное движение передних колёс. </a:t>
            </a:r>
          </a:p>
          <a:p>
            <a:pPr marL="171450" indent="-171450">
              <a:buFont typeface="Arial" panose="020B0604020202020204" pitchFamily="34" charset="0"/>
              <a:buChar char="•"/>
            </a:pPr>
            <a:endParaRPr lang="ru-RU" sz="800" dirty="0"/>
          </a:p>
        </p:txBody>
      </p:sp>
    </p:spTree>
    <p:extLst>
      <p:ext uri="{BB962C8B-B14F-4D97-AF65-F5344CB8AC3E}">
        <p14:creationId xmlns:p14="http://schemas.microsoft.com/office/powerpoint/2010/main" val="95812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58867" y="440908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08528" y="4468153"/>
            <a:ext cx="588623" cy="276999"/>
          </a:xfrm>
          <a:prstGeom prst="rect">
            <a:avLst/>
          </a:prstGeom>
        </p:spPr>
        <p:txBody>
          <a:bodyPr wrap="none">
            <a:spAutoFit/>
          </a:bodyPr>
          <a:lstStyle/>
          <a:p>
            <a:pPr algn="ctr"/>
            <a:r>
              <a:rPr lang="bg-BG" sz="1200" b="1" dirty="0" smtClean="0"/>
              <a:t>Части</a:t>
            </a:r>
            <a:r>
              <a:rPr lang="bg-BG" sz="1100" b="1" dirty="0" smtClean="0"/>
              <a:t> </a:t>
            </a:r>
            <a:endParaRPr lang="bg-BG" sz="1100" b="1" dirty="0"/>
          </a:p>
        </p:txBody>
      </p:sp>
      <p:sp>
        <p:nvSpPr>
          <p:cNvPr id="4" name="TextBox 3"/>
          <p:cNvSpPr txBox="1"/>
          <p:nvPr/>
        </p:nvSpPr>
        <p:spPr>
          <a:xfrm>
            <a:off x="159657" y="103844"/>
            <a:ext cx="5152572" cy="2308324"/>
          </a:xfrm>
          <a:prstGeom prst="rect">
            <a:avLst/>
          </a:prstGeom>
          <a:noFill/>
        </p:spPr>
        <p:txBody>
          <a:bodyPr wrap="square" rtlCol="0">
            <a:spAutoFit/>
          </a:bodyPr>
          <a:lstStyle/>
          <a:p>
            <a:pPr marL="171450" indent="-171450" algn="just">
              <a:buFont typeface="Arial" panose="020B0604020202020204" pitchFamily="34" charset="0"/>
              <a:buChar char="•"/>
            </a:pPr>
            <a:r>
              <a:rPr lang="bg-BG" sz="800" dirty="0" smtClean="0"/>
              <a:t>Не претоварвайте количката! Всеки товар, поставен и/или закрепен на дръжката, борда, гърба на облегалката, сенника и/или на страните на количката, може да повлияе на стабилността й!</a:t>
            </a:r>
          </a:p>
          <a:p>
            <a:pPr marL="171450" indent="-171450" algn="just">
              <a:buFont typeface="Arial" panose="020B0604020202020204" pitchFamily="34" charset="0"/>
              <a:buChar char="•"/>
            </a:pPr>
            <a:r>
              <a:rPr lang="bg-BG" sz="800" dirty="0" smtClean="0"/>
              <a:t>Количката и коша са предназначени да возят само едно дете! </a:t>
            </a:r>
          </a:p>
          <a:p>
            <a:pPr marL="171450" indent="-171450" algn="just">
              <a:buFont typeface="Arial" panose="020B0604020202020204" pitchFamily="34" charset="0"/>
              <a:buChar char="•"/>
            </a:pPr>
            <a:r>
              <a:rPr lang="bg-BG" sz="800" dirty="0" smtClean="0"/>
              <a:t>Не използвайте резервни части и други компоненти, които не са доставени от производителя!</a:t>
            </a:r>
            <a:r>
              <a:rPr lang="bg-BG" sz="800" dirty="0"/>
              <a:t> </a:t>
            </a:r>
            <a:r>
              <a:rPr lang="bg-BG" sz="800" dirty="0" smtClean="0"/>
              <a:t>Производителят не поема отговорност за безопасността в случай, че са използвани резервни части, различки от оригиналните за одобрения тип или препочъчани от него. </a:t>
            </a:r>
          </a:p>
          <a:p>
            <a:pPr marL="171450" indent="-171450" algn="just">
              <a:buFont typeface="Arial" panose="020B0604020202020204" pitchFamily="34" charset="0"/>
              <a:buChar char="•"/>
            </a:pPr>
            <a:r>
              <a:rPr lang="bg-BG" sz="800" dirty="0" smtClean="0"/>
              <a:t>Не правете промени и модификации по контрукцията! При необходимост се свържете с търговеца или оторизиран сервиз за консултация и ремонт. </a:t>
            </a:r>
          </a:p>
          <a:p>
            <a:pPr marL="171450" indent="-171450" algn="just">
              <a:buFont typeface="Arial" panose="020B0604020202020204" pitchFamily="34" charset="0"/>
              <a:buChar char="•"/>
            </a:pPr>
            <a:r>
              <a:rPr lang="bg-BG" sz="800" dirty="0" smtClean="0"/>
              <a:t>Автомобилното детско столче не замества детско кошче или легло. Когато детето не нуждае от сън, трябва да го поставите в подходяща бебешка количка, детско кошче или легло. </a:t>
            </a:r>
          </a:p>
          <a:p>
            <a:pPr marL="171450" indent="-171450" algn="just">
              <a:buFont typeface="Arial" panose="020B0604020202020204" pitchFamily="34" charset="0"/>
              <a:buChar char="•"/>
            </a:pPr>
            <a:r>
              <a:rPr lang="bg-BG" sz="800" dirty="0" smtClean="0"/>
              <a:t>Не използвайте продукта ако установите, че има липсващи или повредени части!</a:t>
            </a:r>
          </a:p>
          <a:p>
            <a:pPr marL="171450" indent="-171450" algn="just">
              <a:buFont typeface="Arial" panose="020B0604020202020204" pitchFamily="34" charset="0"/>
              <a:buChar char="•"/>
            </a:pPr>
            <a:r>
              <a:rPr lang="bg-BG" sz="800" dirty="0" smtClean="0"/>
              <a:t>Не допускайте присъствието на деца под 3 години, преди да сте сглобили продукта напълно, за да избегнете достъп до дребни и разглобени части!</a:t>
            </a:r>
          </a:p>
          <a:p>
            <a:pPr marL="171450" indent="-171450" algn="just">
              <a:buFont typeface="Arial" panose="020B0604020202020204" pitchFamily="34" charset="0"/>
              <a:buChar char="•"/>
            </a:pPr>
            <a:r>
              <a:rPr lang="bg-BG" sz="800" dirty="0" smtClean="0"/>
              <a:t>Не поставяйте на продукта допълнително шнурове или връзки, за да избегнете риска от задушаване!</a:t>
            </a:r>
          </a:p>
          <a:p>
            <a:pPr marL="171450" indent="-171450" algn="just">
              <a:buFont typeface="Arial" panose="020B0604020202020204" pitchFamily="34" charset="0"/>
              <a:buChar char="•"/>
            </a:pPr>
            <a:r>
              <a:rPr lang="bg-BG" sz="800" dirty="0" smtClean="0"/>
              <a:t>Не използвайте количката по стълби или ескалатори и бъдете с повишено внимание при слизане или качване на тротоар или стъпало. </a:t>
            </a:r>
          </a:p>
          <a:p>
            <a:pPr marL="171450" indent="-171450" algn="just">
              <a:buFont typeface="Arial" panose="020B0604020202020204" pitchFamily="34" charset="0"/>
              <a:buChar char="•"/>
            </a:pPr>
            <a:r>
              <a:rPr lang="bg-BG" sz="800" dirty="0" smtClean="0"/>
              <a:t>Дръжки найлоновата опаковка далече от деца, за да избегнете риска от задушаване!  </a:t>
            </a:r>
            <a:endParaRPr lang="en-US" sz="800" dirty="0" smtClean="0"/>
          </a:p>
          <a:p>
            <a:pPr marL="171450" indent="-171450" algn="just">
              <a:buFont typeface="Arial" panose="020B0604020202020204" pitchFamily="34" charset="0"/>
              <a:buChar char="•"/>
            </a:pPr>
            <a:r>
              <a:rPr lang="bg-BG" sz="800" dirty="0" smtClean="0"/>
              <a:t>НЕ съхранявайте продукта на влажни места и под пряка слънчева светлина! </a:t>
            </a:r>
          </a:p>
        </p:txBody>
      </p:sp>
      <p:sp>
        <p:nvSpPr>
          <p:cNvPr id="5" name="TextBox 4"/>
          <p:cNvSpPr txBox="1"/>
          <p:nvPr/>
        </p:nvSpPr>
        <p:spPr>
          <a:xfrm>
            <a:off x="178254" y="2452567"/>
            <a:ext cx="5284365" cy="1938992"/>
          </a:xfrm>
          <a:prstGeom prst="rect">
            <a:avLst/>
          </a:prstGeom>
          <a:noFill/>
        </p:spPr>
        <p:txBody>
          <a:bodyPr wrap="square" rtlCol="0">
            <a:spAutoFit/>
          </a:bodyPr>
          <a:lstStyle/>
          <a:p>
            <a:pPr algn="ctr"/>
            <a:r>
              <a:rPr lang="bg-BG" sz="800" b="1" dirty="0" smtClean="0"/>
              <a:t>ХАРАКТЕРИСТИКА НА ПРОДУКТА</a:t>
            </a:r>
          </a:p>
          <a:p>
            <a:pPr marL="171450" indent="-171450" algn="just">
              <a:buFont typeface="Arial" panose="020B0604020202020204" pitchFamily="34" charset="0"/>
              <a:buChar char="•"/>
            </a:pPr>
            <a:r>
              <a:rPr lang="bg-BG" sz="800" dirty="0" smtClean="0"/>
              <a:t>Седалката на количката е подходяща за новородени бебета и деца на възраст до 4 години или тегло до 22 кг (което от двете настъпи първо)</a:t>
            </a:r>
          </a:p>
          <a:p>
            <a:pPr marL="171450" indent="-171450" algn="just">
              <a:buFont typeface="Arial" panose="020B0604020202020204" pitchFamily="34" charset="0"/>
              <a:buChar char="•"/>
            </a:pPr>
            <a:r>
              <a:rPr lang="bg-BG" sz="800" dirty="0" smtClean="0"/>
              <a:t>Кошът за новородено е предназанчен за едно дете на възраст не повече от 6 месеца и с тегло до 9 кг.Може да се използва самостоятелно или като се монтира на рамата на количката. </a:t>
            </a:r>
          </a:p>
          <a:p>
            <a:pPr marL="171450" indent="-171450" algn="just">
              <a:buFont typeface="Arial" panose="020B0604020202020204" pitchFamily="34" charset="0"/>
              <a:buChar char="•"/>
            </a:pPr>
            <a:r>
              <a:rPr lang="bg-BG" sz="800" dirty="0" smtClean="0"/>
              <a:t>Столчето за обезопасяване на деца по времена пътуване в автомобил модел „</a:t>
            </a:r>
            <a:r>
              <a:rPr lang="en-US" sz="800" dirty="0" smtClean="0"/>
              <a:t>Maxi </a:t>
            </a:r>
            <a:r>
              <a:rPr lang="en-US" sz="800" dirty="0" err="1" smtClean="0"/>
              <a:t>Cosi</a:t>
            </a:r>
            <a:r>
              <a:rPr lang="bg-BG" sz="800" dirty="0" smtClean="0"/>
              <a:t>“ , телгова група 0+ за деца</a:t>
            </a:r>
            <a:r>
              <a:rPr lang="en-US" sz="800" dirty="0" smtClean="0"/>
              <a:t> </a:t>
            </a:r>
            <a:r>
              <a:rPr lang="bg-BG" sz="800" dirty="0" smtClean="0"/>
              <a:t>с тегло не мовече от 13 кг. Детското столче за автомобил в безопасно и съвместимо с контрукцията на количката. </a:t>
            </a:r>
          </a:p>
          <a:p>
            <a:pPr marL="171450" indent="-171450" algn="just">
              <a:buFont typeface="Arial" panose="020B0604020202020204" pitchFamily="34" charset="0"/>
              <a:buChar char="•"/>
            </a:pPr>
            <a:r>
              <a:rPr lang="bg-BG" sz="800" dirty="0" smtClean="0"/>
              <a:t>Забележка: Столчето може да се закупи допълнителнов случай, че не е включено в комплекта за количката. Указанията за безопасна употреба на столчето и монтирането му в автомобил, са в отделна инструкция. </a:t>
            </a:r>
          </a:p>
          <a:p>
            <a:pPr marL="171450" indent="-171450" algn="just">
              <a:buFont typeface="Arial" panose="020B0604020202020204" pitchFamily="34" charset="0"/>
              <a:buChar char="•"/>
            </a:pPr>
            <a:r>
              <a:rPr lang="bg-BG" sz="800" dirty="0" smtClean="0"/>
              <a:t>5-точков обезопасителен колан;</a:t>
            </a:r>
          </a:p>
          <a:p>
            <a:pPr marL="171450" indent="-171450" algn="just">
              <a:buFont typeface="Arial" panose="020B0604020202020204" pitchFamily="34" charset="0"/>
              <a:buChar char="•"/>
            </a:pPr>
            <a:r>
              <a:rPr lang="bg-BG" sz="800" dirty="0" smtClean="0"/>
              <a:t>Регулируема облегалка на седалката; </a:t>
            </a:r>
          </a:p>
          <a:p>
            <a:pPr marL="171450" indent="-171450" algn="just">
              <a:buFont typeface="Arial" panose="020B0604020202020204" pitchFamily="34" charset="0"/>
              <a:buChar char="•"/>
            </a:pPr>
            <a:r>
              <a:rPr lang="bg-BG" sz="800" dirty="0" smtClean="0"/>
              <a:t>Регулируема дръжка; </a:t>
            </a:r>
          </a:p>
          <a:p>
            <a:pPr marL="171450" indent="-171450" algn="just">
              <a:buFont typeface="Arial" panose="020B0604020202020204" pitchFamily="34" charset="0"/>
              <a:buChar char="•"/>
            </a:pPr>
            <a:r>
              <a:rPr lang="bg-BG" sz="800" dirty="0" smtClean="0"/>
              <a:t>Регулируем сенник; </a:t>
            </a:r>
          </a:p>
          <a:p>
            <a:pPr marL="171450" indent="-171450" algn="just">
              <a:buFont typeface="Arial" panose="020B0604020202020204" pitchFamily="34" charset="0"/>
              <a:buChar char="•"/>
            </a:pPr>
            <a:r>
              <a:rPr lang="bg-BG" sz="800" dirty="0" smtClean="0"/>
              <a:t>Въртеливо и праволинейно движение на предните колела. </a:t>
            </a:r>
          </a:p>
        </p:txBody>
      </p:sp>
      <p:sp>
        <p:nvSpPr>
          <p:cNvPr id="7" name="TextBox 6"/>
          <p:cNvSpPr txBox="1"/>
          <p:nvPr/>
        </p:nvSpPr>
        <p:spPr>
          <a:xfrm>
            <a:off x="385263" y="5017186"/>
            <a:ext cx="1758815" cy="1446550"/>
          </a:xfrm>
          <a:prstGeom prst="rect">
            <a:avLst/>
          </a:prstGeom>
          <a:noFill/>
        </p:spPr>
        <p:txBody>
          <a:bodyPr wrap="none" rtlCol="0">
            <a:spAutoFit/>
          </a:bodyPr>
          <a:lstStyle/>
          <a:p>
            <a:pPr algn="just"/>
            <a:r>
              <a:rPr lang="en-US" sz="1100" dirty="0" smtClean="0"/>
              <a:t>1.</a:t>
            </a:r>
            <a:r>
              <a:rPr lang="bg-BG" sz="1100" dirty="0" smtClean="0"/>
              <a:t>Дръжка </a:t>
            </a:r>
          </a:p>
          <a:p>
            <a:pPr algn="just"/>
            <a:r>
              <a:rPr lang="bg-BG" sz="1100" dirty="0" smtClean="0"/>
              <a:t>2.Сенник </a:t>
            </a:r>
          </a:p>
          <a:p>
            <a:pPr algn="just"/>
            <a:r>
              <a:rPr lang="bg-BG" sz="1100" dirty="0" smtClean="0"/>
              <a:t>3.Седалка</a:t>
            </a:r>
          </a:p>
          <a:p>
            <a:pPr algn="just"/>
            <a:r>
              <a:rPr lang="bg-BG" sz="1100" dirty="0" smtClean="0"/>
              <a:t>4.Рамка</a:t>
            </a:r>
          </a:p>
          <a:p>
            <a:pPr algn="just"/>
            <a:r>
              <a:rPr lang="bg-BG" sz="1100" dirty="0" smtClean="0"/>
              <a:t>5.Предни колела</a:t>
            </a:r>
          </a:p>
          <a:p>
            <a:pPr algn="just"/>
            <a:r>
              <a:rPr lang="bg-BG" sz="1100" dirty="0" smtClean="0"/>
              <a:t>6.Поставка за крачета</a:t>
            </a:r>
          </a:p>
          <a:p>
            <a:pPr algn="just"/>
            <a:r>
              <a:rPr lang="bg-BG" sz="1100" dirty="0" smtClean="0"/>
              <a:t>7.Отделение за аксесоари</a:t>
            </a:r>
          </a:p>
          <a:p>
            <a:pPr algn="just"/>
            <a:r>
              <a:rPr lang="bg-BG" sz="1100" dirty="0" smtClean="0"/>
              <a:t>8.Задни колела</a:t>
            </a:r>
          </a:p>
        </p:txBody>
      </p:sp>
      <p:pic>
        <p:nvPicPr>
          <p:cNvPr id="32"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2671" y="5026927"/>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35" name="Straight Arrow Connector 34"/>
          <p:cNvCxnSpPr/>
          <p:nvPr/>
        </p:nvCxnSpPr>
        <p:spPr>
          <a:xfrm flipH="1">
            <a:off x="4549346" y="5080344"/>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066746" y="502319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4388021" y="5430280"/>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4047696" y="5740744"/>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974546" y="622334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4492196" y="6089994"/>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165046" y="5721694"/>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987496" y="49850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43" name="Oval 42"/>
          <p:cNvSpPr/>
          <p:nvPr/>
        </p:nvSpPr>
        <p:spPr>
          <a:xfrm>
            <a:off x="4447746" y="49342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sp>
        <p:nvSpPr>
          <p:cNvPr id="44" name="Oval 43"/>
          <p:cNvSpPr/>
          <p:nvPr/>
        </p:nvSpPr>
        <p:spPr>
          <a:xfrm>
            <a:off x="4638246" y="53787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45" name="Oval 44"/>
          <p:cNvSpPr/>
          <p:nvPr/>
        </p:nvSpPr>
        <p:spPr>
          <a:xfrm>
            <a:off x="4619196" y="566454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46" name="Oval 45"/>
          <p:cNvSpPr/>
          <p:nvPr/>
        </p:nvSpPr>
        <p:spPr>
          <a:xfrm>
            <a:off x="2803096" y="61534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47" name="Oval 46"/>
          <p:cNvSpPr/>
          <p:nvPr/>
        </p:nvSpPr>
        <p:spPr>
          <a:xfrm>
            <a:off x="2999946" y="56200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48" name="Oval 47"/>
          <p:cNvSpPr/>
          <p:nvPr/>
        </p:nvSpPr>
        <p:spPr>
          <a:xfrm>
            <a:off x="2936446" y="59375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49" name="Straight Arrow Connector 48"/>
          <p:cNvCxnSpPr/>
          <p:nvPr/>
        </p:nvCxnSpPr>
        <p:spPr>
          <a:xfrm>
            <a:off x="3107896" y="6039194"/>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4892246" y="5988394"/>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84" name="TextBox 83"/>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5</a:t>
            </a:r>
            <a:endParaRPr lang="bg-BG" sz="900" b="1" dirty="0">
              <a:latin typeface="Arial" pitchFamily="34" charset="0"/>
              <a:cs typeface="Arial" pitchFamily="34" charset="0"/>
            </a:endParaRPr>
          </a:p>
        </p:txBody>
      </p:sp>
      <p:sp>
        <p:nvSpPr>
          <p:cNvPr id="86" name="TextBox 85"/>
          <p:cNvSpPr txBox="1"/>
          <p:nvPr/>
        </p:nvSpPr>
        <p:spPr>
          <a:xfrm>
            <a:off x="6888194" y="2999247"/>
            <a:ext cx="5181600" cy="3662541"/>
          </a:xfrm>
          <a:prstGeom prst="rect">
            <a:avLst/>
          </a:prstGeom>
          <a:noFill/>
        </p:spPr>
        <p:txBody>
          <a:bodyPr wrap="square" rtlCol="0">
            <a:spAutoFit/>
          </a:bodyPr>
          <a:lstStyle/>
          <a:p>
            <a:endParaRPr lang="ru-RU" sz="800" b="1" dirty="0"/>
          </a:p>
          <a:p>
            <a:r>
              <a:rPr lang="ru-RU" sz="800" b="1" dirty="0"/>
              <a:t>ВАЖНО! ВНИМАТЕЛЬНО ПРОЧИТАЙТЕ И СОХРАНИТЕ БУДУЩИЕ ССЫЛКИ</a:t>
            </a:r>
            <a:r>
              <a:rPr lang="ru-RU" sz="800" b="1" dirty="0" smtClean="0"/>
              <a:t>.</a:t>
            </a:r>
            <a:r>
              <a:rPr lang="ru-RU" sz="800" b="1" dirty="0"/>
              <a:t/>
            </a:r>
            <a:br>
              <a:rPr lang="ru-RU" sz="800" b="1" dirty="0"/>
            </a:br>
            <a:r>
              <a:rPr lang="ru-RU" sz="800" b="1" dirty="0" smtClean="0"/>
              <a:t>ПРЕДУПРЕЖДЕНИЯ</a:t>
            </a:r>
          </a:p>
          <a:p>
            <a:endParaRPr lang="bg-BG" sz="800" b="1" dirty="0" smtClean="0"/>
          </a:p>
          <a:p>
            <a:pPr marL="171450" indent="-171450" algn="just">
              <a:buFont typeface="Arial" panose="020B0604020202020204" pitchFamily="34" charset="0"/>
              <a:buChar char="•"/>
            </a:pPr>
            <a:r>
              <a:rPr lang="ru-RU" sz="800" dirty="0"/>
              <a:t>НИКОГДА НЕ ОСТАВЛЯЙТЕ РЕБЕНКА БЕЗ НАБЛЮДЕНИЯ!</a:t>
            </a:r>
          </a:p>
          <a:p>
            <a:pPr marL="171450" indent="-171450" algn="just">
              <a:buFont typeface="Arial" panose="020B0604020202020204" pitchFamily="34" charset="0"/>
              <a:buChar char="•"/>
            </a:pPr>
            <a:r>
              <a:rPr lang="ru-RU" sz="800" dirty="0"/>
              <a:t>ИСПОЛЬЗУЙТЕ КОРЗИНУ ДЛЯ РЕБЕНКА, КОТОРОГО НЕ ВИДИТЕ, ЧТОБЫ ПОМОЧЬ ЧТО-ТО, ТОЛЬКО ДЛЯ ИНТЕРПРЕТАЦИИ И РЕМОНТА, ИСПОЛЬЗУЯ ВАШИ РУКИ И ПОДДЕРЖКУ КОЛЕНЯ!</a:t>
            </a:r>
          </a:p>
          <a:p>
            <a:pPr marL="171450" indent="-171450" algn="just">
              <a:buFont typeface="Arial" panose="020B0604020202020204" pitchFamily="34" charset="0"/>
              <a:buChar char="•"/>
            </a:pPr>
            <a:r>
              <a:rPr lang="ru-RU" sz="800" dirty="0"/>
              <a:t>ИСПОЛЬЗУЙТЕ КОРЗИНУ ТОЛЬКО НА ЖЕСТКОМ, ГОРИЗОНТАЛЬНОМ И СУХОЙ ПОВЕРХНОСТИ!</a:t>
            </a:r>
          </a:p>
          <a:p>
            <a:pPr marL="171450" indent="-171450" algn="just">
              <a:buFont typeface="Arial" panose="020B0604020202020204" pitchFamily="34" charset="0"/>
              <a:buChar char="•"/>
            </a:pPr>
            <a:r>
              <a:rPr lang="ru-RU" sz="800" dirty="0"/>
              <a:t>НИКОГДА НЕ ИСПОЛЬЗУЙТЕ ПЕРЕДНЮЮ </a:t>
            </a:r>
            <a:r>
              <a:rPr lang="ru-RU" sz="800" dirty="0" smtClean="0"/>
              <a:t>КОРЗИНУ!</a:t>
            </a:r>
          </a:p>
          <a:p>
            <a:pPr marL="171450" indent="-171450" algn="just">
              <a:buFont typeface="Arial" panose="020B0604020202020204" pitchFamily="34" charset="0"/>
              <a:buChar char="•"/>
            </a:pPr>
            <a:r>
              <a:rPr lang="ru-RU" sz="800" dirty="0" smtClean="0"/>
              <a:t>Для </a:t>
            </a:r>
            <a:r>
              <a:rPr lang="ru-RU" sz="800" dirty="0"/>
              <a:t>новорожденного ребенка используйте самый низкий вид на рюкзак!</a:t>
            </a:r>
          </a:p>
          <a:p>
            <a:pPr marL="171450" indent="-171450" algn="just">
              <a:buFont typeface="Arial" panose="020B0604020202020204" pitchFamily="34" charset="0"/>
              <a:buChar char="•"/>
            </a:pPr>
            <a:r>
              <a:rPr lang="ru-RU" sz="800" dirty="0"/>
              <a:t>ИСПОЛЬЗУЙТЕ ПОЗИЦИЮ СПЕЦИАЛИСТА В МЕСТЕ РАСПОЛОЖЕНИЯ РЕБЕНКА ПОСЛЕ 6 МЕСЯЦА!</a:t>
            </a:r>
          </a:p>
          <a:p>
            <a:pPr marL="171450" indent="-171450" algn="just">
              <a:buFont typeface="Arial" panose="020B0604020202020204" pitchFamily="34" charset="0"/>
              <a:buChar char="•"/>
            </a:pPr>
            <a:r>
              <a:rPr lang="ru-RU" sz="800" dirty="0"/>
              <a:t>СОХРАНИТЬ ОГОНЬ!</a:t>
            </a:r>
          </a:p>
          <a:p>
            <a:pPr marL="171450" indent="-171450" algn="just">
              <a:buFont typeface="Arial" panose="020B0604020202020204" pitchFamily="34" charset="0"/>
              <a:buChar char="•"/>
            </a:pPr>
            <a:r>
              <a:rPr lang="ru-RU" sz="800" dirty="0"/>
              <a:t>НА ЖИЗНЬ ПРОДУКТА ЧЕРЕЗ БЕЗОПАСНОСТЬ!</a:t>
            </a:r>
          </a:p>
          <a:p>
            <a:pPr marL="171450" indent="-171450" algn="just">
              <a:buFont typeface="Arial" panose="020B0604020202020204" pitchFamily="34" charset="0"/>
              <a:buChar char="•"/>
            </a:pPr>
            <a:r>
              <a:rPr lang="ru-RU" sz="800" dirty="0"/>
              <a:t>ВСЕГДА ИСПОЛЬЗУЙТЕ </a:t>
            </a:r>
            <a:r>
              <a:rPr lang="ru-RU" sz="800" dirty="0" smtClean="0"/>
              <a:t>РЕМЕНЬ!</a:t>
            </a:r>
          </a:p>
          <a:p>
            <a:pPr marL="171450" indent="-171450" algn="just">
              <a:buFont typeface="Arial" panose="020B0604020202020204" pitchFamily="34" charset="0"/>
              <a:buChar char="•"/>
            </a:pPr>
            <a:r>
              <a:rPr lang="ru-RU" sz="800" dirty="0" smtClean="0"/>
              <a:t>ПЕРЕД </a:t>
            </a:r>
            <a:r>
              <a:rPr lang="ru-RU" sz="800" dirty="0"/>
              <a:t>ИСПОЛЬЗОВАНИЕМ УБЕДИТЕСЬ, ЧТО ВСЕ БЛОКИРУЮЩИЕ УСТРОЙСТВА РАБОТАЮТ!</a:t>
            </a:r>
          </a:p>
          <a:p>
            <a:pPr marL="171450" indent="-171450" algn="just">
              <a:buFont typeface="Arial" panose="020B0604020202020204" pitchFamily="34" charset="0"/>
              <a:buChar char="•"/>
            </a:pPr>
            <a:r>
              <a:rPr lang="ru-RU" sz="800" dirty="0"/>
              <a:t>ЧТОБЫ ИЗБЕЖАТЬ ТРАВМ, УБЕДИТЕСЬ, ЧТО У ВАШЕГО РЕБЕНКА БЕЗОПАСНОЕ РАССТОЯНИЕ В РЕГУЛИРОВКЕ, ОТКРЫТИИ И СБОРКЕ ЭТОГО ИЗДЕЛИЯ!</a:t>
            </a:r>
          </a:p>
          <a:p>
            <a:pPr marL="171450" indent="-171450" algn="just">
              <a:buFont typeface="Arial" panose="020B0604020202020204" pitchFamily="34" charset="0"/>
              <a:buChar char="•"/>
            </a:pPr>
            <a:r>
              <a:rPr lang="ru-RU" sz="800" dirty="0"/>
              <a:t>НЕ позволяйте своим детям играть с этим </a:t>
            </a:r>
            <a:r>
              <a:rPr lang="ru-RU" sz="800" dirty="0" smtClean="0"/>
              <a:t>продуктом!</a:t>
            </a:r>
          </a:p>
          <a:p>
            <a:pPr marL="171450" indent="-171450" algn="just">
              <a:buFont typeface="Arial" panose="020B0604020202020204" pitchFamily="34" charset="0"/>
              <a:buChar char="•"/>
            </a:pPr>
            <a:r>
              <a:rPr lang="ru-RU" sz="800" dirty="0" smtClean="0"/>
              <a:t>ПЕРЕД </a:t>
            </a:r>
            <a:r>
              <a:rPr lang="ru-RU" sz="800" dirty="0"/>
              <a:t>ИСПОЛЬЗОВАНИЕМ ПРОВЕРЬТЕ ПРАВИЛЬНЫЕ РЕГУЛИРОВКИ НА ВЕДУЩЕМ МЕСТЕ, КОТОРЫЕ ИЛИ АВТОМОБИЛЬ ДЛЯ АВТОМОБИЛЯ, ПРАВИЛЬНО И СТАБИЛИЗИРУЮТСЯ.</a:t>
            </a:r>
          </a:p>
          <a:p>
            <a:pPr marL="171450" indent="-171450" algn="just">
              <a:buFont typeface="Arial" panose="020B0604020202020204" pitchFamily="34" charset="0"/>
              <a:buChar char="•"/>
            </a:pPr>
            <a:r>
              <a:rPr lang="ru-RU" sz="800" dirty="0"/>
              <a:t>ЭТОТ ПРОДУКТ НЕ ПОДХОДИТ ДЛЯ БЕЗОПАСНОСТИ!</a:t>
            </a:r>
          </a:p>
          <a:p>
            <a:pPr marL="171450" indent="-171450" algn="just">
              <a:buFont typeface="Arial" panose="020B0604020202020204" pitchFamily="34" charset="0"/>
              <a:buChar char="•"/>
            </a:pPr>
            <a:r>
              <a:rPr lang="ru-RU" sz="800" dirty="0"/>
              <a:t>Используйте продукт для ребенка весом менее 22 кг.</a:t>
            </a:r>
          </a:p>
          <a:p>
            <a:pPr marL="171450" indent="-171450" algn="just">
              <a:buFont typeface="Arial" panose="020B0604020202020204" pitchFamily="34" charset="0"/>
              <a:buChar char="•"/>
            </a:pPr>
            <a:r>
              <a:rPr lang="ru-RU" sz="800" dirty="0"/>
              <a:t>Используйте корзину для ребенка весом менее 9 кг!</a:t>
            </a:r>
          </a:p>
          <a:p>
            <a:pPr marL="171450" indent="-171450" algn="just">
              <a:buFont typeface="Arial" panose="020B0604020202020204" pitchFamily="34" charset="0"/>
              <a:buChar char="•"/>
            </a:pPr>
            <a:r>
              <a:rPr lang="ru-RU" sz="800" dirty="0"/>
              <a:t>Сборка изделия производится только взрослым!</a:t>
            </a:r>
          </a:p>
          <a:p>
            <a:pPr marL="171450" indent="-171450" algn="just">
              <a:buFont typeface="Arial" panose="020B0604020202020204" pitchFamily="34" charset="0"/>
              <a:buChar char="•"/>
            </a:pPr>
            <a:r>
              <a:rPr lang="ru-RU" sz="800" dirty="0"/>
              <a:t>Не кладите в корзину дополнительный матрас толщиной более 20 мм!</a:t>
            </a:r>
          </a:p>
          <a:p>
            <a:pPr marL="171450" indent="-171450" algn="just">
              <a:buFont typeface="Arial" panose="020B0604020202020204" pitchFamily="34" charset="0"/>
              <a:buChar char="•"/>
            </a:pPr>
            <a:r>
              <a:rPr lang="ru-RU" sz="800" dirty="0"/>
              <a:t>Всегда активируйте парковочное устройство при размещении и снятии ребенка с коляски!</a:t>
            </a:r>
          </a:p>
          <a:p>
            <a:pPr marL="171450" indent="-171450" algn="just">
              <a:buFont typeface="Arial" panose="020B0604020202020204" pitchFamily="34" charset="0"/>
              <a:buChar char="•"/>
            </a:pPr>
            <a:r>
              <a:rPr lang="ru-RU" sz="800" dirty="0"/>
              <a:t>Перед использованием убедитесь, что ремни безопасности правильно установлены и отрегулированы.</a:t>
            </a:r>
          </a:p>
          <a:p>
            <a:pPr marL="171450" indent="-171450" algn="just">
              <a:buFont typeface="Arial" panose="020B0604020202020204" pitchFamily="34" charset="0"/>
              <a:buChar char="•"/>
            </a:pPr>
            <a:r>
              <a:rPr lang="ru-RU" sz="800" dirty="0"/>
              <a:t>Максимальная нагрузка на багажную полку не должна превышать 3 кг!</a:t>
            </a:r>
          </a:p>
          <a:p>
            <a:pPr marL="171450" indent="-171450" algn="just">
              <a:buFont typeface="Arial" panose="020B0604020202020204" pitchFamily="34" charset="0"/>
              <a:buChar char="•"/>
            </a:pPr>
            <a:r>
              <a:rPr lang="ru-RU" sz="800" dirty="0"/>
              <a:t>Максимальная нагрузка на багажную сумку (если она используется) не должна </a:t>
            </a:r>
            <a:r>
              <a:rPr lang="ru-RU" sz="800" dirty="0" smtClean="0"/>
              <a:t>превышать</a:t>
            </a:r>
            <a:r>
              <a:rPr lang="ru-RU" sz="800" dirty="0"/>
              <a:t> </a:t>
            </a:r>
            <a:r>
              <a:rPr lang="bg-BG" sz="800" dirty="0" smtClean="0"/>
              <a:t>2кг!</a:t>
            </a:r>
          </a:p>
        </p:txBody>
      </p:sp>
      <p:sp>
        <p:nvSpPr>
          <p:cNvPr id="87" name="Rectangle 86"/>
          <p:cNvSpPr/>
          <p:nvPr/>
        </p:nvSpPr>
        <p:spPr>
          <a:xfrm>
            <a:off x="8378689" y="2649327"/>
            <a:ext cx="2013693" cy="261610"/>
          </a:xfrm>
          <a:prstGeom prst="rect">
            <a:avLst/>
          </a:prstGeom>
        </p:spPr>
        <p:txBody>
          <a:bodyPr wrap="none">
            <a:spAutoFit/>
          </a:bodyPr>
          <a:lstStyle/>
          <a:p>
            <a:pPr algn="ctr"/>
            <a:r>
              <a:rPr lang="bg-BG" sz="1100" b="1" dirty="0" smtClean="0"/>
              <a:t>ОСНОВНИ ПРЕДУПРЕЖДЕНИЯ</a:t>
            </a:r>
            <a:endParaRPr lang="bg-BG" sz="1100" b="1" dirty="0"/>
          </a:p>
        </p:txBody>
      </p:sp>
      <p:sp>
        <p:nvSpPr>
          <p:cNvPr id="88" name="Rounded Rectangle 87"/>
          <p:cNvSpPr/>
          <p:nvPr/>
        </p:nvSpPr>
        <p:spPr>
          <a:xfrm>
            <a:off x="8013936" y="2561017"/>
            <a:ext cx="2743201" cy="40494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6726065" y="14034"/>
            <a:ext cx="489381" cy="272415"/>
          </a:xfrm>
          <a:prstGeom prst="round2DiagRect">
            <a:avLst/>
          </a:prstGeom>
          <a:noFill/>
          <a:ln w="28575">
            <a:solidFill>
              <a:schemeClr val="tx1"/>
            </a:solidFill>
          </a:ln>
        </p:spPr>
        <p:txBody>
          <a:bodyPr wrap="square" rtlCol="0" anchor="ctr">
            <a:spAutoFit/>
          </a:bodyPr>
          <a:lstStyle/>
          <a:p>
            <a:pPr algn="ctr"/>
            <a:r>
              <a:rPr lang="en-US" sz="1000" b="1" dirty="0" smtClean="0"/>
              <a:t>BG</a:t>
            </a:r>
            <a:endParaRPr lang="bg-BG" sz="1000" b="1" dirty="0"/>
          </a:p>
        </p:txBody>
      </p:sp>
      <p:sp>
        <p:nvSpPr>
          <p:cNvPr id="90" name="TextBox 89"/>
          <p:cNvSpPr txBox="1"/>
          <p:nvPr/>
        </p:nvSpPr>
        <p:spPr>
          <a:xfrm>
            <a:off x="11612063" y="6497454"/>
            <a:ext cx="489381"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30</a:t>
            </a:r>
            <a:endParaRPr lang="bg-BG" sz="900" b="1" dirty="0">
              <a:latin typeface="Arial" pitchFamily="34" charset="0"/>
              <a:cs typeface="Arial" pitchFamily="34" charset="0"/>
            </a:endParaRPr>
          </a:p>
        </p:txBody>
      </p:sp>
      <p:sp>
        <p:nvSpPr>
          <p:cNvPr id="91" name="TextBox 90"/>
          <p:cNvSpPr txBox="1"/>
          <p:nvPr/>
        </p:nvSpPr>
        <p:spPr>
          <a:xfrm>
            <a:off x="6785289" y="242921"/>
            <a:ext cx="5200496" cy="2431435"/>
          </a:xfrm>
          <a:prstGeom prst="rect">
            <a:avLst/>
          </a:prstGeom>
          <a:noFill/>
        </p:spPr>
        <p:txBody>
          <a:bodyPr wrap="square" rtlCol="0">
            <a:spAutoFit/>
          </a:bodyPr>
          <a:lstStyle/>
          <a:p>
            <a:pPr algn="just"/>
            <a:r>
              <a:rPr lang="ru-RU" sz="800" dirty="0"/>
              <a:t>Эта коляска подходит для новорождённых и детей до 4 лет или до 22 кг (в зависимости от того, что наступит раньше). Пятиточечный ремень обеспечивает безопасность ребенка. Положения спинки для ребёнка, подножки и капюшона можно отрегулировать.</a:t>
            </a:r>
          </a:p>
          <a:p>
            <a:pPr algn="just"/>
            <a:r>
              <a:rPr lang="ru-RU" sz="800" dirty="0"/>
              <a:t>Сиденье можно установить в двух положениях, что позволяет ребёнку быть лицом в направлении или против направления движения. Защитное приспособление регулируется и может быть удалено по желанию. Ручка также регулируется, и вы можете настроить её в нужное положение. Переднее колесо вращается на 360 градусов. Капюшон может быть удалён, таким образом, ваша коляска переходит в прогулочный блок.</a:t>
            </a:r>
          </a:p>
          <a:p>
            <a:pPr algn="just"/>
            <a:r>
              <a:rPr lang="ru-RU" sz="800" dirty="0"/>
              <a:t>На конструкции можно установить автокресло. Коляска изготовлена в соответствии с требованиями европейского стандарта EN 1888-1- «Изделия для выращивания малышей. Колесные средства для перемещения детей. Часть 1: Детские коляски и автокресло для детской коляски». EN 1888-2 «Изделия для выращивания малышей. Колесные средства для перемещения детей. Часть 2: Коляски для детей весом от 15 кг до 22 кг» </a:t>
            </a:r>
          </a:p>
          <a:p>
            <a:pPr algn="just"/>
            <a:r>
              <a:rPr lang="ru-RU" sz="800" dirty="0"/>
              <a:t>ВНИМАНИЕ! Ваш ребёнок будет максимально защищен, если вы будете следовать рекомендациям и указаниям инструкции! Обратите внимание на предупреждения и предусмотрите все необходимые меры предосторожности для предотвращения риска травм или вреда ребёнку и обеспечения его безопасности. Вы несёте ответственность за безопасность ребёнка, если вы не соблюдаете и не следуете этим инструкциям и рекомендациям! Убедитесь, что каждый, кто использует коляску, знаком с инструкцией и соблюдает её. Не используйте детали или аксессуары для коляски, которые не одобрены производителем или дистрибьютором, потому что это может подвергнуть вашего ребёнка опасности, и аннулировать гарантию коляски.</a:t>
            </a:r>
          </a:p>
          <a:p>
            <a:pPr algn="just"/>
            <a:endParaRPr lang="en-US" sz="800" dirty="0" smtClean="0"/>
          </a:p>
        </p:txBody>
      </p:sp>
    </p:spTree>
    <p:extLst>
      <p:ext uri="{BB962C8B-B14F-4D97-AF65-F5344CB8AC3E}">
        <p14:creationId xmlns:p14="http://schemas.microsoft.com/office/powerpoint/2010/main" val="181622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80812" y="15334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03826" y="223095"/>
            <a:ext cx="2365071" cy="276999"/>
          </a:xfrm>
          <a:prstGeom prst="rect">
            <a:avLst/>
          </a:prstGeom>
        </p:spPr>
        <p:txBody>
          <a:bodyPr wrap="none">
            <a:spAutoFit/>
          </a:bodyPr>
          <a:lstStyle/>
          <a:p>
            <a:pPr algn="ctr"/>
            <a:r>
              <a:rPr lang="bg-BG" sz="1200" b="1" dirty="0" smtClean="0"/>
              <a:t>Прикрепяне на предните колела</a:t>
            </a:r>
            <a:endParaRPr lang="bg-BG" sz="1100" b="1" dirty="0"/>
          </a:p>
        </p:txBody>
      </p:sp>
      <p:sp>
        <p:nvSpPr>
          <p:cNvPr id="4" name="Rectangle 1"/>
          <p:cNvSpPr>
            <a:spLocks noChangeArrowheads="1"/>
          </p:cNvSpPr>
          <p:nvPr/>
        </p:nvSpPr>
        <p:spPr bwMode="auto">
          <a:xfrm>
            <a:off x="220438" y="669285"/>
            <a:ext cx="5119005"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bg-BG" altLang="en-US" sz="1000" dirty="0"/>
              <a:t>Повдигнете предната част на количката и притиснете колелото към основата на количката докато не чуете „Клик“ , което означава, че сте поставили колелото на мястото му. (Снимка </a:t>
            </a:r>
            <a:r>
              <a:rPr lang="bg-BG" altLang="en-US" sz="1000" dirty="0" smtClean="0"/>
              <a:t>1)</a:t>
            </a:r>
            <a:endParaRPr lang="bg-BG" altLang="en-US" sz="1000" dirty="0"/>
          </a:p>
          <a:p>
            <a:pPr algn="just" eaLnBrk="0" fontAlgn="base" hangingPunct="0">
              <a:spcBef>
                <a:spcPct val="0"/>
              </a:spcBef>
              <a:spcAft>
                <a:spcPct val="0"/>
              </a:spcAft>
            </a:pPr>
            <a:r>
              <a:rPr lang="en-US" sz="1000" dirty="0" err="1" smtClean="0"/>
              <a:t>Уверете</a:t>
            </a:r>
            <a:r>
              <a:rPr lang="en-US" sz="1000" dirty="0" smtClean="0"/>
              <a:t> </a:t>
            </a:r>
            <a:r>
              <a:rPr lang="en-US" sz="1000" dirty="0" err="1"/>
              <a:t>се</a:t>
            </a:r>
            <a:r>
              <a:rPr lang="en-US" sz="1000" dirty="0"/>
              <a:t>, </a:t>
            </a:r>
            <a:r>
              <a:rPr lang="en-US" sz="1000" dirty="0" err="1"/>
              <a:t>че</a:t>
            </a:r>
            <a:r>
              <a:rPr lang="en-US" sz="1000" dirty="0"/>
              <a:t> </a:t>
            </a:r>
            <a:r>
              <a:rPr lang="en-US" sz="1000" dirty="0" err="1"/>
              <a:t>предните</a:t>
            </a:r>
            <a:r>
              <a:rPr lang="en-US" sz="1000" dirty="0"/>
              <a:t> </a:t>
            </a:r>
            <a:r>
              <a:rPr lang="en-US" sz="1000" dirty="0" err="1"/>
              <a:t>колела</a:t>
            </a:r>
            <a:r>
              <a:rPr lang="en-US" sz="1000" dirty="0"/>
              <a:t> </a:t>
            </a:r>
            <a:r>
              <a:rPr lang="en-US" sz="1000" dirty="0" err="1"/>
              <a:t>са</a:t>
            </a:r>
            <a:r>
              <a:rPr lang="en-US" sz="1000" dirty="0"/>
              <a:t> </a:t>
            </a:r>
            <a:r>
              <a:rPr lang="en-US" sz="1000" dirty="0" err="1"/>
              <a:t>здраво</a:t>
            </a:r>
            <a:r>
              <a:rPr lang="en-US" sz="1000" dirty="0"/>
              <a:t> </a:t>
            </a:r>
            <a:r>
              <a:rPr lang="en-US" sz="1000" dirty="0" err="1"/>
              <a:t>прикрепени</a:t>
            </a:r>
            <a:r>
              <a:rPr lang="en-US" sz="1000" dirty="0"/>
              <a:t>.</a:t>
            </a:r>
            <a:r>
              <a:rPr lang="bg-BG" sz="1000" dirty="0"/>
              <a:t> (Снимка </a:t>
            </a:r>
            <a:r>
              <a:rPr lang="bg-BG" sz="1000" dirty="0" smtClean="0"/>
              <a:t>1)</a:t>
            </a:r>
            <a:endParaRPr lang="en-US" sz="1000" dirty="0"/>
          </a:p>
          <a:p>
            <a:pPr algn="just" eaLnBrk="0" fontAlgn="base" hangingPunct="0">
              <a:spcBef>
                <a:spcPct val="0"/>
              </a:spcBef>
              <a:spcAft>
                <a:spcPct val="0"/>
              </a:spcAft>
            </a:pPr>
            <a:endParaRPr lang="bg-BG" sz="1000" dirty="0"/>
          </a:p>
        </p:txBody>
      </p:sp>
      <p:sp>
        <p:nvSpPr>
          <p:cNvPr id="5" name="Rounded Rectangle 4"/>
          <p:cNvSpPr/>
          <p:nvPr/>
        </p:nvSpPr>
        <p:spPr>
          <a:xfrm>
            <a:off x="1706372" y="127837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21138" y="1339300"/>
            <a:ext cx="2266261" cy="276999"/>
          </a:xfrm>
          <a:prstGeom prst="rect">
            <a:avLst/>
          </a:prstGeom>
        </p:spPr>
        <p:txBody>
          <a:bodyPr wrap="none">
            <a:spAutoFit/>
          </a:bodyPr>
          <a:lstStyle/>
          <a:p>
            <a:pPr algn="ctr"/>
            <a:r>
              <a:rPr lang="bg-BG" sz="1200" b="1" dirty="0" smtClean="0"/>
              <a:t>Прикрепяне на задните колела</a:t>
            </a:r>
            <a:endParaRPr lang="bg-BG" sz="1100" b="1" dirty="0"/>
          </a:p>
        </p:txBody>
      </p:sp>
      <p:sp>
        <p:nvSpPr>
          <p:cNvPr id="7" name="Rectangle 6"/>
          <p:cNvSpPr/>
          <p:nvPr/>
        </p:nvSpPr>
        <p:spPr>
          <a:xfrm>
            <a:off x="135164" y="1726818"/>
            <a:ext cx="5255986" cy="553998"/>
          </a:xfrm>
          <a:prstGeom prst="rect">
            <a:avLst/>
          </a:prstGeom>
        </p:spPr>
        <p:txBody>
          <a:bodyPr wrap="square">
            <a:spAutoFit/>
          </a:bodyPr>
          <a:lstStyle/>
          <a:p>
            <a:pPr algn="just"/>
            <a:r>
              <a:rPr lang="bg-BG" sz="1000" dirty="0"/>
              <a:t>Вдигнете задната част на рамката нагоре, сложете задните колела на оста, когато са прикрепени здраво трябва да се </a:t>
            </a:r>
            <a:r>
              <a:rPr lang="bg-BG" sz="1000" dirty="0" smtClean="0"/>
              <a:t>чуете щракване. (Снимка 2) </a:t>
            </a:r>
          </a:p>
          <a:p>
            <a:pPr algn="just"/>
            <a:r>
              <a:rPr lang="bg-BG" sz="1000" dirty="0" smtClean="0"/>
              <a:t>За да отстраните задните колела натиснете бутона показан на снимка 2 и махнете гумите. </a:t>
            </a:r>
            <a:endParaRPr lang="en-US" sz="1000" dirty="0"/>
          </a:p>
        </p:txBody>
      </p:sp>
      <p:sp>
        <p:nvSpPr>
          <p:cNvPr id="8" name="Rounded Rectangle 7"/>
          <p:cNvSpPr/>
          <p:nvPr/>
        </p:nvSpPr>
        <p:spPr>
          <a:xfrm>
            <a:off x="1706372" y="2335652"/>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71494" y="2396575"/>
            <a:ext cx="1765548" cy="276999"/>
          </a:xfrm>
          <a:prstGeom prst="rect">
            <a:avLst/>
          </a:prstGeom>
        </p:spPr>
        <p:txBody>
          <a:bodyPr wrap="none">
            <a:spAutoFit/>
          </a:bodyPr>
          <a:lstStyle/>
          <a:p>
            <a:pPr algn="ctr"/>
            <a:r>
              <a:rPr lang="bg-BG" sz="1200" b="1" dirty="0" smtClean="0"/>
              <a:t>Разгъване на количката</a:t>
            </a:r>
            <a:endParaRPr lang="bg-BG" sz="1100" b="1" dirty="0"/>
          </a:p>
        </p:txBody>
      </p:sp>
      <p:sp>
        <p:nvSpPr>
          <p:cNvPr id="10" name="Rectangle 9"/>
          <p:cNvSpPr/>
          <p:nvPr/>
        </p:nvSpPr>
        <p:spPr>
          <a:xfrm>
            <a:off x="144689" y="2793618"/>
            <a:ext cx="5208361" cy="246221"/>
          </a:xfrm>
          <a:prstGeom prst="rect">
            <a:avLst/>
          </a:prstGeom>
        </p:spPr>
        <p:txBody>
          <a:bodyPr wrap="square">
            <a:spAutoFit/>
          </a:bodyPr>
          <a:lstStyle/>
          <a:p>
            <a:pPr algn="just"/>
            <a:r>
              <a:rPr lang="bg-BG" sz="1000" dirty="0" smtClean="0"/>
              <a:t>Разгънете количката както е показано на снимка 3.  </a:t>
            </a:r>
          </a:p>
        </p:txBody>
      </p:sp>
      <p:sp>
        <p:nvSpPr>
          <p:cNvPr id="11" name="Rounded Rectangle 10"/>
          <p:cNvSpPr/>
          <p:nvPr/>
        </p:nvSpPr>
        <p:spPr>
          <a:xfrm>
            <a:off x="1706372" y="312329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121577" y="3170612"/>
            <a:ext cx="1865383" cy="276999"/>
          </a:xfrm>
          <a:prstGeom prst="rect">
            <a:avLst/>
          </a:prstGeom>
        </p:spPr>
        <p:txBody>
          <a:bodyPr wrap="none">
            <a:spAutoFit/>
          </a:bodyPr>
          <a:lstStyle/>
          <a:p>
            <a:pPr algn="ctr"/>
            <a:r>
              <a:rPr lang="bg-BG" sz="1200" b="1" dirty="0" smtClean="0"/>
              <a:t>Регулиране на дръжката </a:t>
            </a:r>
            <a:endParaRPr lang="bg-BG" sz="1100" b="1" dirty="0"/>
          </a:p>
        </p:txBody>
      </p:sp>
      <p:sp>
        <p:nvSpPr>
          <p:cNvPr id="13" name="TextBox 12"/>
          <p:cNvSpPr txBox="1"/>
          <p:nvPr/>
        </p:nvSpPr>
        <p:spPr>
          <a:xfrm>
            <a:off x="137160" y="3543294"/>
            <a:ext cx="5120640" cy="400110"/>
          </a:xfrm>
          <a:prstGeom prst="rect">
            <a:avLst/>
          </a:prstGeom>
          <a:noFill/>
        </p:spPr>
        <p:txBody>
          <a:bodyPr wrap="square" rtlCol="0">
            <a:spAutoFit/>
          </a:bodyPr>
          <a:lstStyle/>
          <a:p>
            <a:pPr algn="just"/>
            <a:r>
              <a:rPr lang="bg-BG" sz="1000" dirty="0" smtClean="0"/>
              <a:t>За да регулирате дължината на дръжката на количката натиснете бутона, както е показано на  снимка 4 и издърпайте напред. </a:t>
            </a:r>
          </a:p>
        </p:txBody>
      </p:sp>
      <p:sp>
        <p:nvSpPr>
          <p:cNvPr id="14" name="Rounded Rectangle 13"/>
          <p:cNvSpPr/>
          <p:nvPr/>
        </p:nvSpPr>
        <p:spPr>
          <a:xfrm>
            <a:off x="1706372" y="398845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961528" y="4051437"/>
            <a:ext cx="2185481" cy="276999"/>
          </a:xfrm>
          <a:prstGeom prst="rect">
            <a:avLst/>
          </a:prstGeom>
        </p:spPr>
        <p:txBody>
          <a:bodyPr wrap="square">
            <a:spAutoFit/>
          </a:bodyPr>
          <a:lstStyle/>
          <a:p>
            <a:pPr algn="ctr"/>
            <a:r>
              <a:rPr lang="bg-BG" sz="1200" b="1" dirty="0" smtClean="0"/>
              <a:t>Задействане на спирачката </a:t>
            </a:r>
            <a:endParaRPr lang="bg-BG" sz="1100" b="1" dirty="0"/>
          </a:p>
        </p:txBody>
      </p:sp>
      <p:sp>
        <p:nvSpPr>
          <p:cNvPr id="16" name="Rectangle 15"/>
          <p:cNvSpPr/>
          <p:nvPr/>
        </p:nvSpPr>
        <p:spPr>
          <a:xfrm>
            <a:off x="179614" y="4422393"/>
            <a:ext cx="5285014" cy="553998"/>
          </a:xfrm>
          <a:prstGeom prst="rect">
            <a:avLst/>
          </a:prstGeom>
        </p:spPr>
        <p:txBody>
          <a:bodyPr wrap="square">
            <a:spAutoFit/>
          </a:bodyPr>
          <a:lstStyle/>
          <a:p>
            <a:pPr algn="just"/>
            <a:r>
              <a:rPr lang="bg-BG" sz="1000" dirty="0" smtClean="0"/>
              <a:t>За </a:t>
            </a:r>
            <a:r>
              <a:rPr lang="bg-BG" sz="1000" dirty="0"/>
              <a:t>да задействате устройството за паркиране и застопорите двете задни колела, натиснете надолу педала на задната ос</a:t>
            </a:r>
            <a:r>
              <a:rPr lang="bg-BG" sz="1000" dirty="0" smtClean="0"/>
              <a:t>.(Снимка 5) Никога не оставяйте детето си само в количката.      </a:t>
            </a:r>
            <a:r>
              <a:rPr lang="bg-BG" sz="1000" dirty="0"/>
              <a:t>За да </a:t>
            </a:r>
            <a:r>
              <a:rPr lang="bg-BG" sz="1000" dirty="0" smtClean="0"/>
              <a:t>освободите спирачката,  повдигнете педала </a:t>
            </a:r>
            <a:r>
              <a:rPr lang="bg-BG" sz="1000" dirty="0"/>
              <a:t>нагоре</a:t>
            </a:r>
            <a:r>
              <a:rPr lang="bg-BG" sz="1000" dirty="0" smtClean="0"/>
              <a:t>.</a:t>
            </a:r>
            <a:r>
              <a:rPr lang="en-US" sz="1000" dirty="0" smtClean="0"/>
              <a:t> </a:t>
            </a:r>
            <a:r>
              <a:rPr lang="bg-BG" sz="1000" dirty="0" smtClean="0"/>
              <a:t>(Снимка 6)</a:t>
            </a:r>
            <a:endParaRPr lang="bg-BG" sz="1000" dirty="0"/>
          </a:p>
        </p:txBody>
      </p:sp>
      <p:sp>
        <p:nvSpPr>
          <p:cNvPr id="17" name="Rounded Rectangle 16"/>
          <p:cNvSpPr/>
          <p:nvPr/>
        </p:nvSpPr>
        <p:spPr>
          <a:xfrm>
            <a:off x="1708742" y="502693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65439" y="5102826"/>
            <a:ext cx="2282677" cy="276999"/>
          </a:xfrm>
          <a:prstGeom prst="rect">
            <a:avLst/>
          </a:prstGeom>
        </p:spPr>
        <p:txBody>
          <a:bodyPr wrap="none">
            <a:spAutoFit/>
          </a:bodyPr>
          <a:lstStyle/>
          <a:p>
            <a:pPr algn="ctr"/>
            <a:r>
              <a:rPr lang="bg-BG" sz="1200" b="1" dirty="0"/>
              <a:t>Фиксиране на предните колела</a:t>
            </a:r>
            <a:endParaRPr lang="bg-BG" sz="1100" b="1" dirty="0"/>
          </a:p>
        </p:txBody>
      </p:sp>
      <p:sp>
        <p:nvSpPr>
          <p:cNvPr id="19" name="TextBox 18"/>
          <p:cNvSpPr txBox="1"/>
          <p:nvPr/>
        </p:nvSpPr>
        <p:spPr>
          <a:xfrm>
            <a:off x="206829" y="5469158"/>
            <a:ext cx="5168900" cy="553998"/>
          </a:xfrm>
          <a:prstGeom prst="rect">
            <a:avLst/>
          </a:prstGeom>
          <a:noFill/>
        </p:spPr>
        <p:txBody>
          <a:bodyPr wrap="square" rtlCol="0">
            <a:spAutoFit/>
          </a:bodyPr>
          <a:lstStyle/>
          <a:p>
            <a:pPr algn="just"/>
            <a:r>
              <a:rPr lang="bg-BG" sz="1000" dirty="0" smtClean="0"/>
              <a:t>Предните колела могат да се въртят на 360°. Завъртете бутона над колелата, за да ги фиксирате за движение само в една посока. Вижте фигура </a:t>
            </a:r>
            <a:r>
              <a:rPr lang="bg-BG" sz="1000" dirty="0"/>
              <a:t>7</a:t>
            </a:r>
            <a:r>
              <a:rPr lang="bg-BG" sz="1000" dirty="0" smtClean="0"/>
              <a:t>. За да ги овободите колелата натиснете бутона надолу както е показано на снимка 8. </a:t>
            </a:r>
          </a:p>
        </p:txBody>
      </p:sp>
      <p:sp>
        <p:nvSpPr>
          <p:cNvPr id="40" name="TextBox 39"/>
          <p:cNvSpPr txBox="1"/>
          <p:nvPr/>
        </p:nvSpPr>
        <p:spPr>
          <a:xfrm>
            <a:off x="128747" y="6460383"/>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6</a:t>
            </a:r>
            <a:endParaRPr lang="bg-BG" sz="900" b="1" dirty="0">
              <a:latin typeface="Arial" pitchFamily="34" charset="0"/>
              <a:cs typeface="Arial" pitchFamily="34" charset="0"/>
            </a:endParaRPr>
          </a:p>
        </p:txBody>
      </p:sp>
      <p:sp>
        <p:nvSpPr>
          <p:cNvPr id="24" name="TextBox 23"/>
          <p:cNvSpPr txBox="1"/>
          <p:nvPr/>
        </p:nvSpPr>
        <p:spPr>
          <a:xfrm>
            <a:off x="6950562" y="70407"/>
            <a:ext cx="5001349" cy="1938992"/>
          </a:xfrm>
          <a:prstGeom prst="rect">
            <a:avLst/>
          </a:prstGeom>
          <a:noFill/>
        </p:spPr>
        <p:txBody>
          <a:bodyPr wrap="square" rtlCol="0">
            <a:spAutoFit/>
          </a:bodyPr>
          <a:lstStyle/>
          <a:p>
            <a:pPr lvl="0" algn="just"/>
            <a:r>
              <a:rPr lang="bg-BG" sz="1000" dirty="0" smtClean="0"/>
              <a:t>6. </a:t>
            </a:r>
            <a:r>
              <a:rPr lang="fr-FR" sz="1000" dirty="0" smtClean="0"/>
              <a:t>Après </a:t>
            </a:r>
            <a:r>
              <a:rPr lang="fr-FR" sz="1000" dirty="0"/>
              <a:t>le nettoyage, laissez la poussette de bien sécher. Lorsque vous êtes sûrs qu’elle est séchée, commencez à l’utiliser de nouveau ou placez-la dans un lieu fermé.</a:t>
            </a:r>
            <a:endParaRPr lang="en-US" sz="1000" dirty="0"/>
          </a:p>
          <a:p>
            <a:pPr lvl="0" algn="just"/>
            <a:r>
              <a:rPr lang="bg-BG" sz="1000" dirty="0" smtClean="0"/>
              <a:t>7. </a:t>
            </a:r>
            <a:r>
              <a:rPr lang="fr-FR" sz="1000" dirty="0" smtClean="0"/>
              <a:t>Gardez </a:t>
            </a:r>
            <a:r>
              <a:rPr lang="fr-FR" sz="1000" dirty="0"/>
              <a:t>la poussette dans un lieu fermé. L’influence du milieu naturel – l’air marin, les voies salées, les pluies acides, etc. et la conservation en dehors favorisent l’apparition de corrosion.</a:t>
            </a:r>
            <a:endParaRPr lang="en-US" sz="1000" dirty="0"/>
          </a:p>
          <a:p>
            <a:pPr lvl="0" algn="just"/>
            <a:r>
              <a:rPr lang="bg-BG" sz="1000" dirty="0" smtClean="0"/>
              <a:t>8. </a:t>
            </a:r>
            <a:r>
              <a:rPr lang="fr-FR" sz="1000" dirty="0" smtClean="0"/>
              <a:t>Ne </a:t>
            </a:r>
            <a:r>
              <a:rPr lang="fr-FR" sz="1000" dirty="0"/>
              <a:t>gardez pas la poussette dans un lieu humide. En cas d’utilisation dans un tel lieu, déployez la poussette et desséchez-la à l’aide d’un chiffon, puis laissez-la de devenir sec naturellement. Si non – l’apparition de moisissure est possible. </a:t>
            </a:r>
            <a:endParaRPr lang="en-US" sz="1000" dirty="0"/>
          </a:p>
          <a:p>
            <a:pPr lvl="0" algn="just"/>
            <a:r>
              <a:rPr lang="bg-BG" sz="1000" dirty="0" smtClean="0"/>
              <a:t>9. </a:t>
            </a:r>
            <a:r>
              <a:rPr lang="fr-FR" sz="1000" dirty="0" smtClean="0"/>
              <a:t>L’exposition </a:t>
            </a:r>
            <a:r>
              <a:rPr lang="fr-FR" sz="1000" dirty="0"/>
              <a:t>excessive au soleil contribue au vieillissement plus vite des pièces plastiques et à l’effacement de la tapisserie. </a:t>
            </a:r>
            <a:endParaRPr lang="en-US" sz="1000" dirty="0"/>
          </a:p>
          <a:p>
            <a:pPr lvl="0" algn="just"/>
            <a:r>
              <a:rPr lang="bg-BG" sz="1000" dirty="0" smtClean="0"/>
              <a:t>10. </a:t>
            </a:r>
            <a:r>
              <a:rPr lang="fr-FR" sz="1000" dirty="0" smtClean="0"/>
              <a:t>Ne </a:t>
            </a:r>
            <a:r>
              <a:rPr lang="fr-FR" sz="1000" dirty="0"/>
              <a:t>posez pas d’autres objets sur la poussette (p.ex. sac à main, sac à provisions, valises, etc. ) lorsque vous l’utilisez puisque cela peut l’endommager ou peut mener à la blessure de votre enfant. En cas de contravention à cet avertissement, la garantie sera annulée.</a:t>
            </a:r>
            <a:endParaRPr lang="en-US" sz="1000" dirty="0"/>
          </a:p>
        </p:txBody>
      </p:sp>
      <p:pic>
        <p:nvPicPr>
          <p:cNvPr id="25" name="Picture 24" descr="C:\Users\user\Desktop\Picture1.jpg"/>
          <p:cNvPicPr>
            <a:picLocks noChangeAspect="1" noChangeArrowheads="1"/>
          </p:cNvPicPr>
          <p:nvPr/>
        </p:nvPicPr>
        <p:blipFill>
          <a:blip r:embed="rId2" cstate="print"/>
          <a:srcRect/>
          <a:stretch>
            <a:fillRect/>
          </a:stretch>
        </p:blipFill>
        <p:spPr bwMode="auto">
          <a:xfrm>
            <a:off x="10491302" y="2210930"/>
            <a:ext cx="1335112" cy="748765"/>
          </a:xfrm>
          <a:prstGeom prst="rect">
            <a:avLst/>
          </a:prstGeom>
          <a:noFill/>
        </p:spPr>
      </p:pic>
      <p:sp>
        <p:nvSpPr>
          <p:cNvPr id="26" name="TextBox 25"/>
          <p:cNvSpPr txBox="1"/>
          <p:nvPr/>
        </p:nvSpPr>
        <p:spPr>
          <a:xfrm>
            <a:off x="7006402" y="2226543"/>
            <a:ext cx="1644977" cy="784830"/>
          </a:xfrm>
          <a:prstGeom prst="rect">
            <a:avLst/>
          </a:prstGeom>
          <a:noFill/>
        </p:spPr>
        <p:txBody>
          <a:bodyPr wrap="square" rtlCol="0">
            <a:spAutoFit/>
          </a:bodyPr>
          <a:lstStyle/>
          <a:p>
            <a:pPr algn="just"/>
            <a:r>
              <a:rPr lang="en-US" sz="900" b="1" dirty="0" smtClean="0"/>
              <a:t>MADE FOR CANGAROO</a:t>
            </a:r>
            <a:endParaRPr lang="bg-BG" sz="900" b="1" dirty="0" smtClean="0"/>
          </a:p>
          <a:p>
            <a:pPr algn="just"/>
            <a:r>
              <a:rPr lang="en-US" sz="900" b="1" dirty="0" smtClean="0"/>
              <a:t>Importer: Moni Trade LTD</a:t>
            </a:r>
          </a:p>
          <a:p>
            <a:pPr algn="just"/>
            <a:r>
              <a:rPr lang="en-US" sz="900" b="1" dirty="0" smtClean="0"/>
              <a:t>Address: 1 </a:t>
            </a:r>
            <a:r>
              <a:rPr lang="en-US" sz="900" b="1" dirty="0" err="1" smtClean="0"/>
              <a:t>Dolo</a:t>
            </a:r>
            <a:r>
              <a:rPr lang="en-US" sz="900" b="1" dirty="0" smtClean="0"/>
              <a:t> str., </a:t>
            </a:r>
            <a:r>
              <a:rPr lang="en-US" sz="900" b="1" dirty="0" err="1" smtClean="0"/>
              <a:t>Trebich</a:t>
            </a:r>
            <a:r>
              <a:rPr lang="en-US" sz="900" b="1" dirty="0" smtClean="0"/>
              <a:t>, </a:t>
            </a:r>
          </a:p>
          <a:p>
            <a:pPr algn="just"/>
            <a:r>
              <a:rPr lang="en-US" sz="900" b="1" dirty="0" smtClean="0"/>
              <a:t>Sofia, Bulgaria </a:t>
            </a:r>
          </a:p>
          <a:p>
            <a:pPr algn="just"/>
            <a:r>
              <a:rPr lang="en-US" sz="900" b="1" dirty="0" smtClean="0"/>
              <a:t>Tel</a:t>
            </a:r>
            <a:r>
              <a:rPr lang="bg-BG" sz="900" b="1" dirty="0" smtClean="0"/>
              <a:t>.:</a:t>
            </a:r>
            <a:r>
              <a:rPr lang="en-US" sz="900" b="1" dirty="0" smtClean="0"/>
              <a:t>+359 </a:t>
            </a:r>
            <a:r>
              <a:rPr lang="bg-BG" sz="900" b="1" dirty="0" smtClean="0"/>
              <a:t>2/ 838 04 59</a:t>
            </a:r>
            <a:endParaRPr lang="bg-BG" sz="900" b="1" dirty="0"/>
          </a:p>
        </p:txBody>
      </p:sp>
      <p:sp>
        <p:nvSpPr>
          <p:cNvPr id="27" name="TextBox 26"/>
          <p:cNvSpPr txBox="1"/>
          <p:nvPr/>
        </p:nvSpPr>
        <p:spPr>
          <a:xfrm>
            <a:off x="11581723" y="6510832"/>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29</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13491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76868" y="15013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30279" y="226026"/>
            <a:ext cx="2349810" cy="276999"/>
          </a:xfrm>
          <a:prstGeom prst="rect">
            <a:avLst/>
          </a:prstGeom>
        </p:spPr>
        <p:txBody>
          <a:bodyPr wrap="none">
            <a:spAutoFit/>
          </a:bodyPr>
          <a:lstStyle/>
          <a:p>
            <a:pPr algn="ctr"/>
            <a:r>
              <a:rPr lang="bg-BG" sz="1200" b="1" dirty="0" smtClean="0"/>
              <a:t>Сглобяване на задната спирачка</a:t>
            </a:r>
            <a:endParaRPr lang="bg-BG" sz="1100" b="1" dirty="0"/>
          </a:p>
        </p:txBody>
      </p:sp>
      <p:sp>
        <p:nvSpPr>
          <p:cNvPr id="4" name="TextBox 3"/>
          <p:cNvSpPr txBox="1"/>
          <p:nvPr/>
        </p:nvSpPr>
        <p:spPr>
          <a:xfrm>
            <a:off x="105228" y="592358"/>
            <a:ext cx="5294085" cy="400110"/>
          </a:xfrm>
          <a:prstGeom prst="rect">
            <a:avLst/>
          </a:prstGeom>
          <a:noFill/>
        </p:spPr>
        <p:txBody>
          <a:bodyPr wrap="square" rtlCol="0">
            <a:spAutoFit/>
          </a:bodyPr>
          <a:lstStyle/>
          <a:p>
            <a:pPr algn="just"/>
            <a:r>
              <a:rPr lang="bg-BG" sz="1000" dirty="0" smtClean="0"/>
              <a:t>Както е показано на снимка 9 поставете спирачката в задното колело и след това повторете същото и за другото колело. </a:t>
            </a:r>
          </a:p>
        </p:txBody>
      </p:sp>
      <p:sp>
        <p:nvSpPr>
          <p:cNvPr id="5" name="Rounded Rectangle 4"/>
          <p:cNvSpPr/>
          <p:nvPr/>
        </p:nvSpPr>
        <p:spPr>
          <a:xfrm>
            <a:off x="1676868" y="1045858"/>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24784" y="1091269"/>
            <a:ext cx="1922194" cy="276999"/>
          </a:xfrm>
          <a:prstGeom prst="rect">
            <a:avLst/>
          </a:prstGeom>
        </p:spPr>
        <p:txBody>
          <a:bodyPr wrap="none">
            <a:spAutoFit/>
          </a:bodyPr>
          <a:lstStyle/>
          <a:p>
            <a:pPr algn="ctr"/>
            <a:r>
              <a:rPr lang="bg-BG" sz="1200" b="1" dirty="0" smtClean="0"/>
              <a:t>5 точков предпазен колан</a:t>
            </a:r>
            <a:endParaRPr lang="bg-BG" sz="1100" b="1" dirty="0"/>
          </a:p>
        </p:txBody>
      </p:sp>
      <p:sp>
        <p:nvSpPr>
          <p:cNvPr id="7" name="Rectangle 3"/>
          <p:cNvSpPr>
            <a:spLocks noChangeArrowheads="1"/>
          </p:cNvSpPr>
          <p:nvPr/>
        </p:nvSpPr>
        <p:spPr bwMode="auto">
          <a:xfrm>
            <a:off x="195216" y="1497990"/>
            <a:ext cx="5175070"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bg-BG" altLang="en-US" sz="1000" b="0" i="0" u="none" strike="noStrike" cap="none" normalizeH="0" baseline="0" dirty="0" smtClean="0">
                <a:ln>
                  <a:noFill/>
                </a:ln>
                <a:solidFill>
                  <a:srgbClr val="212121"/>
                </a:solidFill>
                <a:effectLst/>
              </a:rPr>
              <a:t>Както е показано на снимка</a:t>
            </a:r>
            <a:r>
              <a:rPr kumimoji="0" lang="bg-BG" altLang="en-US" sz="1000" b="0" i="0" u="none" strike="noStrike" cap="none" normalizeH="0" dirty="0" smtClean="0">
                <a:ln>
                  <a:noFill/>
                </a:ln>
                <a:solidFill>
                  <a:srgbClr val="212121"/>
                </a:solidFill>
                <a:effectLst/>
              </a:rPr>
              <a:t> 10 натиснете бутона от лявата страна за да откопчаете колана. За да го закопчаете колана повторете стъпките от снимка 11.  </a:t>
            </a:r>
          </a:p>
          <a:p>
            <a:pPr algn="just" eaLnBrk="0" fontAlgn="base" hangingPunct="0">
              <a:spcBef>
                <a:spcPct val="0"/>
              </a:spcBef>
              <a:spcAft>
                <a:spcPct val="0"/>
              </a:spcAft>
            </a:pPr>
            <a:r>
              <a:rPr lang="bg-BG" altLang="en-US" sz="1000" dirty="0" smtClean="0">
                <a:solidFill>
                  <a:srgbClr val="212121"/>
                </a:solidFill>
              </a:rPr>
              <a:t>За да наместите презрамките като на снимка 12 регулирайте катарамите в положение, в което ще е удобно на детето ви.</a:t>
            </a:r>
            <a:endParaRPr lang="bg-BG" altLang="en-US" sz="1000" dirty="0" smtClean="0"/>
          </a:p>
        </p:txBody>
      </p:sp>
      <p:sp>
        <p:nvSpPr>
          <p:cNvPr id="8" name="Rounded Rectangle 7"/>
          <p:cNvSpPr/>
          <p:nvPr/>
        </p:nvSpPr>
        <p:spPr>
          <a:xfrm>
            <a:off x="1676868" y="2083629"/>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095327" y="2143554"/>
            <a:ext cx="1798827" cy="276999"/>
          </a:xfrm>
          <a:prstGeom prst="rect">
            <a:avLst/>
          </a:prstGeom>
        </p:spPr>
        <p:txBody>
          <a:bodyPr wrap="none">
            <a:spAutoFit/>
          </a:bodyPr>
          <a:lstStyle/>
          <a:p>
            <a:pPr algn="ctr"/>
            <a:r>
              <a:rPr lang="bg-BG" sz="1200" b="1" dirty="0" smtClean="0"/>
              <a:t>Отделение за аксесоари</a:t>
            </a:r>
            <a:endParaRPr lang="bg-BG" sz="1100" b="1" dirty="0"/>
          </a:p>
        </p:txBody>
      </p:sp>
      <p:sp>
        <p:nvSpPr>
          <p:cNvPr id="10" name="Rectangle 3"/>
          <p:cNvSpPr>
            <a:spLocks noChangeArrowheads="1"/>
          </p:cNvSpPr>
          <p:nvPr/>
        </p:nvSpPr>
        <p:spPr bwMode="auto">
          <a:xfrm>
            <a:off x="173445" y="2641734"/>
            <a:ext cx="517507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bg-BG" altLang="en-US" sz="1000" b="1" i="0" u="none" strike="noStrike" cap="none" normalizeH="0" baseline="0" dirty="0" smtClean="0">
                <a:ln>
                  <a:noFill/>
                </a:ln>
                <a:solidFill>
                  <a:srgbClr val="212121"/>
                </a:solidFill>
                <a:effectLst/>
              </a:rPr>
              <a:t>Внимание!</a:t>
            </a:r>
            <a:r>
              <a:rPr kumimoji="0" lang="bg-BG" altLang="en-US" sz="1000" b="1" i="0" u="none" strike="noStrike" cap="none" normalizeH="0" dirty="0" smtClean="0">
                <a:ln>
                  <a:noFill/>
                </a:ln>
                <a:solidFill>
                  <a:srgbClr val="212121"/>
                </a:solidFill>
                <a:effectLst/>
              </a:rPr>
              <a:t> Не поставяйте багаж по-тежък от 2,5кг в отделението за аксесоари. </a:t>
            </a:r>
          </a:p>
          <a:p>
            <a:pPr algn="just" eaLnBrk="0" fontAlgn="base" hangingPunct="0">
              <a:spcBef>
                <a:spcPct val="0"/>
              </a:spcBef>
              <a:spcAft>
                <a:spcPct val="0"/>
              </a:spcAft>
            </a:pPr>
            <a:r>
              <a:rPr lang="bg-BG" altLang="en-US" sz="1000" dirty="0" smtClean="0">
                <a:solidFill>
                  <a:srgbClr val="212121"/>
                </a:solidFill>
              </a:rPr>
              <a:t>Количката има отделение за аксесоари. За да го сглобите поставете връзките около рамката на количката както е показано на снимка 13. </a:t>
            </a:r>
            <a:endParaRPr lang="bg-BG" altLang="en-US" sz="1000" dirty="0" smtClean="0"/>
          </a:p>
        </p:txBody>
      </p:sp>
      <p:sp>
        <p:nvSpPr>
          <p:cNvPr id="11" name="Rounded Rectangle 10"/>
          <p:cNvSpPr/>
          <p:nvPr/>
        </p:nvSpPr>
        <p:spPr>
          <a:xfrm>
            <a:off x="1676868" y="320423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09068" y="3162437"/>
            <a:ext cx="2185481" cy="461665"/>
          </a:xfrm>
          <a:prstGeom prst="rect">
            <a:avLst/>
          </a:prstGeom>
        </p:spPr>
        <p:txBody>
          <a:bodyPr wrap="square">
            <a:spAutoFit/>
          </a:bodyPr>
          <a:lstStyle/>
          <a:p>
            <a:pPr algn="ctr"/>
            <a:r>
              <a:rPr lang="bg-BG" sz="1200" b="1" dirty="0" smtClean="0"/>
              <a:t>Поставяне и  отстраняване на коша от рамката </a:t>
            </a:r>
            <a:endParaRPr lang="bg-BG" sz="1100" b="1" dirty="0"/>
          </a:p>
        </p:txBody>
      </p:sp>
      <p:sp>
        <p:nvSpPr>
          <p:cNvPr id="13" name="Rectangle 3"/>
          <p:cNvSpPr>
            <a:spLocks noChangeArrowheads="1"/>
          </p:cNvSpPr>
          <p:nvPr/>
        </p:nvSpPr>
        <p:spPr bwMode="auto">
          <a:xfrm>
            <a:off x="203200" y="3700934"/>
            <a:ext cx="51689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bg-BG" altLang="en-US" sz="1000" b="0" i="0" u="none" strike="noStrike" cap="none" normalizeH="0" baseline="0" dirty="0" smtClean="0">
                <a:ln>
                  <a:noFill/>
                </a:ln>
                <a:solidFill>
                  <a:srgbClr val="212121"/>
                </a:solidFill>
                <a:effectLst/>
              </a:rPr>
              <a:t>Както е показано на снимка 14 отстранете коша от рамката</a:t>
            </a:r>
            <a:r>
              <a:rPr lang="bg-BG" altLang="en-US" sz="1000" dirty="0" smtClean="0">
                <a:solidFill>
                  <a:srgbClr val="212121"/>
                </a:solidFill>
              </a:rPr>
              <a:t>, за да го почистите и след това го поставете отново.(Снимка15) </a:t>
            </a:r>
            <a:endParaRPr lang="bg-BG" altLang="en-US" sz="1000" dirty="0" smtClean="0"/>
          </a:p>
        </p:txBody>
      </p:sp>
      <p:sp>
        <p:nvSpPr>
          <p:cNvPr id="14" name="Rounded Rectangle 13"/>
          <p:cNvSpPr/>
          <p:nvPr/>
        </p:nvSpPr>
        <p:spPr>
          <a:xfrm>
            <a:off x="1623238" y="4064000"/>
            <a:ext cx="2830323" cy="38220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60926" y="4104725"/>
            <a:ext cx="3004477" cy="276999"/>
          </a:xfrm>
          <a:prstGeom prst="rect">
            <a:avLst/>
          </a:prstGeom>
        </p:spPr>
        <p:txBody>
          <a:bodyPr wrap="none">
            <a:spAutoFit/>
          </a:bodyPr>
          <a:lstStyle/>
          <a:p>
            <a:pPr algn="ctr"/>
            <a:r>
              <a:rPr lang="bg-BG" sz="1200" b="1" dirty="0" smtClean="0"/>
              <a:t>Поставяне на сенника и предпазния борд </a:t>
            </a:r>
            <a:endParaRPr lang="bg-BG" sz="1100" b="1" dirty="0"/>
          </a:p>
        </p:txBody>
      </p:sp>
      <p:sp>
        <p:nvSpPr>
          <p:cNvPr id="16" name="Rectangle 3"/>
          <p:cNvSpPr>
            <a:spLocks noChangeArrowheads="1"/>
          </p:cNvSpPr>
          <p:nvPr/>
        </p:nvSpPr>
        <p:spPr bwMode="auto">
          <a:xfrm>
            <a:off x="212725" y="4541565"/>
            <a:ext cx="514985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kumimoji="0" lang="bg-BG" altLang="en-US" sz="1000" b="0" i="0" u="none" strike="noStrike" cap="none" normalizeH="0" baseline="0" dirty="0" smtClean="0">
                <a:ln>
                  <a:noFill/>
                </a:ln>
                <a:solidFill>
                  <a:srgbClr val="212121"/>
                </a:solidFill>
                <a:effectLst/>
              </a:rPr>
              <a:t>За да поставите предпазния борд следвайте стъпките</a:t>
            </a:r>
            <a:r>
              <a:rPr kumimoji="0" lang="bg-BG" altLang="en-US" sz="1000" b="0" i="0" u="none" strike="noStrike" cap="none" normalizeH="0" dirty="0" smtClean="0">
                <a:ln>
                  <a:noFill/>
                </a:ln>
                <a:solidFill>
                  <a:srgbClr val="212121"/>
                </a:solidFill>
                <a:effectLst/>
              </a:rPr>
              <a:t> от снимки 16,17 и 18.</a:t>
            </a:r>
            <a:endParaRPr kumimoji="0" lang="bg-BG" altLang="en-US" sz="1000" b="0" i="0" u="none" strike="noStrike" cap="none" normalizeH="0" baseline="0" dirty="0" smtClean="0">
              <a:ln>
                <a:noFill/>
              </a:ln>
              <a:solidFill>
                <a:srgbClr val="212121"/>
              </a:solidFill>
              <a:effectLst/>
            </a:endParaRPr>
          </a:p>
          <a:p>
            <a:pPr algn="just" eaLnBrk="0" fontAlgn="base" hangingPunct="0">
              <a:spcBef>
                <a:spcPct val="0"/>
              </a:spcBef>
              <a:spcAft>
                <a:spcPct val="0"/>
              </a:spcAft>
            </a:pPr>
            <a:r>
              <a:rPr kumimoji="0" lang="bg-BG" altLang="en-US" sz="1000" b="0" i="0" u="none" strike="noStrike" cap="none" normalizeH="0" baseline="0" dirty="0" smtClean="0">
                <a:ln>
                  <a:noFill/>
                </a:ln>
                <a:solidFill>
                  <a:srgbClr val="212121"/>
                </a:solidFill>
                <a:effectLst/>
              </a:rPr>
              <a:t>Както е показано на снимка</a:t>
            </a:r>
            <a:r>
              <a:rPr kumimoji="0" lang="bg-BG" altLang="en-US" sz="1000" b="0" i="0" u="none" strike="noStrike" cap="none" normalizeH="0" dirty="0" smtClean="0">
                <a:ln>
                  <a:noFill/>
                </a:ln>
                <a:solidFill>
                  <a:srgbClr val="212121"/>
                </a:solidFill>
                <a:effectLst/>
              </a:rPr>
              <a:t> 19 поставете сенника от двете страни на рамката. Уверете се, че е прикрепен добре. </a:t>
            </a:r>
            <a:r>
              <a:rPr lang="bg-BG" altLang="en-US" sz="1000" dirty="0" smtClean="0">
                <a:solidFill>
                  <a:srgbClr val="212121"/>
                </a:solidFill>
              </a:rPr>
              <a:t>За да отстраните сенника повторете показаното от снимка 20. </a:t>
            </a:r>
            <a:endParaRPr lang="bg-BG" altLang="en-US" sz="1000" dirty="0" smtClean="0"/>
          </a:p>
        </p:txBody>
      </p:sp>
      <p:sp>
        <p:nvSpPr>
          <p:cNvPr id="17" name="Rounded Rectangle 16"/>
          <p:cNvSpPr/>
          <p:nvPr/>
        </p:nvSpPr>
        <p:spPr>
          <a:xfrm>
            <a:off x="1658585" y="5097296"/>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232662" y="5172187"/>
            <a:ext cx="1699260" cy="276999"/>
          </a:xfrm>
          <a:prstGeom prst="rect">
            <a:avLst/>
          </a:prstGeom>
        </p:spPr>
        <p:txBody>
          <a:bodyPr wrap="square">
            <a:spAutoFit/>
          </a:bodyPr>
          <a:lstStyle/>
          <a:p>
            <a:pPr algn="just"/>
            <a:r>
              <a:rPr lang="bg-BG" sz="1200" b="1" dirty="0" smtClean="0"/>
              <a:t>Сгъване на количката </a:t>
            </a:r>
            <a:endParaRPr lang="bg-BG" sz="1200" b="1" dirty="0"/>
          </a:p>
        </p:txBody>
      </p:sp>
      <p:sp>
        <p:nvSpPr>
          <p:cNvPr id="21" name="Rectangle 3"/>
          <p:cNvSpPr>
            <a:spLocks noChangeArrowheads="1"/>
          </p:cNvSpPr>
          <p:nvPr/>
        </p:nvSpPr>
        <p:spPr bwMode="auto">
          <a:xfrm>
            <a:off x="210911" y="5661305"/>
            <a:ext cx="5149850"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bg-BG" altLang="en-US" sz="1000" dirty="0" smtClean="0"/>
              <a:t>Отстранете предпазния борд и сгънете седалката както е показано на снимка 21. След това натиснете бутона на гърба на седалката.  За да сгънете рамката натиснете двата бутона на дръжката и натиснете надолу. (Снимки 21 и 22) За да сгънете напълно количката натиснете двата пластмасови предпазителя едновременно. (Снимка 23) За да приключите напълно със сгъването изплолзвайте заключващия механизъм за по голяма сигурност. (Снимка 24)</a:t>
            </a:r>
          </a:p>
        </p:txBody>
      </p:sp>
      <p:sp>
        <p:nvSpPr>
          <p:cNvPr id="26" name="TextBox 25"/>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28" name="Rounded Rectangle 27"/>
          <p:cNvSpPr/>
          <p:nvPr/>
        </p:nvSpPr>
        <p:spPr>
          <a:xfrm>
            <a:off x="8266257" y="57793"/>
            <a:ext cx="2755834" cy="41882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a:spLocks noChangeArrowheads="1"/>
          </p:cNvSpPr>
          <p:nvPr/>
        </p:nvSpPr>
        <p:spPr bwMode="auto">
          <a:xfrm>
            <a:off x="6783172" y="524062"/>
            <a:ext cx="5149850"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eaLnBrk="0" fontAlgn="base" hangingPunct="0">
              <a:spcBef>
                <a:spcPct val="0"/>
              </a:spcBef>
              <a:spcAft>
                <a:spcPct val="0"/>
              </a:spcAft>
            </a:pPr>
            <a:r>
              <a:rPr lang="fr-FR" sz="1000" dirty="0" smtClean="0"/>
              <a:t>Pour </a:t>
            </a:r>
            <a:r>
              <a:rPr lang="fr-FR" sz="1000" dirty="0"/>
              <a:t>assembler la barre de protection, veuillez suivre les étapes illustrées aux figures 16, 17 et 18. Comme vous pouvez le voir sur la photo 19, veuillez fixer le baldaquin des deux côtés du cadre. Libérez toujours les mécanismes de verrouillage des deux côtés si vous souhaitez fermer la photo de la marquise 20.</a:t>
            </a:r>
            <a:endParaRPr lang="bg-BG" altLang="en-US" sz="1000" dirty="0" smtClean="0"/>
          </a:p>
        </p:txBody>
      </p:sp>
      <p:sp>
        <p:nvSpPr>
          <p:cNvPr id="30" name="Rounded Rectangle 29"/>
          <p:cNvSpPr/>
          <p:nvPr/>
        </p:nvSpPr>
        <p:spPr>
          <a:xfrm>
            <a:off x="8313438" y="1156738"/>
            <a:ext cx="2759629" cy="41271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668921" y="3612986"/>
            <a:ext cx="5219114" cy="2862322"/>
          </a:xfrm>
          <a:prstGeom prst="rect">
            <a:avLst/>
          </a:prstGeom>
        </p:spPr>
        <p:txBody>
          <a:bodyPr wrap="square">
            <a:spAutoFit/>
          </a:bodyPr>
          <a:lstStyle/>
          <a:p>
            <a:pPr lvl="0" algn="just"/>
            <a:r>
              <a:rPr lang="bg-BG" sz="1000" dirty="0" smtClean="0"/>
              <a:t>1.</a:t>
            </a:r>
            <a:r>
              <a:rPr lang="fr-FR" sz="1000" dirty="0" smtClean="0"/>
              <a:t>Pour </a:t>
            </a:r>
            <a:r>
              <a:rPr lang="fr-FR" sz="1000" dirty="0"/>
              <a:t>assurer la sécurité de votre enfant et l’utilisation continue de la poussette, on vous conseille de vérifier les mécanismes de fermeture, les freins, les ceintures de sécurité et les boucles, les jonctions et les mécanismes de fixation</a:t>
            </a:r>
            <a:r>
              <a:rPr lang="fr-FR" sz="1000" dirty="0" smtClean="0"/>
              <a:t>.</a:t>
            </a:r>
          </a:p>
          <a:p>
            <a:pPr lvl="0" algn="just"/>
            <a:r>
              <a:rPr lang="bg-BG" sz="1000" dirty="0"/>
              <a:t>2. </a:t>
            </a:r>
            <a:r>
              <a:rPr lang="fr-FR" sz="1000" dirty="0"/>
              <a:t>S’il y a des jonctions détendues ou des parties cassées, arrachées ou manquantes, arrêtez de l’utiliser et contactez un service autorisé pour les réparer. Dans le cas contraire la garantie de la poussette sera annulée.</a:t>
            </a:r>
            <a:endParaRPr lang="en-US" sz="1000" dirty="0"/>
          </a:p>
          <a:p>
            <a:pPr lvl="0" algn="just"/>
            <a:r>
              <a:rPr lang="bg-BG" sz="1000" dirty="0"/>
              <a:t>3. </a:t>
            </a:r>
            <a:r>
              <a:rPr lang="fr-FR" sz="1000" dirty="0"/>
              <a:t>Ne faites pas de modifications sur la construction de la poussette et ne remplacez pas les éléments usés avec des composants qui ne sont pas originales. Cela peut mener au fonctionnement incorrect de la poussette et même aux blessures de votre enfant. En plus si vous faites le remplacement avec des pièces non-approuvées et non-autorisées par le producteur (le commerçant), la garantie sera annulée.</a:t>
            </a:r>
            <a:endParaRPr lang="en-US" sz="1000" dirty="0"/>
          </a:p>
          <a:p>
            <a:pPr lvl="0" algn="just"/>
            <a:r>
              <a:rPr lang="bg-BG" sz="1000" dirty="0"/>
              <a:t>4. </a:t>
            </a:r>
            <a:r>
              <a:rPr lang="fr-FR" sz="1000" dirty="0"/>
              <a:t>Pour nettoyer la tapisserie, les éléments plastiques et en métal du produit, utilisez un chiffon humide.</a:t>
            </a:r>
            <a:endParaRPr lang="en-US" sz="1000" dirty="0"/>
          </a:p>
          <a:p>
            <a:pPr lvl="0" algn="just"/>
            <a:r>
              <a:rPr lang="bg-BG" sz="1000" dirty="0"/>
              <a:t>5. </a:t>
            </a:r>
            <a:r>
              <a:rPr lang="fr-FR" sz="1000" dirty="0"/>
              <a:t>N’utilisez jamais de produits abrasifs ou agressifs (eau de javel, éthanol, ammoniac par exemple)  pour nettoyer la poussette ! Ne placez pas les composants mobiles (p.ex. banne) dans la machine à laver car cela peut mener à leur défaut de fonctionnement. Dans le cas contraire la garantie sera annulée. </a:t>
            </a:r>
            <a:endParaRPr lang="en-US" sz="1000" dirty="0"/>
          </a:p>
          <a:p>
            <a:pPr lvl="0" algn="just"/>
            <a:endParaRPr lang="en-US" sz="1000" dirty="0"/>
          </a:p>
        </p:txBody>
      </p:sp>
      <p:sp>
        <p:nvSpPr>
          <p:cNvPr id="32" name="Rectangle 31"/>
          <p:cNvSpPr/>
          <p:nvPr/>
        </p:nvSpPr>
        <p:spPr>
          <a:xfrm>
            <a:off x="7757199" y="3158129"/>
            <a:ext cx="3667130" cy="400110"/>
          </a:xfrm>
          <a:prstGeom prst="rect">
            <a:avLst/>
          </a:prstGeom>
        </p:spPr>
        <p:txBody>
          <a:bodyPr wrap="square">
            <a:spAutoFit/>
          </a:bodyPr>
          <a:lstStyle/>
          <a:p>
            <a:pPr algn="ctr"/>
            <a:r>
              <a:rPr lang="fr-FR" sz="1000" b="1" dirty="0"/>
              <a:t>CONSEILS ET AVERTISSEMENTS POUR ENTRETIEN ET PROPHYLAXIE </a:t>
            </a:r>
            <a:endParaRPr lang="en-US" sz="1000" dirty="0"/>
          </a:p>
        </p:txBody>
      </p:sp>
      <p:sp>
        <p:nvSpPr>
          <p:cNvPr id="33" name="Rounded Rectangle 32"/>
          <p:cNvSpPr/>
          <p:nvPr/>
        </p:nvSpPr>
        <p:spPr>
          <a:xfrm>
            <a:off x="7773089" y="3132676"/>
            <a:ext cx="3599638" cy="3751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
          <p:cNvSpPr>
            <a:spLocks noChangeArrowheads="1"/>
          </p:cNvSpPr>
          <p:nvPr/>
        </p:nvSpPr>
        <p:spPr bwMode="auto">
          <a:xfrm>
            <a:off x="8336947" y="92956"/>
            <a:ext cx="2481943"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Comment assembler la barre pare-chocs et la verrière</a:t>
            </a:r>
            <a:r>
              <a:rPr kumimoji="0" lang="fr-FR" altLang="en-US" sz="1200" b="1" i="0" u="none" strike="noStrike" cap="none" normalizeH="0" baseline="0" dirty="0" smtClean="0">
                <a:ln>
                  <a:noFill/>
                </a:ln>
                <a:solidFill>
                  <a:schemeClr val="tx1"/>
                </a:solidFill>
                <a:effectLst/>
              </a:rPr>
              <a:t> </a:t>
            </a:r>
          </a:p>
        </p:txBody>
      </p:sp>
      <p:sp>
        <p:nvSpPr>
          <p:cNvPr id="35" name="Rectangle 2"/>
          <p:cNvSpPr>
            <a:spLocks noChangeArrowheads="1"/>
          </p:cNvSpPr>
          <p:nvPr/>
        </p:nvSpPr>
        <p:spPr bwMode="auto">
          <a:xfrm>
            <a:off x="8539925" y="1273663"/>
            <a:ext cx="2250830"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Pliage de la poussette</a:t>
            </a:r>
            <a:r>
              <a:rPr kumimoji="0" lang="fr-FR" altLang="en-US" sz="1200" b="1" i="0" u="none" strike="noStrike" cap="none" normalizeH="0" baseline="0" dirty="0" smtClean="0">
                <a:ln>
                  <a:noFill/>
                </a:ln>
                <a:solidFill>
                  <a:schemeClr val="tx1"/>
                </a:solidFill>
                <a:effectLst/>
              </a:rPr>
              <a:t> </a:t>
            </a:r>
          </a:p>
        </p:txBody>
      </p:sp>
      <p:sp>
        <p:nvSpPr>
          <p:cNvPr id="36" name="Rectangle 3"/>
          <p:cNvSpPr>
            <a:spLocks noChangeArrowheads="1"/>
          </p:cNvSpPr>
          <p:nvPr/>
        </p:nvSpPr>
        <p:spPr bwMode="auto">
          <a:xfrm>
            <a:off x="6753327" y="1626257"/>
            <a:ext cx="5134708"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Retirez le panneau de sécurité et pliez le siège comme indiqué sur la photo 21. Appuyez ensuite sur le bouton situé à l'arrière du siège. Pour plier le cadre, appuyez sur les deux boutons de la poignée et appuyez vers le bas. (Figures 21 et 22) Pour replier complètement le chariot, poussez simultanément les deux fusibles en plastique. (Figure 23) Pour compléter le pliage, utilisez le mécanisme de verrouillage pour plus de sécurité. (Photo 24)</a:t>
            </a:r>
            <a:r>
              <a:rPr kumimoji="0" lang="fr-FR" altLang="en-US" sz="1000" b="0" i="0" u="none" strike="noStrike" cap="none" normalizeH="0" baseline="0" dirty="0" smtClean="0">
                <a:ln>
                  <a:noFill/>
                </a:ln>
                <a:solidFill>
                  <a:schemeClr val="tx1"/>
                </a:solidFill>
                <a:effectLst/>
              </a:rPr>
              <a:t> </a:t>
            </a:r>
          </a:p>
        </p:txBody>
      </p:sp>
      <p:sp>
        <p:nvSpPr>
          <p:cNvPr id="37" name="Rectangle 4"/>
          <p:cNvSpPr>
            <a:spLocks noChangeArrowheads="1"/>
          </p:cNvSpPr>
          <p:nvPr/>
        </p:nvSpPr>
        <p:spPr bwMode="auto">
          <a:xfrm>
            <a:off x="6781462" y="2403971"/>
            <a:ext cx="5120640" cy="6187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1" i="0" u="none" strike="noStrike" cap="none" normalizeH="0" baseline="0" dirty="0" smtClean="0">
                <a:ln>
                  <a:noFill/>
                </a:ln>
                <a:solidFill>
                  <a:srgbClr val="212121"/>
                </a:solidFill>
                <a:effectLst/>
              </a:rPr>
              <a:t>Attention! </a:t>
            </a:r>
            <a:r>
              <a:rPr kumimoji="0" lang="fr-FR" altLang="en-US" sz="1000" b="0" i="0" u="none" strike="noStrike" cap="none" normalizeH="0" baseline="0" dirty="0" smtClean="0">
                <a:ln>
                  <a:noFill/>
                </a:ln>
                <a:solidFill>
                  <a:srgbClr val="212121"/>
                </a:solidFill>
                <a:effectLst/>
              </a:rPr>
              <a:t>Lorsque vous fermez le chariot, assurez-vous que votre enfant ou les autres enfants sont maintenus à une distance de sécurité. Assurez-vous que les pièces mobiles du chariot n'entrent pas en contact avec votre enfant pendant ces opérations. Avant de fermer le chariot, assurez-vous que le bac de stockage est vide.</a:t>
            </a:r>
            <a:r>
              <a:rPr kumimoji="0" lang="fr-FR" altLang="en-US" sz="1000" b="0" i="0" u="none" strike="noStrike" cap="none" normalizeH="0" baseline="0" dirty="0" smtClean="0">
                <a:ln>
                  <a:noFill/>
                </a:ln>
                <a:solidFill>
                  <a:schemeClr val="tx1"/>
                </a:solidFill>
                <a:effectLst/>
              </a:rPr>
              <a:t> </a:t>
            </a:r>
          </a:p>
        </p:txBody>
      </p:sp>
      <p:sp>
        <p:nvSpPr>
          <p:cNvPr id="38" name="TextBox 37"/>
          <p:cNvSpPr txBox="1"/>
          <p:nvPr/>
        </p:nvSpPr>
        <p:spPr>
          <a:xfrm>
            <a:off x="11643344" y="6530055"/>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28</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43438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9983" y="209748"/>
            <a:ext cx="5181600"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rgbClr val="212121"/>
                </a:solidFill>
                <a:effectLst/>
              </a:rPr>
              <a:t>Внимание! </a:t>
            </a:r>
            <a:r>
              <a:rPr kumimoji="0" lang="bg-BG" altLang="en-US" sz="1000" b="0" i="0" u="none" strike="noStrike" cap="none" normalizeH="0" baseline="0" dirty="0" smtClean="0">
                <a:ln>
                  <a:noFill/>
                </a:ln>
                <a:solidFill>
                  <a:srgbClr val="212121"/>
                </a:solidFill>
                <a:effectLst/>
              </a:rPr>
              <a:t>Когато затваряте количката, уверете се, че детето ви или други деца се държат на безопасно разстояние. Уверете се, че по време на тези операции подвижните части на количката не влизат в контакт с детето ви. Преди да затворите количката, уверете се, че кошницата за съхранение е празна.</a:t>
            </a:r>
            <a:r>
              <a:rPr kumimoji="0" lang="bg-BG" altLang="en-US" sz="1000" b="0" i="0" u="none" strike="noStrike" cap="none" normalizeH="0" baseline="0" dirty="0" smtClean="0">
                <a:ln>
                  <a:noFill/>
                </a:ln>
                <a:solidFill>
                  <a:schemeClr val="tx1"/>
                </a:solidFill>
                <a:effectLst/>
              </a:rPr>
              <a:t> </a:t>
            </a:r>
          </a:p>
        </p:txBody>
      </p:sp>
      <p:sp>
        <p:nvSpPr>
          <p:cNvPr id="3" name="TextBox 2"/>
          <p:cNvSpPr txBox="1"/>
          <p:nvPr/>
        </p:nvSpPr>
        <p:spPr>
          <a:xfrm>
            <a:off x="134258" y="1299339"/>
            <a:ext cx="5300828" cy="1631216"/>
          </a:xfrm>
          <a:prstGeom prst="rect">
            <a:avLst/>
          </a:prstGeom>
          <a:noFill/>
        </p:spPr>
        <p:txBody>
          <a:bodyPr wrap="square" rtlCol="0">
            <a:spAutoFit/>
          </a:bodyPr>
          <a:lstStyle/>
          <a:p>
            <a:pPr algn="just"/>
            <a:r>
              <a:rPr lang="bg-BG" sz="1000" dirty="0"/>
              <a:t>1. Редовно проверявайте заключващите устройства, спирачките, безопасните колани и закопчалките, съединенията и фиксиращите механизми, за да сте сигурни, че са изправни, не са износени или повредени.</a:t>
            </a:r>
          </a:p>
          <a:p>
            <a:pPr algn="just"/>
            <a:r>
              <a:rPr lang="bg-BG" sz="1000" dirty="0" smtClean="0"/>
              <a:t>2</a:t>
            </a:r>
            <a:r>
              <a:rPr lang="bg-BG" sz="1000" dirty="0"/>
              <a:t>. Ако установите разхлабени, скъсани и повредени части, те трябва да бъдат ремонтирани от оторизиран сервиз или подменени с оригинални части. В противен случай, гаранцията на количката ще бъде анулирана</a:t>
            </a:r>
            <a:r>
              <a:rPr lang="bg-BG" sz="1000" dirty="0" smtClean="0"/>
              <a:t>.</a:t>
            </a:r>
            <a:endParaRPr lang="en-US" sz="1000" dirty="0" smtClean="0"/>
          </a:p>
          <a:p>
            <a:pPr algn="just"/>
            <a:r>
              <a:rPr lang="bg-BG" sz="1000" dirty="0" smtClean="0"/>
              <a:t>3</a:t>
            </a:r>
            <a:r>
              <a:rPr lang="bg-BG" sz="1000" dirty="0"/>
              <a:t>. Не правете модификации по конструкцията и не подменяйте износените части с такива, които не са подходящи и не са оригинални. Това може да доведе до неправилното функциониране на количката и до нараняване на детето Ви. А също така до анулиране на гаранцията на количката</a:t>
            </a:r>
            <a:r>
              <a:rPr lang="bg-BG" sz="1000" dirty="0" smtClean="0"/>
              <a:t>.</a:t>
            </a:r>
            <a:endParaRPr lang="bg-BG" sz="1000" dirty="0"/>
          </a:p>
        </p:txBody>
      </p:sp>
      <p:sp>
        <p:nvSpPr>
          <p:cNvPr id="4" name="Rectangle 3"/>
          <p:cNvSpPr/>
          <p:nvPr/>
        </p:nvSpPr>
        <p:spPr>
          <a:xfrm>
            <a:off x="1210653" y="943289"/>
            <a:ext cx="3155030" cy="261610"/>
          </a:xfrm>
          <a:prstGeom prst="rect">
            <a:avLst/>
          </a:prstGeom>
        </p:spPr>
        <p:txBody>
          <a:bodyPr wrap="none">
            <a:spAutoFit/>
          </a:bodyPr>
          <a:lstStyle/>
          <a:p>
            <a:pPr algn="ctr"/>
            <a:r>
              <a:rPr lang="en-US" sz="1100" dirty="0"/>
              <a:t> </a:t>
            </a:r>
            <a:r>
              <a:rPr lang="bg-BG" sz="1100" dirty="0"/>
              <a:t>У</a:t>
            </a:r>
            <a:r>
              <a:rPr lang="bg-BG" sz="1100" b="1" dirty="0"/>
              <a:t>КАЗАНИЕ ЗА ПОДДРЪЖКА И </a:t>
            </a:r>
            <a:r>
              <a:rPr lang="bg-BG" sz="1100" b="1" dirty="0" smtClean="0"/>
              <a:t>ПРОФИЛАКТИКА</a:t>
            </a:r>
            <a:endParaRPr lang="en-US" sz="1100" b="1" dirty="0"/>
          </a:p>
        </p:txBody>
      </p:sp>
      <p:sp>
        <p:nvSpPr>
          <p:cNvPr id="5" name="Rounded Rectangle 4"/>
          <p:cNvSpPr/>
          <p:nvPr/>
        </p:nvSpPr>
        <p:spPr>
          <a:xfrm>
            <a:off x="1181516" y="897406"/>
            <a:ext cx="3102529" cy="38930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8771" y="2830302"/>
            <a:ext cx="5222226" cy="3170099"/>
          </a:xfrm>
          <a:prstGeom prst="rect">
            <a:avLst/>
          </a:prstGeom>
        </p:spPr>
        <p:txBody>
          <a:bodyPr wrap="square">
            <a:spAutoFit/>
          </a:bodyPr>
          <a:lstStyle/>
          <a:p>
            <a:pPr algn="just"/>
            <a:r>
              <a:rPr lang="bg-BG" sz="1000" dirty="0"/>
              <a:t>4. За да почистите дамаската, замърсените пластмасови или метални части от продукта, използвайте мека памучна кърпа или гъба, навлажнени с вода.</a:t>
            </a:r>
            <a:endParaRPr lang="en-US" sz="1000" dirty="0"/>
          </a:p>
          <a:p>
            <a:pPr algn="just"/>
            <a:r>
              <a:rPr lang="bg-BG" sz="1000" dirty="0"/>
              <a:t>5. Никога не почиствайте с препарати, съдържащи абразивни частици, амоняк, белина или спирт. НЕ перете в пералня сваляемите части и аксесоари - сенник и др., защото това може да доведе до тяхната повреда. В противен случай, гаранцията ще бъде анулирана. </a:t>
            </a:r>
            <a:endParaRPr lang="bg-BG" sz="1000" dirty="0" smtClean="0"/>
          </a:p>
          <a:p>
            <a:pPr algn="just"/>
            <a:r>
              <a:rPr lang="bg-BG" sz="1000" dirty="0" smtClean="0"/>
              <a:t>6</a:t>
            </a:r>
            <a:r>
              <a:rPr lang="bg-BG" sz="1000" dirty="0"/>
              <a:t>. Винаги след почистване оставяйте количката да изсъхне напълно и след това я използвайте или приберете за съхранение. Не я дръжте на влажни места или под пряка слънчева </a:t>
            </a:r>
            <a:r>
              <a:rPr lang="bg-BG" sz="1000" dirty="0" smtClean="0"/>
              <a:t>светлина!</a:t>
            </a:r>
          </a:p>
          <a:p>
            <a:pPr algn="just"/>
            <a:r>
              <a:rPr kumimoji="0" lang="bg-BG" altLang="en-US" sz="1000" b="0" i="0" u="none" strike="noStrike" cap="none" normalizeH="0" baseline="0" dirty="0" smtClean="0">
                <a:ln>
                  <a:noFill/>
                </a:ln>
                <a:solidFill>
                  <a:srgbClr val="212121"/>
                </a:solidFill>
                <a:effectLst/>
              </a:rPr>
              <a:t>7. Съхранявайте количката на закрито, но</a:t>
            </a:r>
            <a:r>
              <a:rPr kumimoji="0" lang="bg-BG" altLang="en-US" sz="1000" b="0" i="0" u="none" strike="noStrike" cap="none" normalizeH="0" dirty="0" smtClean="0">
                <a:ln>
                  <a:noFill/>
                </a:ln>
                <a:solidFill>
                  <a:srgbClr val="212121"/>
                </a:solidFill>
                <a:effectLst/>
              </a:rPr>
              <a:t> да бъде винаги почистена след използване</a:t>
            </a:r>
            <a:r>
              <a:rPr kumimoji="0" lang="bg-BG" altLang="en-US" sz="1000" b="0" i="0" u="none" strike="noStrike" cap="none" normalizeH="0" baseline="0" dirty="0" smtClean="0">
                <a:ln>
                  <a:noFill/>
                </a:ln>
                <a:solidFill>
                  <a:srgbClr val="212121"/>
                </a:solidFill>
                <a:effectLst/>
              </a:rPr>
              <a:t>. НО количката не е подходяща за използване в домашни</a:t>
            </a:r>
            <a:r>
              <a:rPr kumimoji="0" lang="bg-BG" altLang="en-US" sz="1000" b="0" i="0" u="none" strike="noStrike" cap="none" normalizeH="0" dirty="0" smtClean="0">
                <a:ln>
                  <a:noFill/>
                </a:ln>
                <a:solidFill>
                  <a:srgbClr val="212121"/>
                </a:solidFill>
                <a:effectLst/>
              </a:rPr>
              <a:t> условия, ако не сте почистили гумите на количката има опасност те да изцапат настилката, върху която се намират.</a:t>
            </a:r>
            <a:endParaRPr kumimoji="0" lang="bg-BG" altLang="en-US" sz="1000" b="0" i="0" u="none" strike="noStrike" cap="none" normalizeH="0" baseline="0" dirty="0" smtClean="0">
              <a:ln>
                <a:noFill/>
              </a:ln>
              <a:solidFill>
                <a:srgbClr val="212121"/>
              </a:solidFill>
              <a:effectLst/>
            </a:endParaRPr>
          </a:p>
          <a:p>
            <a:pPr algn="just"/>
            <a:r>
              <a:rPr kumimoji="0" lang="bg-BG" altLang="en-US" sz="1000" b="0" i="0" u="none" strike="noStrike" cap="none" normalizeH="0" baseline="0" dirty="0" smtClean="0">
                <a:ln>
                  <a:noFill/>
                </a:ln>
                <a:solidFill>
                  <a:srgbClr val="212121"/>
                </a:solidFill>
                <a:effectLst/>
              </a:rPr>
              <a:t>8. Не съхранявайте количката във влажна среда. В случай, че сте използвали количката в опасна среда, трябва да я разгънете, избършете със суха кърпа и да я изсушите напълно естествено. </a:t>
            </a:r>
          </a:p>
          <a:p>
            <a:pPr algn="just"/>
            <a:r>
              <a:rPr kumimoji="0" lang="bg-BG" altLang="en-US" sz="1000" b="0" i="0" u="none" strike="noStrike" cap="none" normalizeH="0" baseline="0" dirty="0" smtClean="0">
                <a:ln>
                  <a:noFill/>
                </a:ln>
                <a:solidFill>
                  <a:srgbClr val="212121"/>
                </a:solidFill>
                <a:effectLst/>
              </a:rPr>
              <a:t>9. Твърде много слънчева светлина ще повлияе на стареенето на частите на количката и платовете. </a:t>
            </a:r>
          </a:p>
          <a:p>
            <a:pPr algn="just"/>
            <a:r>
              <a:rPr kumimoji="0" lang="bg-BG" altLang="en-US" sz="1000" b="0" i="0" u="none" strike="noStrike" cap="none" normalizeH="0" baseline="0" dirty="0" smtClean="0">
                <a:ln>
                  <a:noFill/>
                </a:ln>
                <a:solidFill>
                  <a:srgbClr val="212121"/>
                </a:solidFill>
                <a:effectLst/>
              </a:rPr>
              <a:t>10. НЕ поставяйте други предмети вътре в количката - багаж, чанти със стоки, чанти и т.н., когато го използвате или съхранявате, защото това може да повреди количката и може да доведе до увреждане на детето вътре в нея.</a:t>
            </a:r>
            <a:r>
              <a:rPr kumimoji="0" lang="bg-BG" altLang="en-US" sz="1000" b="0" i="0" u="none" strike="noStrike" cap="none" normalizeH="0" baseline="0" dirty="0" smtClean="0">
                <a:ln>
                  <a:noFill/>
                </a:ln>
                <a:solidFill>
                  <a:schemeClr val="tx1"/>
                </a:solidFill>
                <a:effectLst/>
              </a:rPr>
              <a:t> </a:t>
            </a:r>
          </a:p>
          <a:p>
            <a:pPr algn="just"/>
            <a:endParaRPr lang="bg-BG" sz="1000" dirty="0"/>
          </a:p>
        </p:txBody>
      </p:sp>
      <p:sp>
        <p:nvSpPr>
          <p:cNvPr id="7" name="TextBox 6"/>
          <p:cNvSpPr txBox="1"/>
          <p:nvPr/>
        </p:nvSpPr>
        <p:spPr>
          <a:xfrm>
            <a:off x="515771" y="5820485"/>
            <a:ext cx="1846601" cy="861774"/>
          </a:xfrm>
          <a:prstGeom prst="rect">
            <a:avLst/>
          </a:prstGeom>
          <a:noFill/>
        </p:spPr>
        <p:txBody>
          <a:bodyPr wrap="square" rtlCol="0">
            <a:spAutoFit/>
          </a:bodyPr>
          <a:lstStyle/>
          <a:p>
            <a:pPr algn="just"/>
            <a:r>
              <a:rPr lang="bg-BG" sz="1000" b="1" dirty="0" smtClean="0"/>
              <a:t>ПРОИЗВЕДЕНО ЗА </a:t>
            </a:r>
            <a:r>
              <a:rPr lang="en-US" sz="1000" b="1" dirty="0" smtClean="0"/>
              <a:t>CANGAROO</a:t>
            </a:r>
            <a:endParaRPr lang="bg-BG" sz="1000" b="1" dirty="0" smtClean="0"/>
          </a:p>
          <a:p>
            <a:pPr algn="just"/>
            <a:r>
              <a:rPr lang="bg-BG" sz="1000" b="1" dirty="0" smtClean="0"/>
              <a:t>Вносител:</a:t>
            </a:r>
            <a:r>
              <a:rPr lang="en-US" sz="1000" b="1" dirty="0" smtClean="0"/>
              <a:t> </a:t>
            </a:r>
            <a:r>
              <a:rPr lang="bg-BG" sz="1000" b="1" dirty="0" smtClean="0"/>
              <a:t>Мони Трейд ООД</a:t>
            </a:r>
            <a:endParaRPr lang="en-US" sz="1000" b="1" dirty="0" smtClean="0"/>
          </a:p>
          <a:p>
            <a:pPr algn="just"/>
            <a:r>
              <a:rPr lang="bg-BG" sz="1000" b="1" dirty="0" smtClean="0"/>
              <a:t>Адрес</a:t>
            </a:r>
            <a:r>
              <a:rPr lang="en-US" sz="1000" b="1" dirty="0" smtClean="0"/>
              <a:t>: </a:t>
            </a:r>
            <a:r>
              <a:rPr lang="bg-BG" sz="1000" b="1" dirty="0" smtClean="0"/>
              <a:t>България</a:t>
            </a:r>
            <a:r>
              <a:rPr lang="en-US" sz="1000" b="1" dirty="0" smtClean="0"/>
              <a:t>,</a:t>
            </a:r>
            <a:r>
              <a:rPr lang="bg-BG" sz="1000" b="1" dirty="0" smtClean="0"/>
              <a:t> </a:t>
            </a:r>
            <a:r>
              <a:rPr lang="bg-BG" sz="1000" b="1" dirty="0"/>
              <a:t>София</a:t>
            </a:r>
            <a:r>
              <a:rPr lang="en-US" sz="1000" b="1" dirty="0" smtClean="0"/>
              <a:t>,</a:t>
            </a:r>
          </a:p>
          <a:p>
            <a:pPr algn="just"/>
            <a:r>
              <a:rPr lang="en-US" sz="1000" b="1" dirty="0" smtClean="0"/>
              <a:t> </a:t>
            </a:r>
            <a:r>
              <a:rPr lang="bg-BG" sz="1000" b="1" dirty="0" smtClean="0"/>
              <a:t>кв. Требич</a:t>
            </a:r>
            <a:r>
              <a:rPr lang="en-US" sz="1000" b="1" dirty="0" smtClean="0"/>
              <a:t>,</a:t>
            </a:r>
            <a:r>
              <a:rPr lang="bg-BG" sz="1000" b="1" dirty="0" smtClean="0"/>
              <a:t> ул. Доло 1 </a:t>
            </a:r>
            <a:r>
              <a:rPr lang="en-US" sz="1000" b="1" dirty="0" smtClean="0"/>
              <a:t> </a:t>
            </a:r>
            <a:endParaRPr lang="bg-BG" sz="1000" b="1" dirty="0" smtClean="0"/>
          </a:p>
          <a:p>
            <a:pPr algn="just"/>
            <a:r>
              <a:rPr lang="bg-BG" sz="1000" b="1" dirty="0" smtClean="0"/>
              <a:t>Тел.:</a:t>
            </a:r>
            <a:r>
              <a:rPr lang="en-US" sz="1000" b="1" dirty="0" smtClean="0"/>
              <a:t>+359 </a:t>
            </a:r>
            <a:r>
              <a:rPr lang="bg-BG" sz="1000" b="1" dirty="0" smtClean="0"/>
              <a:t>2/ 838 04 59</a:t>
            </a:r>
            <a:endParaRPr lang="bg-BG" sz="1000" b="1" dirty="0"/>
          </a:p>
        </p:txBody>
      </p:sp>
      <p:pic>
        <p:nvPicPr>
          <p:cNvPr id="8" name="Picture 7" descr="C:\Users\user\Desktop\Picture1.jpg"/>
          <p:cNvPicPr>
            <a:picLocks noChangeAspect="1" noChangeArrowheads="1"/>
          </p:cNvPicPr>
          <p:nvPr/>
        </p:nvPicPr>
        <p:blipFill>
          <a:blip r:embed="rId2" cstate="print"/>
          <a:srcRect/>
          <a:stretch>
            <a:fillRect/>
          </a:stretch>
        </p:blipFill>
        <p:spPr bwMode="auto">
          <a:xfrm>
            <a:off x="3760917" y="5941413"/>
            <a:ext cx="1335112" cy="748765"/>
          </a:xfrm>
          <a:prstGeom prst="rect">
            <a:avLst/>
          </a:prstGeom>
          <a:noFill/>
        </p:spPr>
      </p:pic>
      <p:sp>
        <p:nvSpPr>
          <p:cNvPr id="22" name="TextBox 21"/>
          <p:cNvSpPr txBox="1"/>
          <p:nvPr/>
        </p:nvSpPr>
        <p:spPr>
          <a:xfrm>
            <a:off x="26390" y="6562483"/>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8</a:t>
            </a:r>
            <a:endParaRPr lang="bg-BG" sz="900" b="1" dirty="0">
              <a:latin typeface="Arial" pitchFamily="34" charset="0"/>
              <a:cs typeface="Arial" pitchFamily="34" charset="0"/>
            </a:endParaRPr>
          </a:p>
        </p:txBody>
      </p:sp>
      <p:sp>
        <p:nvSpPr>
          <p:cNvPr id="24" name="Rounded Rectangle 23"/>
          <p:cNvSpPr/>
          <p:nvPr/>
        </p:nvSpPr>
        <p:spPr>
          <a:xfrm>
            <a:off x="8381334" y="162922"/>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8383704" y="1201402"/>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8340945" y="2075943"/>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8302845" y="2971666"/>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8340945" y="400943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899570" y="4069362"/>
            <a:ext cx="1518494" cy="276999"/>
          </a:xfrm>
          <a:prstGeom prst="rect">
            <a:avLst/>
          </a:prstGeom>
        </p:spPr>
        <p:txBody>
          <a:bodyPr wrap="none">
            <a:spAutoFit/>
          </a:bodyPr>
          <a:lstStyle/>
          <a:p>
            <a:pPr algn="ctr"/>
            <a:r>
              <a:rPr lang="en-US" sz="1200" b="1" dirty="0" smtClean="0"/>
              <a:t>Panier </a:t>
            </a:r>
            <a:r>
              <a:rPr lang="en-US" sz="1200" b="1" dirty="0"/>
              <a:t>de </a:t>
            </a:r>
            <a:r>
              <a:rPr lang="en-US" sz="1200" b="1" dirty="0" err="1"/>
              <a:t>rangement</a:t>
            </a:r>
            <a:endParaRPr lang="bg-BG" sz="1200" b="1" dirty="0"/>
          </a:p>
        </p:txBody>
      </p:sp>
      <p:sp>
        <p:nvSpPr>
          <p:cNvPr id="30" name="Rounded Rectangle 29"/>
          <p:cNvSpPr/>
          <p:nvPr/>
        </p:nvSpPr>
        <p:spPr>
          <a:xfrm>
            <a:off x="8340945" y="5130038"/>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p:cNvSpPr>
            <a:spLocks noChangeArrowheads="1"/>
          </p:cNvSpPr>
          <p:nvPr/>
        </p:nvSpPr>
        <p:spPr bwMode="auto">
          <a:xfrm>
            <a:off x="8556139" y="196829"/>
            <a:ext cx="2419642"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Fonctionnement avec des pauses sur la roue arrière</a:t>
            </a:r>
            <a:r>
              <a:rPr kumimoji="0" lang="fr-FR" altLang="en-US" sz="1200" b="1" i="0" u="none" strike="noStrike" cap="none" normalizeH="0" baseline="0" dirty="0" smtClean="0">
                <a:ln>
                  <a:noFill/>
                </a:ln>
                <a:solidFill>
                  <a:schemeClr val="tx1"/>
                </a:solidFill>
                <a:effectLst/>
              </a:rPr>
              <a:t> </a:t>
            </a:r>
          </a:p>
        </p:txBody>
      </p:sp>
      <p:sp>
        <p:nvSpPr>
          <p:cNvPr id="32" name="Rectangle 3"/>
          <p:cNvSpPr>
            <a:spLocks noChangeArrowheads="1"/>
          </p:cNvSpPr>
          <p:nvPr/>
        </p:nvSpPr>
        <p:spPr bwMode="auto">
          <a:xfrm>
            <a:off x="6825812" y="643918"/>
            <a:ext cx="5106572"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Toujours appliquer BOTH BREAKES lorsque la poussette est à l'arrêt. (Photo 5) Ne laissez jamais votre enfant sans surveillance. Ne laissez jamais la poussette sur une surface en pente avec un enfant assis, même avec les freins serrés. (Photo 6)</a:t>
            </a:r>
            <a:r>
              <a:rPr kumimoji="0" lang="fr-FR" altLang="en-US" sz="1000" b="0" i="0" u="none" strike="noStrike" cap="none" normalizeH="0" baseline="0" dirty="0" smtClean="0">
                <a:ln>
                  <a:noFill/>
                </a:ln>
                <a:solidFill>
                  <a:schemeClr val="tx1"/>
                </a:solidFill>
                <a:effectLst/>
              </a:rPr>
              <a:t> </a:t>
            </a:r>
          </a:p>
        </p:txBody>
      </p:sp>
      <p:sp>
        <p:nvSpPr>
          <p:cNvPr id="33" name="Rectangle 4"/>
          <p:cNvSpPr>
            <a:spLocks noChangeArrowheads="1"/>
          </p:cNvSpPr>
          <p:nvPr/>
        </p:nvSpPr>
        <p:spPr bwMode="auto">
          <a:xfrm>
            <a:off x="8640547" y="1293732"/>
            <a:ext cx="2222694"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Rotation des roues avant</a:t>
            </a:r>
            <a:r>
              <a:rPr kumimoji="0" lang="fr-FR" altLang="en-US" sz="1200" b="1" i="0" u="none" strike="noStrike" cap="none" normalizeH="0" baseline="0" dirty="0" smtClean="0">
                <a:ln>
                  <a:noFill/>
                </a:ln>
                <a:solidFill>
                  <a:schemeClr val="tx1"/>
                </a:solidFill>
                <a:effectLst/>
              </a:rPr>
              <a:t> </a:t>
            </a:r>
          </a:p>
        </p:txBody>
      </p:sp>
      <p:sp>
        <p:nvSpPr>
          <p:cNvPr id="34" name="Rectangle 5"/>
          <p:cNvSpPr>
            <a:spLocks noChangeArrowheads="1"/>
          </p:cNvSpPr>
          <p:nvPr/>
        </p:nvSpPr>
        <p:spPr bwMode="auto">
          <a:xfrm>
            <a:off x="6868015" y="1664374"/>
            <a:ext cx="5036234"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Les roues avant peuvent pivoter à 360 °. Tournez le bouton sur les roues pour les verrouiller dans un seul sens. Voir la figure 7.</a:t>
            </a:r>
            <a:r>
              <a:rPr kumimoji="0" lang="fr-FR" altLang="en-US" sz="1000" b="0" i="0" u="none" strike="noStrike" cap="none" normalizeH="0" baseline="0" dirty="0" smtClean="0">
                <a:ln>
                  <a:noFill/>
                </a:ln>
                <a:solidFill>
                  <a:schemeClr val="tx1"/>
                </a:solidFill>
                <a:effectLst/>
              </a:rPr>
              <a:t> </a:t>
            </a:r>
          </a:p>
        </p:txBody>
      </p:sp>
      <p:sp>
        <p:nvSpPr>
          <p:cNvPr id="35" name="Rectangle 6"/>
          <p:cNvSpPr>
            <a:spLocks noChangeArrowheads="1"/>
          </p:cNvSpPr>
          <p:nvPr/>
        </p:nvSpPr>
        <p:spPr bwMode="auto">
          <a:xfrm>
            <a:off x="8373260" y="2159167"/>
            <a:ext cx="2658794"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Comment assembler les roues arrières</a:t>
            </a:r>
            <a:r>
              <a:rPr kumimoji="0" lang="fr-FR" altLang="en-US" sz="1200" b="1" i="0" u="none" strike="noStrike" cap="none" normalizeH="0" baseline="0" dirty="0" smtClean="0">
                <a:ln>
                  <a:noFill/>
                </a:ln>
                <a:solidFill>
                  <a:schemeClr val="tx1"/>
                </a:solidFill>
                <a:effectLst/>
              </a:rPr>
              <a:t> </a:t>
            </a:r>
          </a:p>
        </p:txBody>
      </p:sp>
      <p:sp>
        <p:nvSpPr>
          <p:cNvPr id="36" name="Rectangle 35"/>
          <p:cNvSpPr/>
          <p:nvPr/>
        </p:nvSpPr>
        <p:spPr>
          <a:xfrm>
            <a:off x="6769542" y="2547132"/>
            <a:ext cx="5190978" cy="400110"/>
          </a:xfrm>
          <a:prstGeom prst="rect">
            <a:avLst/>
          </a:prstGeom>
        </p:spPr>
        <p:txBody>
          <a:bodyPr wrap="square">
            <a:spAutoFit/>
          </a:bodyPr>
          <a:lstStyle/>
          <a:p>
            <a:pPr algn="just"/>
            <a:r>
              <a:rPr lang="fr-FR" sz="1000" dirty="0" smtClean="0">
                <a:solidFill>
                  <a:srgbClr val="212121"/>
                </a:solidFill>
              </a:rPr>
              <a:t>(</a:t>
            </a:r>
            <a:r>
              <a:rPr lang="fr-FR" sz="1000" dirty="0">
                <a:solidFill>
                  <a:srgbClr val="212121"/>
                </a:solidFill>
              </a:rPr>
              <a:t>Photo 9) Placez les roues arrière dans le point libre comme sur l’image, répétez cette opération pour l’autre unité de roues.</a:t>
            </a:r>
            <a:endParaRPr lang="en-US" sz="1000" dirty="0"/>
          </a:p>
        </p:txBody>
      </p:sp>
      <p:sp>
        <p:nvSpPr>
          <p:cNvPr id="37" name="Rectangle 36"/>
          <p:cNvSpPr/>
          <p:nvPr/>
        </p:nvSpPr>
        <p:spPr>
          <a:xfrm>
            <a:off x="8340435" y="3025433"/>
            <a:ext cx="2705685" cy="276999"/>
          </a:xfrm>
          <a:prstGeom prst="rect">
            <a:avLst/>
          </a:prstGeom>
        </p:spPr>
        <p:txBody>
          <a:bodyPr wrap="square">
            <a:spAutoFit/>
          </a:bodyPr>
          <a:lstStyle/>
          <a:p>
            <a:pPr algn="ctr"/>
            <a:r>
              <a:rPr lang="fr-FR" sz="1200" b="1" dirty="0" smtClean="0">
                <a:solidFill>
                  <a:srgbClr val="212121"/>
                </a:solidFill>
              </a:rPr>
              <a:t>Ceinture </a:t>
            </a:r>
            <a:r>
              <a:rPr lang="fr-FR" sz="1200" b="1" dirty="0">
                <a:solidFill>
                  <a:srgbClr val="212121"/>
                </a:solidFill>
              </a:rPr>
              <a:t>de sécurité à 5 points</a:t>
            </a:r>
            <a:endParaRPr lang="en-US" sz="1200" b="1" dirty="0"/>
          </a:p>
        </p:txBody>
      </p:sp>
      <p:sp>
        <p:nvSpPr>
          <p:cNvPr id="38" name="Rectangle 7"/>
          <p:cNvSpPr>
            <a:spLocks noChangeArrowheads="1"/>
          </p:cNvSpPr>
          <p:nvPr/>
        </p:nvSpPr>
        <p:spPr bwMode="auto">
          <a:xfrm>
            <a:off x="6839880" y="3473562"/>
            <a:ext cx="5064369"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Appuyez sur le bouton pour ouvrir la boucle de sécurité. Insérez la boucle dans la prise, lorsque vous entendez un clic, il est verrouillé. Photos 10,11,12.</a:t>
            </a:r>
            <a:r>
              <a:rPr kumimoji="0" lang="fr-FR" altLang="en-US" sz="1000" b="0" i="0" u="none" strike="noStrike" cap="none" normalizeH="0" baseline="0" dirty="0" smtClean="0">
                <a:ln>
                  <a:noFill/>
                </a:ln>
                <a:solidFill>
                  <a:schemeClr val="tx1"/>
                </a:solidFill>
                <a:effectLst/>
              </a:rPr>
              <a:t> </a:t>
            </a:r>
          </a:p>
        </p:txBody>
      </p:sp>
      <p:sp>
        <p:nvSpPr>
          <p:cNvPr id="39" name="Rectangle 8"/>
          <p:cNvSpPr>
            <a:spLocks noChangeArrowheads="1"/>
          </p:cNvSpPr>
          <p:nvPr/>
        </p:nvSpPr>
        <p:spPr bwMode="auto">
          <a:xfrm>
            <a:off x="6839880" y="4530676"/>
            <a:ext cx="5078437" cy="4625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ATTENTION! Ne chargez pas le panier avec des poids supérieurs à 2,5 kg. La poussette est équipée d'un panier de rangement. Placez le panier de rangement en attachant les sangles autour du cadre de la poussette, dans les positions indiquées (photo 13).</a:t>
            </a:r>
            <a:r>
              <a:rPr kumimoji="0" lang="fr-FR" altLang="en-US" sz="1000" b="0" i="0" u="none" strike="noStrike" cap="none" normalizeH="0" baseline="0" dirty="0" smtClean="0">
                <a:ln>
                  <a:noFill/>
                </a:ln>
                <a:solidFill>
                  <a:schemeClr val="tx1"/>
                </a:solidFill>
                <a:effectLst/>
              </a:rPr>
              <a:t> </a:t>
            </a:r>
          </a:p>
        </p:txBody>
      </p:sp>
      <p:sp>
        <p:nvSpPr>
          <p:cNvPr id="40" name="Rectangle 9"/>
          <p:cNvSpPr>
            <a:spLocks noChangeArrowheads="1"/>
          </p:cNvSpPr>
          <p:nvPr/>
        </p:nvSpPr>
        <p:spPr bwMode="auto">
          <a:xfrm>
            <a:off x="8513936" y="5235131"/>
            <a:ext cx="2363373"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Comment assembler le siège</a:t>
            </a:r>
            <a:r>
              <a:rPr kumimoji="0" lang="fr-FR" altLang="en-US" sz="1200" b="1" i="0" u="none" strike="noStrike" cap="none" normalizeH="0" baseline="0" dirty="0" smtClean="0">
                <a:ln>
                  <a:noFill/>
                </a:ln>
                <a:solidFill>
                  <a:schemeClr val="tx1"/>
                </a:solidFill>
                <a:effectLst/>
              </a:rPr>
              <a:t> </a:t>
            </a:r>
          </a:p>
        </p:txBody>
      </p:sp>
      <p:sp>
        <p:nvSpPr>
          <p:cNvPr id="41" name="Rectangle 10"/>
          <p:cNvSpPr>
            <a:spLocks noChangeArrowheads="1"/>
          </p:cNvSpPr>
          <p:nvPr/>
        </p:nvSpPr>
        <p:spPr bwMode="auto">
          <a:xfrm>
            <a:off x="6900840" y="5747722"/>
            <a:ext cx="4963886"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Appuyez sur ce plastique des deux côtés pour retirer la photo du siège 14. Placez le siège sur le point libre des deux côtés, comme sur la photo. (Photo 15)</a:t>
            </a:r>
            <a:r>
              <a:rPr kumimoji="0" lang="fr-FR" altLang="en-US" sz="1000" b="0" i="0" u="none" strike="noStrike" cap="none" normalizeH="0" baseline="0" dirty="0" smtClean="0">
                <a:ln>
                  <a:noFill/>
                </a:ln>
                <a:solidFill>
                  <a:schemeClr val="tx1"/>
                </a:solidFill>
                <a:effectLst/>
              </a:rPr>
              <a:t> </a:t>
            </a:r>
          </a:p>
        </p:txBody>
      </p:sp>
      <p:sp>
        <p:nvSpPr>
          <p:cNvPr id="42" name="TextBox 41"/>
          <p:cNvSpPr txBox="1"/>
          <p:nvPr/>
        </p:nvSpPr>
        <p:spPr>
          <a:xfrm>
            <a:off x="11300648"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27</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63613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6115" y="374020"/>
            <a:ext cx="5196114" cy="1877437"/>
          </a:xfrm>
          <a:prstGeom prst="rect">
            <a:avLst/>
          </a:prstGeom>
          <a:noFill/>
        </p:spPr>
        <p:txBody>
          <a:bodyPr wrap="square" rtlCol="0">
            <a:spAutoFit/>
          </a:bodyPr>
          <a:lstStyle/>
          <a:p>
            <a:pPr algn="just"/>
            <a:r>
              <a:rPr lang="en-US" sz="800" dirty="0" smtClean="0"/>
              <a:t>This stroller is </a:t>
            </a:r>
            <a:r>
              <a:rPr lang="en-US" sz="800" dirty="0"/>
              <a:t>suitable for newborn babies and children aged up to 4 years or weighing up to 22 </a:t>
            </a:r>
            <a:r>
              <a:rPr lang="en-US" sz="800" dirty="0" smtClean="0"/>
              <a:t>kg.</a:t>
            </a:r>
            <a:r>
              <a:rPr lang="en-US" sz="800" dirty="0"/>
              <a:t> </a:t>
            </a:r>
            <a:r>
              <a:rPr lang="bg-BG" sz="800" dirty="0" smtClean="0"/>
              <a:t>.</a:t>
            </a:r>
            <a:r>
              <a:rPr lang="en-US" sz="800" dirty="0" smtClean="0"/>
              <a:t> Five-point safety belt ensures safety to the child</a:t>
            </a:r>
            <a:r>
              <a:rPr lang="ru-RU" sz="800" dirty="0" smtClean="0"/>
              <a:t>.</a:t>
            </a:r>
            <a:r>
              <a:rPr lang="en-US" sz="800" dirty="0" smtClean="0"/>
              <a:t> The positions of the backrest</a:t>
            </a:r>
            <a:r>
              <a:rPr lang="ru-RU" sz="800" dirty="0" smtClean="0"/>
              <a:t>, </a:t>
            </a:r>
            <a:r>
              <a:rPr lang="en-US" sz="800" dirty="0" smtClean="0"/>
              <a:t>footrest and canopy can be adjusted</a:t>
            </a:r>
            <a:r>
              <a:rPr lang="ru-RU" sz="800" dirty="0" smtClean="0"/>
              <a:t>.</a:t>
            </a:r>
            <a:endParaRPr lang="bg-BG" sz="800" dirty="0" smtClean="0"/>
          </a:p>
          <a:p>
            <a:pPr algn="just"/>
            <a:r>
              <a:rPr lang="en-US" sz="800" dirty="0" smtClean="0"/>
              <a:t>The seat is installed in two positions and it allows for the child to face the direction of movement  or against the direction of movement</a:t>
            </a:r>
            <a:r>
              <a:rPr lang="ru-RU" sz="800" dirty="0" smtClean="0"/>
              <a:t>. </a:t>
            </a:r>
            <a:r>
              <a:rPr lang="en-US" sz="800" dirty="0" smtClean="0"/>
              <a:t>The front bumper can be removed by request</a:t>
            </a:r>
            <a:r>
              <a:rPr lang="ru-RU" sz="800" dirty="0" smtClean="0"/>
              <a:t>. </a:t>
            </a:r>
            <a:r>
              <a:rPr lang="en-US" sz="800" dirty="0" smtClean="0"/>
              <a:t>The handle is also adjustable and can be adjusted in the desired position</a:t>
            </a:r>
            <a:r>
              <a:rPr lang="ru-RU" sz="800" dirty="0" smtClean="0"/>
              <a:t>. </a:t>
            </a:r>
            <a:r>
              <a:rPr lang="en-US" sz="800" dirty="0" smtClean="0"/>
              <a:t>The front wheel turns at </a:t>
            </a:r>
            <a:r>
              <a:rPr lang="ru-RU" sz="800" dirty="0" smtClean="0"/>
              <a:t>360°</a:t>
            </a:r>
            <a:r>
              <a:rPr lang="en-US" sz="800" dirty="0" smtClean="0"/>
              <a:t>.</a:t>
            </a:r>
            <a:r>
              <a:rPr lang="ru-RU" sz="800" dirty="0" smtClean="0"/>
              <a:t> </a:t>
            </a:r>
            <a:r>
              <a:rPr lang="en-US" sz="800" dirty="0" smtClean="0"/>
              <a:t>The canopy can be removed – that is how your stroller becomes in summer variant</a:t>
            </a:r>
            <a:r>
              <a:rPr lang="ru-RU" sz="800" dirty="0" smtClean="0"/>
              <a:t>.</a:t>
            </a:r>
            <a:endParaRPr lang="bg-BG" sz="800" dirty="0" smtClean="0"/>
          </a:p>
          <a:p>
            <a:pPr algn="just"/>
            <a:r>
              <a:rPr lang="en-US" sz="800" dirty="0" smtClean="0"/>
              <a:t>On the construction you can install a car</a:t>
            </a:r>
            <a:r>
              <a:rPr lang="bg-BG" sz="800" dirty="0" smtClean="0"/>
              <a:t> </a:t>
            </a:r>
            <a:r>
              <a:rPr lang="en-US" sz="800" dirty="0" smtClean="0"/>
              <a:t>seat</a:t>
            </a:r>
            <a:r>
              <a:rPr lang="ru-RU" sz="800" dirty="0" smtClean="0"/>
              <a:t>. </a:t>
            </a:r>
            <a:r>
              <a:rPr lang="en-US" sz="800" dirty="0" smtClean="0"/>
              <a:t>The stroller is manufactured in accordance with the European standard </a:t>
            </a:r>
            <a:r>
              <a:rPr lang="ru-RU" sz="800" dirty="0" smtClean="0"/>
              <a:t>EN 1888:201</a:t>
            </a:r>
            <a:r>
              <a:rPr lang="en-US" sz="800" dirty="0" smtClean="0"/>
              <a:t>8</a:t>
            </a:r>
            <a:r>
              <a:rPr lang="ru-RU" sz="800" dirty="0" smtClean="0"/>
              <a:t> - „</a:t>
            </a:r>
            <a:r>
              <a:rPr lang="en-US" sz="800" dirty="0" smtClean="0"/>
              <a:t>Child care articles - Wheeled child conveyances – Safety </a:t>
            </a:r>
            <a:r>
              <a:rPr lang="en-GB" sz="800" dirty="0" smtClean="0"/>
              <a:t>requirements and test methods</a:t>
            </a:r>
            <a:r>
              <a:rPr lang="ru-RU" sz="800" dirty="0" smtClean="0"/>
              <a:t>“.</a:t>
            </a:r>
            <a:endParaRPr lang="bg-BG" sz="800" dirty="0" smtClean="0"/>
          </a:p>
          <a:p>
            <a:pPr algn="just"/>
            <a:r>
              <a:rPr lang="en-US" sz="800" dirty="0" smtClean="0"/>
              <a:t>WARNING</a:t>
            </a:r>
            <a:r>
              <a:rPr lang="ru-RU" sz="800" dirty="0" smtClean="0"/>
              <a:t>! </a:t>
            </a:r>
            <a:r>
              <a:rPr lang="en-US" sz="800" dirty="0" smtClean="0"/>
              <a:t>Your child will be maximally protected if you follow the warnings and recommendations from the instructions</a:t>
            </a:r>
            <a:r>
              <a:rPr lang="ru-RU" sz="800" dirty="0" smtClean="0"/>
              <a:t>! </a:t>
            </a:r>
            <a:r>
              <a:rPr lang="en-US" sz="800" dirty="0" smtClean="0"/>
              <a:t>Pay attention to the warnings provide all necessary in order to avoid the risk of injury or impairment of the child if you do not provide its safety</a:t>
            </a:r>
            <a:r>
              <a:rPr lang="ru-RU" sz="800" dirty="0" smtClean="0"/>
              <a:t>! </a:t>
            </a:r>
            <a:r>
              <a:rPr lang="en-US" sz="800" dirty="0" smtClean="0"/>
              <a:t>You are responsible for the safety of the child</a:t>
            </a:r>
            <a:r>
              <a:rPr lang="ru-RU" sz="800" dirty="0" smtClean="0"/>
              <a:t>, </a:t>
            </a:r>
            <a:r>
              <a:rPr lang="en-US" sz="800" dirty="0" smtClean="0"/>
              <a:t>if you do not follow and do not comply with these warnings and recommendations</a:t>
            </a:r>
            <a:r>
              <a:rPr lang="ru-RU" sz="800" dirty="0" smtClean="0"/>
              <a:t>! </a:t>
            </a:r>
            <a:r>
              <a:rPr lang="en-US" sz="800" dirty="0" smtClean="0"/>
              <a:t>Make sure that anyone who uses the stroller is familiar with the instruction and follows it</a:t>
            </a:r>
            <a:r>
              <a:rPr lang="ru-RU" sz="800" dirty="0" smtClean="0"/>
              <a:t>. </a:t>
            </a:r>
            <a:r>
              <a:rPr lang="en-US" sz="800" dirty="0" smtClean="0"/>
              <a:t>Do not use parts or accessories for the stroller, which are not approved by the manufacturer or the distributer</a:t>
            </a:r>
            <a:r>
              <a:rPr lang="ru-RU" sz="800" dirty="0" smtClean="0"/>
              <a:t>, </a:t>
            </a:r>
            <a:r>
              <a:rPr lang="en-US" sz="800" dirty="0" smtClean="0"/>
              <a:t>because this may put your child at risk and to lead to voiding of the warranty of the stroller</a:t>
            </a:r>
            <a:r>
              <a:rPr lang="ru-RU" sz="800" dirty="0" smtClean="0"/>
              <a:t>.</a:t>
            </a:r>
            <a:endParaRPr lang="bg-BG" sz="800" dirty="0"/>
          </a:p>
        </p:txBody>
      </p:sp>
      <p:sp>
        <p:nvSpPr>
          <p:cNvPr id="8" name="TextBox 7"/>
          <p:cNvSpPr txBox="1"/>
          <p:nvPr/>
        </p:nvSpPr>
        <p:spPr>
          <a:xfrm>
            <a:off x="165213" y="165677"/>
            <a:ext cx="396000" cy="180000"/>
          </a:xfrm>
          <a:prstGeom prst="round2DiagRect">
            <a:avLst/>
          </a:prstGeom>
          <a:noFill/>
          <a:ln w="28575">
            <a:solidFill>
              <a:schemeClr val="tx1"/>
            </a:solidFill>
          </a:ln>
        </p:spPr>
        <p:txBody>
          <a:bodyPr wrap="square" rtlCol="0" anchor="ctr">
            <a:spAutoFit/>
          </a:bodyPr>
          <a:lstStyle/>
          <a:p>
            <a:pPr algn="ctr"/>
            <a:r>
              <a:rPr lang="en-US" sz="1000" b="1" dirty="0" smtClean="0"/>
              <a:t>EN</a:t>
            </a:r>
            <a:endParaRPr lang="bg-BG" sz="1000" b="1" dirty="0"/>
          </a:p>
        </p:txBody>
      </p:sp>
      <p:sp>
        <p:nvSpPr>
          <p:cNvPr id="9" name="TextBox 8"/>
          <p:cNvSpPr txBox="1"/>
          <p:nvPr/>
        </p:nvSpPr>
        <p:spPr>
          <a:xfrm>
            <a:off x="1686262" y="2283618"/>
            <a:ext cx="2190414" cy="276999"/>
          </a:xfrm>
          <a:prstGeom prst="rect">
            <a:avLst/>
          </a:prstGeom>
          <a:noFill/>
        </p:spPr>
        <p:txBody>
          <a:bodyPr wrap="square" rtlCol="0">
            <a:spAutoFit/>
          </a:bodyPr>
          <a:lstStyle/>
          <a:p>
            <a:pPr algn="ctr"/>
            <a:r>
              <a:rPr lang="en-US" sz="1200" b="1" dirty="0" smtClean="0"/>
              <a:t>Warnings for safe use</a:t>
            </a:r>
            <a:endParaRPr lang="bg-BG" sz="1200" b="1" dirty="0"/>
          </a:p>
        </p:txBody>
      </p:sp>
      <p:sp>
        <p:nvSpPr>
          <p:cNvPr id="10" name="Rounded Rectangle 9"/>
          <p:cNvSpPr/>
          <p:nvPr/>
        </p:nvSpPr>
        <p:spPr>
          <a:xfrm>
            <a:off x="1469299" y="2250896"/>
            <a:ext cx="2743201" cy="40494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4637" y="2665614"/>
            <a:ext cx="5206314" cy="3831818"/>
          </a:xfrm>
          <a:prstGeom prst="rect">
            <a:avLst/>
          </a:prstGeom>
        </p:spPr>
        <p:txBody>
          <a:bodyPr wrap="square">
            <a:spAutoFit/>
          </a:bodyPr>
          <a:lstStyle/>
          <a:p>
            <a:pPr algn="just"/>
            <a:r>
              <a:rPr lang="en-US" sz="900" b="1" dirty="0"/>
              <a:t>WARNING:</a:t>
            </a:r>
            <a:endParaRPr lang="bg-BG" sz="900" dirty="0"/>
          </a:p>
          <a:p>
            <a:pPr algn="just"/>
            <a:r>
              <a:rPr lang="en-US" sz="900" dirty="0"/>
              <a:t>01. Please, read carefully these instructions before use of the product in order to ensure the correct use of the stroller and keep it for future reference.</a:t>
            </a:r>
            <a:endParaRPr lang="bg-BG" sz="900" dirty="0"/>
          </a:p>
          <a:p>
            <a:pPr algn="just"/>
            <a:r>
              <a:rPr lang="en-US" sz="900" dirty="0"/>
              <a:t>02. WARNING! NEVER LEAVE THE CHILD UNATTENDED, WHILE IT IS IN THE STROLLER</a:t>
            </a:r>
            <a:r>
              <a:rPr lang="bg-BG" sz="900" dirty="0"/>
              <a:t>.</a:t>
            </a:r>
          </a:p>
          <a:p>
            <a:pPr algn="just"/>
            <a:r>
              <a:rPr lang="bg-BG" sz="900" dirty="0"/>
              <a:t>0</a:t>
            </a:r>
            <a:r>
              <a:rPr lang="en-US" sz="900" dirty="0"/>
              <a:t>3</a:t>
            </a:r>
            <a:r>
              <a:rPr lang="bg-BG" sz="900" dirty="0"/>
              <a:t>. </a:t>
            </a:r>
            <a:r>
              <a:rPr lang="en-US" sz="900" dirty="0"/>
              <a:t>WARNING! Ensure that all locking devices are engaged before use</a:t>
            </a:r>
            <a:r>
              <a:rPr lang="bg-BG" sz="900" dirty="0" smtClean="0"/>
              <a:t>.</a:t>
            </a:r>
            <a:endParaRPr lang="en-US" sz="900" dirty="0" smtClean="0"/>
          </a:p>
          <a:p>
            <a:pPr algn="just"/>
            <a:r>
              <a:rPr lang="bg-BG" sz="900" dirty="0"/>
              <a:t>0</a:t>
            </a:r>
            <a:r>
              <a:rPr lang="en-US" sz="900" dirty="0"/>
              <a:t>4</a:t>
            </a:r>
            <a:r>
              <a:rPr lang="bg-BG" sz="900" dirty="0"/>
              <a:t>. </a:t>
            </a:r>
            <a:r>
              <a:rPr lang="en-US" sz="900" dirty="0"/>
              <a:t>WARNING! To avoid injury ensure that the child is kept away while folding or unfolding of this product</a:t>
            </a:r>
            <a:r>
              <a:rPr lang="bg-BG" sz="900" dirty="0"/>
              <a:t>.</a:t>
            </a:r>
          </a:p>
          <a:p>
            <a:pPr algn="just"/>
            <a:r>
              <a:rPr lang="en-US" sz="900" dirty="0"/>
              <a:t>05. WARNING! Do not let the child play with this product</a:t>
            </a:r>
            <a:r>
              <a:rPr lang="bg-BG" sz="900" dirty="0"/>
              <a:t>.</a:t>
            </a:r>
          </a:p>
          <a:p>
            <a:pPr algn="just"/>
            <a:r>
              <a:rPr lang="bg-BG" sz="900" dirty="0"/>
              <a:t>0</a:t>
            </a:r>
            <a:r>
              <a:rPr lang="en-US" sz="900" dirty="0"/>
              <a:t>6</a:t>
            </a:r>
            <a:r>
              <a:rPr lang="bg-BG" sz="900" dirty="0"/>
              <a:t>. </a:t>
            </a:r>
            <a:r>
              <a:rPr lang="en-US" sz="900" dirty="0"/>
              <a:t>WARNING! As soon as the child is able to sit up by itself, always use a safety belt</a:t>
            </a:r>
            <a:r>
              <a:rPr lang="bg-BG" sz="900" dirty="0"/>
              <a:t>.</a:t>
            </a:r>
            <a:endParaRPr lang="en-US" sz="900" dirty="0"/>
          </a:p>
          <a:p>
            <a:pPr algn="just"/>
            <a:r>
              <a:rPr lang="bg-BG" sz="900" dirty="0"/>
              <a:t>07. </a:t>
            </a:r>
            <a:r>
              <a:rPr lang="en-US" sz="900" dirty="0"/>
              <a:t>WARNING! Check that the pram body or seat unit or car seat attachment devices are correctly engaged before use</a:t>
            </a:r>
            <a:r>
              <a:rPr lang="bg-BG" sz="900" dirty="0"/>
              <a:t>.</a:t>
            </a:r>
            <a:endParaRPr lang="en-US" sz="900" dirty="0"/>
          </a:p>
          <a:p>
            <a:pPr algn="just"/>
            <a:r>
              <a:rPr lang="en-US" sz="900" dirty="0"/>
              <a:t>08. The most inclined position is recommended for newly born babies.</a:t>
            </a:r>
            <a:endParaRPr lang="bg-BG" sz="900" dirty="0"/>
          </a:p>
          <a:p>
            <a:pPr algn="just"/>
            <a:r>
              <a:rPr lang="en-US" sz="900" dirty="0"/>
              <a:t>09. The parking device (braking system) must be engaged when placing and removing the children.</a:t>
            </a:r>
          </a:p>
          <a:p>
            <a:pPr algn="just"/>
            <a:r>
              <a:rPr lang="en-US" sz="900" dirty="0"/>
              <a:t>10. Any load attached to the handle and/or on the back of the backrest and/or on the sides of the vehicle will affect the stability of the vehicle.</a:t>
            </a:r>
            <a:endParaRPr lang="bg-BG" sz="900" dirty="0"/>
          </a:p>
          <a:p>
            <a:pPr algn="just"/>
            <a:r>
              <a:rPr lang="bg-BG" sz="900" dirty="0"/>
              <a:t>11. </a:t>
            </a:r>
            <a:r>
              <a:rPr lang="en-US" sz="900" dirty="0"/>
              <a:t>Do not overload the luggage basket. Otherwise it may upturn and the child in it may get injured</a:t>
            </a:r>
            <a:r>
              <a:rPr lang="ru-RU" sz="900" dirty="0"/>
              <a:t>.</a:t>
            </a:r>
            <a:endParaRPr lang="en-US" sz="900" dirty="0"/>
          </a:p>
          <a:p>
            <a:pPr algn="just"/>
            <a:r>
              <a:rPr lang="en-US" sz="900" dirty="0"/>
              <a:t>12. Accessories which are not approved by the by the manufacturer must not be used.</a:t>
            </a:r>
          </a:p>
          <a:p>
            <a:pPr algn="just"/>
            <a:r>
              <a:rPr lang="en-US" sz="900" dirty="0"/>
              <a:t>13. The stroller must be used for one child only. Do not allow two or more children to ride in it.</a:t>
            </a:r>
          </a:p>
          <a:p>
            <a:pPr algn="just"/>
            <a:r>
              <a:rPr lang="en-US" sz="900" dirty="0"/>
              <a:t>14. The maximum weight capacity of the luggage basket is 3 kg. Do not overload the luggage basket and do not use it to transport children in it. If you do not follow these instructions the warranty of the stroller shall be voided.</a:t>
            </a:r>
          </a:p>
          <a:p>
            <a:pPr algn="just"/>
            <a:r>
              <a:rPr lang="en-US" sz="900" dirty="0"/>
              <a:t>15. WARNING: Always use the restraint system.</a:t>
            </a:r>
          </a:p>
          <a:p>
            <a:pPr algn="just"/>
            <a:r>
              <a:rPr lang="en-US" sz="900" dirty="0"/>
              <a:t>16. WARNING: Before placing the child in the stroller, make sure that it is completely unfolded and all locking mechanisms are engaged in order to avoid injury of  the child in case of a sudden folding.</a:t>
            </a:r>
          </a:p>
          <a:p>
            <a:pPr algn="just"/>
            <a:r>
              <a:rPr lang="en-US" sz="900" dirty="0"/>
              <a:t>17. Before use check whether the stroller is properly unfolded and whether all parts are in good working order and are fixed properly in the chosen position. Stop using it if there are worn or loose connections, damaged or missing parts.</a:t>
            </a:r>
          </a:p>
          <a:p>
            <a:pPr algn="just"/>
            <a:endParaRPr lang="bg-BG" sz="900" dirty="0"/>
          </a:p>
        </p:txBody>
      </p:sp>
      <p:sp>
        <p:nvSpPr>
          <p:cNvPr id="33" name="TextBox 32"/>
          <p:cNvSpPr txBox="1"/>
          <p:nvPr/>
        </p:nvSpPr>
        <p:spPr>
          <a:xfrm>
            <a:off x="104033" y="6497454"/>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9</a:t>
            </a:r>
            <a:endParaRPr lang="bg-BG" sz="900" b="1" dirty="0">
              <a:latin typeface="Arial" pitchFamily="34" charset="0"/>
              <a:cs typeface="Arial" pitchFamily="34" charset="0"/>
            </a:endParaRPr>
          </a:p>
        </p:txBody>
      </p:sp>
      <p:sp>
        <p:nvSpPr>
          <p:cNvPr id="35" name="Rectangle 3"/>
          <p:cNvSpPr>
            <a:spLocks noChangeArrowheads="1"/>
          </p:cNvSpPr>
          <p:nvPr/>
        </p:nvSpPr>
        <p:spPr bwMode="auto">
          <a:xfrm>
            <a:off x="7363399" y="1557410"/>
            <a:ext cx="2230509"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1.Handle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2.Canopy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3.</a:t>
            </a:r>
            <a:r>
              <a:rPr lang="fr-FR" altLang="en-US" sz="1000" dirty="0" smtClean="0">
                <a:solidFill>
                  <a:srgbClr val="212121"/>
                </a:solidFill>
              </a:rPr>
              <a:t>S</a:t>
            </a:r>
            <a:r>
              <a:rPr kumimoji="0" lang="fr-FR" altLang="en-US" sz="1000" b="0" i="0" u="none" strike="noStrike" cap="none" normalizeH="0" baseline="0" dirty="0" smtClean="0">
                <a:ln>
                  <a:noFill/>
                </a:ln>
                <a:solidFill>
                  <a:srgbClr val="212121"/>
                </a:solidFill>
                <a:effectLst/>
              </a:rPr>
              <a:t>iège auto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4.Adapteurs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5.Roues avant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6.Repose-pieds ajustable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7.Boutons de réglage des roues avant</a:t>
            </a:r>
            <a:r>
              <a:rPr kumimoji="0" lang="fr-FR" altLang="en-US" sz="1000" b="0" i="0" u="none" strike="noStrike" cap="none" normalizeH="0" baseline="0" dirty="0" smtClean="0">
                <a:ln>
                  <a:noFill/>
                </a:ln>
                <a:solidFill>
                  <a:schemeClr val="tx1"/>
                </a:solidFill>
                <a:effectLst/>
              </a:rPr>
              <a:t> </a:t>
            </a:r>
          </a:p>
        </p:txBody>
      </p:sp>
      <p:sp>
        <p:nvSpPr>
          <p:cNvPr id="36" name="Rectangle 35"/>
          <p:cNvSpPr/>
          <p:nvPr/>
        </p:nvSpPr>
        <p:spPr>
          <a:xfrm>
            <a:off x="7015808" y="189421"/>
            <a:ext cx="5080000" cy="584775"/>
          </a:xfrm>
          <a:prstGeom prst="rect">
            <a:avLst/>
          </a:prstGeom>
        </p:spPr>
        <p:txBody>
          <a:bodyPr wrap="square">
            <a:spAutoFit/>
          </a:bodyPr>
          <a:lstStyle/>
          <a:p>
            <a:pPr lvl="0" algn="just"/>
            <a:r>
              <a:rPr lang="fr-FR" sz="800" b="1" dirty="0"/>
              <a:t>Évitez l’utilisation du produit près de sources d’eau – piscines, etc. !</a:t>
            </a:r>
            <a:endParaRPr lang="en-US" sz="800" dirty="0"/>
          </a:p>
          <a:p>
            <a:pPr lvl="0" algn="just"/>
            <a:r>
              <a:rPr lang="fr-FR" sz="800" b="1" dirty="0"/>
              <a:t>N’utilisez pas sur des terrains </a:t>
            </a:r>
            <a:r>
              <a:rPr lang="fr-FR" sz="800" b="1" dirty="0" err="1"/>
              <a:t>inégals</a:t>
            </a:r>
            <a:r>
              <a:rPr lang="fr-FR" sz="800" b="1" dirty="0"/>
              <a:t>, herbeux et boueux, et des surfaces caillouteuses.</a:t>
            </a:r>
            <a:endParaRPr lang="en-US" sz="800" dirty="0"/>
          </a:p>
          <a:p>
            <a:pPr lvl="0" algn="just"/>
            <a:r>
              <a:rPr lang="fr-FR" sz="800" b="1" dirty="0"/>
              <a:t>Après le déballage du produit, écartez tous les matériaux d’empaquetage. Ne permettez pas aux enfants de jouer avec l’emballage de </a:t>
            </a:r>
            <a:r>
              <a:rPr lang="fr-FR" sz="800" b="1" dirty="0" err="1"/>
              <a:t>naylon</a:t>
            </a:r>
            <a:r>
              <a:rPr lang="fr-FR" sz="800" b="1" dirty="0"/>
              <a:t>, etc. </a:t>
            </a:r>
            <a:endParaRPr lang="en-US" sz="800" dirty="0"/>
          </a:p>
        </p:txBody>
      </p:sp>
      <p:sp>
        <p:nvSpPr>
          <p:cNvPr id="37" name="Rounded Rectangle 36"/>
          <p:cNvSpPr/>
          <p:nvPr/>
        </p:nvSpPr>
        <p:spPr>
          <a:xfrm>
            <a:off x="8340479" y="801990"/>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9341745" y="835663"/>
            <a:ext cx="583813" cy="276999"/>
          </a:xfrm>
          <a:prstGeom prst="rect">
            <a:avLst/>
          </a:prstGeom>
        </p:spPr>
        <p:txBody>
          <a:bodyPr wrap="none">
            <a:spAutoFit/>
          </a:bodyPr>
          <a:lstStyle/>
          <a:p>
            <a:pPr algn="ctr"/>
            <a:r>
              <a:rPr lang="fr-FR" altLang="en-US" sz="1200" b="1" dirty="0">
                <a:solidFill>
                  <a:srgbClr val="212121"/>
                </a:solidFill>
              </a:rPr>
              <a:t>Pièces</a:t>
            </a:r>
            <a:endParaRPr lang="bg-BG" sz="1100" b="1" dirty="0"/>
          </a:p>
        </p:txBody>
      </p:sp>
      <p:sp>
        <p:nvSpPr>
          <p:cNvPr id="39" name="Oval 38"/>
          <p:cNvSpPr/>
          <p:nvPr/>
        </p:nvSpPr>
        <p:spPr>
          <a:xfrm>
            <a:off x="11283019" y="11666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2</a:t>
            </a:r>
            <a:endParaRPr lang="en-US" sz="700" dirty="0">
              <a:ln>
                <a:solidFill>
                  <a:sysClr val="windowText" lastClr="000000"/>
                </a:solidFill>
              </a:ln>
              <a:latin typeface="+mj-lt"/>
            </a:endParaRPr>
          </a:p>
        </p:txBody>
      </p:sp>
      <p:pic>
        <p:nvPicPr>
          <p:cNvPr id="40" name="Picture 3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6577" y="1319650"/>
            <a:ext cx="1531354"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cxnSp>
        <p:nvCxnSpPr>
          <p:cNvPr id="41" name="Straight Arrow Connector 40"/>
          <p:cNvCxnSpPr/>
          <p:nvPr/>
        </p:nvCxnSpPr>
        <p:spPr>
          <a:xfrm flipH="1">
            <a:off x="11384619" y="1312693"/>
            <a:ext cx="412750" cy="69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10902019" y="1255543"/>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11223294" y="1662629"/>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10882969" y="1973093"/>
            <a:ext cx="546100" cy="82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9809819" y="2455693"/>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11327469" y="2322343"/>
            <a:ext cx="374650" cy="88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0000319" y="1954043"/>
            <a:ext cx="374650" cy="57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1822769" y="12174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1</a:t>
            </a:r>
            <a:endParaRPr lang="en-US" sz="700" dirty="0">
              <a:ln>
                <a:solidFill>
                  <a:sysClr val="windowText" lastClr="000000"/>
                </a:solidFill>
              </a:ln>
              <a:latin typeface="+mj-lt"/>
            </a:endParaRPr>
          </a:p>
        </p:txBody>
      </p:sp>
      <p:sp>
        <p:nvSpPr>
          <p:cNvPr id="49" name="Oval 48"/>
          <p:cNvSpPr/>
          <p:nvPr/>
        </p:nvSpPr>
        <p:spPr>
          <a:xfrm>
            <a:off x="11778319" y="15730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3</a:t>
            </a:r>
            <a:endParaRPr lang="en-US" sz="700" dirty="0">
              <a:ln>
                <a:solidFill>
                  <a:sysClr val="windowText" lastClr="000000"/>
                </a:solidFill>
              </a:ln>
              <a:latin typeface="+mj-lt"/>
            </a:endParaRPr>
          </a:p>
        </p:txBody>
      </p:sp>
      <p:sp>
        <p:nvSpPr>
          <p:cNvPr id="50" name="Oval 49"/>
          <p:cNvSpPr/>
          <p:nvPr/>
        </p:nvSpPr>
        <p:spPr>
          <a:xfrm>
            <a:off x="11454469" y="189689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4</a:t>
            </a:r>
            <a:endParaRPr lang="en-US" sz="700" dirty="0">
              <a:ln>
                <a:solidFill>
                  <a:sysClr val="windowText" lastClr="000000"/>
                </a:solidFill>
              </a:ln>
              <a:latin typeface="+mj-lt"/>
            </a:endParaRPr>
          </a:p>
        </p:txBody>
      </p:sp>
      <p:sp>
        <p:nvSpPr>
          <p:cNvPr id="51" name="Oval 50"/>
          <p:cNvSpPr/>
          <p:nvPr/>
        </p:nvSpPr>
        <p:spPr>
          <a:xfrm>
            <a:off x="9638369" y="23858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5</a:t>
            </a:r>
            <a:endParaRPr lang="en-US" sz="700" dirty="0">
              <a:ln>
                <a:solidFill>
                  <a:sysClr val="windowText" lastClr="000000"/>
                </a:solidFill>
              </a:ln>
              <a:latin typeface="+mj-lt"/>
            </a:endParaRPr>
          </a:p>
        </p:txBody>
      </p:sp>
      <p:sp>
        <p:nvSpPr>
          <p:cNvPr id="52" name="Oval 51"/>
          <p:cNvSpPr/>
          <p:nvPr/>
        </p:nvSpPr>
        <p:spPr>
          <a:xfrm>
            <a:off x="9835219" y="18524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6</a:t>
            </a:r>
            <a:endParaRPr lang="en-US" sz="700" dirty="0">
              <a:ln>
                <a:solidFill>
                  <a:sysClr val="windowText" lastClr="000000"/>
                </a:solidFill>
              </a:ln>
              <a:latin typeface="+mj-lt"/>
            </a:endParaRPr>
          </a:p>
        </p:txBody>
      </p:sp>
      <p:sp>
        <p:nvSpPr>
          <p:cNvPr id="53" name="Oval 52"/>
          <p:cNvSpPr/>
          <p:nvPr/>
        </p:nvSpPr>
        <p:spPr>
          <a:xfrm>
            <a:off x="9771719" y="21699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7</a:t>
            </a:r>
            <a:endParaRPr lang="en-US" sz="700" dirty="0">
              <a:ln>
                <a:solidFill>
                  <a:sysClr val="windowText" lastClr="000000"/>
                </a:solidFill>
              </a:ln>
              <a:latin typeface="+mj-lt"/>
            </a:endParaRPr>
          </a:p>
        </p:txBody>
      </p:sp>
      <p:cxnSp>
        <p:nvCxnSpPr>
          <p:cNvPr id="54" name="Straight Arrow Connector 53"/>
          <p:cNvCxnSpPr/>
          <p:nvPr/>
        </p:nvCxnSpPr>
        <p:spPr>
          <a:xfrm>
            <a:off x="9943169" y="2271543"/>
            <a:ext cx="469900" cy="95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11727519" y="2220743"/>
            <a:ext cx="152400" cy="12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700" dirty="0" smtClean="0">
                <a:ln>
                  <a:solidFill>
                    <a:sysClr val="windowText" lastClr="000000"/>
                  </a:solidFill>
                </a:ln>
                <a:latin typeface="+mj-lt"/>
              </a:rPr>
              <a:t>8</a:t>
            </a:r>
            <a:endParaRPr lang="en-US" sz="700" dirty="0">
              <a:ln>
                <a:solidFill>
                  <a:sysClr val="windowText" lastClr="000000"/>
                </a:solidFill>
              </a:ln>
              <a:latin typeface="+mj-lt"/>
            </a:endParaRPr>
          </a:p>
        </p:txBody>
      </p:sp>
      <p:sp>
        <p:nvSpPr>
          <p:cNvPr id="56" name="Rounded Rectangle 55"/>
          <p:cNvSpPr/>
          <p:nvPr/>
        </p:nvSpPr>
        <p:spPr>
          <a:xfrm>
            <a:off x="8499770" y="298539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1"/>
          <p:cNvSpPr>
            <a:spLocks noChangeArrowheads="1"/>
          </p:cNvSpPr>
          <p:nvPr/>
        </p:nvSpPr>
        <p:spPr bwMode="auto">
          <a:xfrm>
            <a:off x="7009752" y="3466715"/>
            <a:ext cx="4923692"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just" eaLnBrk="0" fontAlgn="base" hangingPunct="0">
              <a:spcBef>
                <a:spcPct val="0"/>
              </a:spcBef>
              <a:spcAft>
                <a:spcPct val="0"/>
              </a:spcAft>
            </a:pPr>
            <a:r>
              <a:rPr lang="fr-FR" sz="1000" dirty="0" smtClean="0"/>
              <a:t>AVERTISSEMENT</a:t>
            </a:r>
            <a:r>
              <a:rPr lang="fr-FR" sz="1000" dirty="0"/>
              <a:t>: avant utilisation, assurez-vous que les unités roue sont bien verrouillées. (Image 1) Placez la roue avant sur la poussette et verrouillez-la en place. Répétez cette opération pour l'autre unité de roue.</a:t>
            </a:r>
            <a:endParaRPr lang="bg-BG" sz="1000" dirty="0"/>
          </a:p>
        </p:txBody>
      </p:sp>
      <p:sp>
        <p:nvSpPr>
          <p:cNvPr id="58" name="Rounded Rectangle 57"/>
          <p:cNvSpPr/>
          <p:nvPr/>
        </p:nvSpPr>
        <p:spPr>
          <a:xfrm>
            <a:off x="8483126" y="3997887"/>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8511262" y="4970755"/>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8836928" y="5031678"/>
            <a:ext cx="2044470" cy="276999"/>
          </a:xfrm>
          <a:prstGeom prst="rect">
            <a:avLst/>
          </a:prstGeom>
        </p:spPr>
        <p:txBody>
          <a:bodyPr wrap="none">
            <a:spAutoFit/>
          </a:bodyPr>
          <a:lstStyle/>
          <a:p>
            <a:pPr algn="ctr"/>
            <a:r>
              <a:rPr lang="en-US" sz="1200" b="1" dirty="0" smtClean="0"/>
              <a:t>Comment </a:t>
            </a:r>
            <a:r>
              <a:rPr lang="en-US" sz="1200" b="1" dirty="0" err="1"/>
              <a:t>ouvrir</a:t>
            </a:r>
            <a:r>
              <a:rPr lang="en-US" sz="1200" b="1" dirty="0"/>
              <a:t> la </a:t>
            </a:r>
            <a:r>
              <a:rPr lang="en-US" sz="1200" b="1" dirty="0" err="1"/>
              <a:t>poussette</a:t>
            </a:r>
            <a:endParaRPr lang="bg-BG" sz="900" b="1" dirty="0"/>
          </a:p>
        </p:txBody>
      </p:sp>
      <p:sp>
        <p:nvSpPr>
          <p:cNvPr id="61" name="Rounded Rectangle 60"/>
          <p:cNvSpPr/>
          <p:nvPr/>
        </p:nvSpPr>
        <p:spPr>
          <a:xfrm>
            <a:off x="8553466" y="5730264"/>
            <a:ext cx="2723062" cy="4087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4"/>
          <p:cNvSpPr>
            <a:spLocks noChangeArrowheads="1"/>
          </p:cNvSpPr>
          <p:nvPr/>
        </p:nvSpPr>
        <p:spPr bwMode="auto">
          <a:xfrm>
            <a:off x="8527108" y="3084683"/>
            <a:ext cx="2578100" cy="1858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Comment assembler les roues avant</a:t>
            </a:r>
            <a:r>
              <a:rPr kumimoji="0" lang="fr-FR" altLang="en-US" sz="1200" b="1" i="0" u="none" strike="noStrike" cap="none" normalizeH="0" baseline="0" dirty="0" smtClean="0">
                <a:ln>
                  <a:noFill/>
                </a:ln>
                <a:solidFill>
                  <a:schemeClr val="tx1"/>
                </a:solidFill>
                <a:effectLst/>
              </a:rPr>
              <a:t> </a:t>
            </a:r>
          </a:p>
        </p:txBody>
      </p:sp>
      <p:sp>
        <p:nvSpPr>
          <p:cNvPr id="63" name="Rectangle 5"/>
          <p:cNvSpPr>
            <a:spLocks noChangeArrowheads="1"/>
          </p:cNvSpPr>
          <p:nvPr/>
        </p:nvSpPr>
        <p:spPr bwMode="auto">
          <a:xfrm>
            <a:off x="8529062" y="4112211"/>
            <a:ext cx="2602524" cy="1888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Comment assembler les roues arrières</a:t>
            </a:r>
            <a:r>
              <a:rPr kumimoji="0" lang="fr-FR" altLang="en-US" sz="1200" b="1" i="0" u="none" strike="noStrike" cap="none" normalizeH="0" baseline="0" dirty="0" smtClean="0">
                <a:ln>
                  <a:noFill/>
                </a:ln>
                <a:solidFill>
                  <a:schemeClr val="tx1"/>
                </a:solidFill>
                <a:effectLst/>
              </a:rPr>
              <a:t> </a:t>
            </a:r>
          </a:p>
        </p:txBody>
      </p:sp>
      <p:sp>
        <p:nvSpPr>
          <p:cNvPr id="64" name="Rectangle 6"/>
          <p:cNvSpPr>
            <a:spLocks noChangeArrowheads="1"/>
          </p:cNvSpPr>
          <p:nvPr/>
        </p:nvSpPr>
        <p:spPr bwMode="auto">
          <a:xfrm>
            <a:off x="7051955" y="4420584"/>
            <a:ext cx="4895556"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Soulevez l'arrière du cadre, placez les roues arrière sur l'essieu lorsqu'elles sont fermement fixées, vous devez entendre un clic. (Photo 2) Pour retirer les roues arrière, appuyez sur le bouton illustré à la photo 2 et retirez les pneus.</a:t>
            </a:r>
            <a:r>
              <a:rPr kumimoji="0" lang="fr-FR" altLang="en-US" sz="1000" b="0" i="0" u="none" strike="noStrike" cap="none" normalizeH="0" baseline="0" dirty="0" smtClean="0">
                <a:ln>
                  <a:noFill/>
                </a:ln>
                <a:solidFill>
                  <a:schemeClr val="tx1"/>
                </a:solidFill>
                <a:effectLst/>
              </a:rPr>
              <a:t> </a:t>
            </a:r>
          </a:p>
        </p:txBody>
      </p:sp>
      <p:sp>
        <p:nvSpPr>
          <p:cNvPr id="65" name="Rectangle 7"/>
          <p:cNvSpPr>
            <a:spLocks noChangeArrowheads="1"/>
          </p:cNvSpPr>
          <p:nvPr/>
        </p:nvSpPr>
        <p:spPr bwMode="auto">
          <a:xfrm>
            <a:off x="7080090" y="5459621"/>
            <a:ext cx="4234375" cy="153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Suivez les étapes illustrées à la photo 3.</a:t>
            </a:r>
            <a:r>
              <a:rPr kumimoji="0" lang="fr-FR" altLang="en-US" sz="1000" b="0" i="0" u="none" strike="noStrike" cap="none" normalizeH="0" baseline="0" dirty="0" smtClean="0">
                <a:ln>
                  <a:noFill/>
                </a:ln>
                <a:solidFill>
                  <a:schemeClr val="tx1"/>
                </a:solidFill>
                <a:effectLst/>
              </a:rPr>
              <a:t> </a:t>
            </a:r>
          </a:p>
        </p:txBody>
      </p:sp>
      <p:sp>
        <p:nvSpPr>
          <p:cNvPr id="66" name="Rectangle 8"/>
          <p:cNvSpPr>
            <a:spLocks noChangeArrowheads="1"/>
          </p:cNvSpPr>
          <p:nvPr/>
        </p:nvSpPr>
        <p:spPr bwMode="auto">
          <a:xfrm>
            <a:off x="8740077" y="5822746"/>
            <a:ext cx="2433711"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212121"/>
                </a:solidFill>
                <a:effectLst/>
              </a:rPr>
              <a:t>Réglage de la poignée</a:t>
            </a:r>
            <a:r>
              <a:rPr kumimoji="0" lang="fr-FR" altLang="en-US" sz="1200" b="1" i="0" u="none" strike="noStrike" cap="none" normalizeH="0" baseline="0" dirty="0" smtClean="0">
                <a:ln>
                  <a:noFill/>
                </a:ln>
                <a:solidFill>
                  <a:schemeClr val="tx1"/>
                </a:solidFill>
                <a:effectLst/>
              </a:rPr>
              <a:t> </a:t>
            </a:r>
          </a:p>
        </p:txBody>
      </p:sp>
      <p:sp>
        <p:nvSpPr>
          <p:cNvPr id="67" name="Rectangle 9"/>
          <p:cNvSpPr>
            <a:spLocks noChangeArrowheads="1"/>
          </p:cNvSpPr>
          <p:nvPr/>
        </p:nvSpPr>
        <p:spPr bwMode="auto">
          <a:xfrm>
            <a:off x="7108225" y="6221249"/>
            <a:ext cx="4896376"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dirty="0" smtClean="0">
                <a:ln>
                  <a:noFill/>
                </a:ln>
                <a:solidFill>
                  <a:srgbClr val="212121"/>
                </a:solidFill>
                <a:effectLst/>
              </a:rPr>
              <a:t>Pour régler la longueur de la poignée de la poussette, appuyez sur le bouton au milieu et tirez-le vers l'avant. Photo 4</a:t>
            </a:r>
            <a:r>
              <a:rPr kumimoji="0" lang="fr-FR" altLang="en-US" sz="1000" b="0" i="0" u="none" strike="noStrike" cap="none" normalizeH="0" baseline="0" dirty="0" smtClean="0">
                <a:ln>
                  <a:noFill/>
                </a:ln>
                <a:solidFill>
                  <a:schemeClr val="tx1"/>
                </a:solidFill>
                <a:effectLst/>
              </a:rPr>
              <a:t> </a:t>
            </a:r>
          </a:p>
        </p:txBody>
      </p:sp>
      <p:sp>
        <p:nvSpPr>
          <p:cNvPr id="68" name="TextBox 67"/>
          <p:cNvSpPr txBox="1"/>
          <p:nvPr/>
        </p:nvSpPr>
        <p:spPr>
          <a:xfrm>
            <a:off x="11428316" y="6515087"/>
            <a:ext cx="489381"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26</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662976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2144</TotalTime>
  <Words>11419</Words>
  <Application>Microsoft Office PowerPoint</Application>
  <PresentationFormat>Widescreen</PresentationFormat>
  <Paragraphs>743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等线</vt:lpstr>
      <vt:lpstr>inherit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Win10</cp:lastModifiedBy>
  <cp:revision>80</cp:revision>
  <dcterms:created xsi:type="dcterms:W3CDTF">2019-05-02T05:44:00Z</dcterms:created>
  <dcterms:modified xsi:type="dcterms:W3CDTF">2020-04-23T14:08:53Z</dcterms:modified>
</cp:coreProperties>
</file>