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1" r:id="rId3"/>
    <p:sldId id="272" r:id="rId4"/>
    <p:sldId id="295" r:id="rId5"/>
    <p:sldId id="262" r:id="rId6"/>
    <p:sldId id="268" r:id="rId7"/>
    <p:sldId id="261" r:id="rId8"/>
    <p:sldId id="270" r:id="rId9"/>
    <p:sldId id="258" r:id="rId10"/>
    <p:sldId id="273" r:id="rId11"/>
    <p:sldId id="274" r:id="rId12"/>
    <p:sldId id="275" r:id="rId13"/>
    <p:sldId id="276" r:id="rId14"/>
    <p:sldId id="277" r:id="rId15"/>
    <p:sldId id="278" r:id="rId16"/>
    <p:sldId id="279" r:id="rId17"/>
    <p:sldId id="296" r:id="rId18"/>
    <p:sldId id="297" r:id="rId19"/>
    <p:sldId id="298" r:id="rId2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CD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444" autoAdjust="0"/>
  </p:normalViewPr>
  <p:slideViewPr>
    <p:cSldViewPr>
      <p:cViewPr varScale="1">
        <p:scale>
          <a:sx n="72" d="100"/>
          <a:sy n="72" d="100"/>
        </p:scale>
        <p:origin x="167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6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C1F6-67D9-43D1-96BB-98ABFDCBA08D}" type="datetimeFigureOut">
              <a:rPr lang="bg-BG" smtClean="0"/>
              <a:pPr/>
              <a:t>01-07-2021</a:t>
            </a:fld>
            <a:endParaRPr lang="bg-B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42FB0-1BB6-40F8-B88B-5454D3CE9D7F}" type="slidenum">
              <a:rPr lang="bg-BG" smtClean="0"/>
              <a:pPr/>
              <a:t>‹#›</a:t>
            </a:fld>
            <a:endParaRPr lang="bg-BG" dirty="0"/>
          </a:p>
        </p:txBody>
      </p:sp>
    </p:spTree>
    <p:extLst>
      <p:ext uri="{BB962C8B-B14F-4D97-AF65-F5344CB8AC3E}">
        <p14:creationId xmlns:p14="http://schemas.microsoft.com/office/powerpoint/2010/main" val="40432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837BD-10F4-4A24-AA32-EE04C85CE237}" type="datetimeFigureOut">
              <a:rPr lang="bg-BG" smtClean="0"/>
              <a:pPr/>
              <a:t>01-07-2021</a:t>
            </a:fld>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9171EC58-76B2-42AB-8039-3B8D55F9C6B1}" type="slidenum">
              <a:rPr lang="bg-BG" smtClean="0"/>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837BD-10F4-4A24-AA32-EE04C85CE237}" type="datetimeFigureOut">
              <a:rPr lang="bg-BG" smtClean="0"/>
              <a:pPr/>
              <a:t>01-07-2021</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1EC58-76B2-42AB-8039-3B8D55F9C6B1}" type="slidenum">
              <a:rPr lang="bg-BG" smtClean="0"/>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stretch>
            <a:fillRect/>
          </a:stretch>
        </p:blipFill>
        <p:spPr>
          <a:xfrm>
            <a:off x="4790013" y="1751575"/>
            <a:ext cx="676527" cy="630919"/>
          </a:xfrm>
          <a:prstGeom prst="rect">
            <a:avLst/>
          </a:prstGeom>
        </p:spPr>
      </p:pic>
      <p:sp>
        <p:nvSpPr>
          <p:cNvPr id="12" name="TextBox 11"/>
          <p:cNvSpPr txBox="1"/>
          <p:nvPr/>
        </p:nvSpPr>
        <p:spPr>
          <a:xfrm>
            <a:off x="4797028" y="44140"/>
            <a:ext cx="4159949" cy="252000"/>
          </a:xfrm>
          <a:prstGeom prst="roundRect">
            <a:avLst/>
          </a:prstGeom>
          <a:solidFill>
            <a:schemeClr val="accent5">
              <a:lumMod val="60000"/>
              <a:lumOff val="40000"/>
            </a:schemeClr>
          </a:solidFill>
          <a:ln>
            <a:noFill/>
          </a:ln>
        </p:spPr>
        <p:txBody>
          <a:bodyPr wrap="square" rtlCol="0" anchor="ctr">
            <a:spAutoFit/>
          </a:bodyPr>
          <a:lstStyle/>
          <a:p>
            <a:pPr algn="ctr"/>
            <a:r>
              <a:rPr lang="bg-BG" sz="700" b="1" dirty="0">
                <a:cs typeface="Arial" pitchFamily="34" charset="0"/>
              </a:rPr>
              <a:t>ИНСТРУКЦИИ ЗА УПОТРЕБА</a:t>
            </a:r>
            <a:r>
              <a:rPr lang="en-US" sz="700" b="1" dirty="0">
                <a:cs typeface="Arial" pitchFamily="34" charset="0"/>
              </a:rPr>
              <a:t> </a:t>
            </a:r>
            <a:r>
              <a:rPr lang="bg-BG" sz="700" b="1" dirty="0">
                <a:cs typeface="Arial" pitchFamily="34" charset="0"/>
              </a:rPr>
              <a:t>НА ДЕТСКИ СТОЛ ЗА ХРАНЕНЕ МОДЕЛ: </a:t>
            </a:r>
            <a:r>
              <a:rPr lang="en-US" sz="700" b="1" dirty="0">
                <a:cs typeface="Arial" pitchFamily="34" charset="0"/>
              </a:rPr>
              <a:t>AVOCADO </a:t>
            </a:r>
          </a:p>
          <a:p>
            <a:pPr algn="ctr"/>
            <a:r>
              <a:rPr lang="bg-BG" sz="700" b="1" dirty="0"/>
              <a:t>МАРКА: </a:t>
            </a:r>
            <a:r>
              <a:rPr lang="en-US" sz="700" b="1" dirty="0"/>
              <a:t>MONI</a:t>
            </a:r>
            <a:r>
              <a:rPr lang="en-US" sz="700" dirty="0"/>
              <a:t> </a:t>
            </a:r>
            <a:r>
              <a:rPr lang="bg-BG" sz="700" b="1" dirty="0"/>
              <a:t>АРТИКУЛЕН № </a:t>
            </a:r>
            <a:r>
              <a:rPr lang="en-US" sz="700" b="1" dirty="0"/>
              <a:t>B-00</a:t>
            </a:r>
            <a:r>
              <a:rPr lang="bg-BG" sz="700" b="1" dirty="0"/>
              <a:t>56</a:t>
            </a:r>
            <a:endParaRPr lang="en-US" sz="700" b="1" dirty="0"/>
          </a:p>
        </p:txBody>
      </p:sp>
      <p:sp>
        <p:nvSpPr>
          <p:cNvPr id="13" name="TextBox 12"/>
          <p:cNvSpPr txBox="1"/>
          <p:nvPr/>
        </p:nvSpPr>
        <p:spPr>
          <a:xfrm>
            <a:off x="4924040" y="4365104"/>
            <a:ext cx="3905924" cy="984885"/>
          </a:xfrm>
          <a:prstGeom prst="rect">
            <a:avLst/>
          </a:prstGeom>
          <a:noFill/>
        </p:spPr>
        <p:txBody>
          <a:bodyPr wrap="square" rtlCol="0">
            <a:spAutoFit/>
          </a:bodyPr>
          <a:lstStyle/>
          <a:p>
            <a:pPr algn="ctr"/>
            <a:r>
              <a:rPr lang="en-US" sz="700" b="1" u="sng" dirty="0"/>
              <a:t>BG: </a:t>
            </a:r>
            <a:r>
              <a:rPr lang="bg-BG" sz="700" b="1" dirty="0"/>
              <a:t>ВАЖНО! ПРОЧЕТЕТЕ ВНИМАТЕЛНО И ЗАПАЗЕТЕ ЗА БЪДЕЩИ СПРАВКИ!</a:t>
            </a:r>
          </a:p>
          <a:p>
            <a:pPr algn="ctr"/>
            <a:r>
              <a:rPr lang="en-GB" sz="700" b="1" u="sng" dirty="0"/>
              <a:t>EN</a:t>
            </a:r>
            <a:r>
              <a:rPr lang="en-GB" sz="700" b="1" dirty="0"/>
              <a:t>: IMPORTANT! READ CAREFULLY AND KEEP FOR FUTURE REFERENCE!</a:t>
            </a:r>
          </a:p>
          <a:p>
            <a:pPr algn="ctr"/>
            <a:r>
              <a:rPr lang="es-ES" sz="700" b="1" u="sng" dirty="0"/>
              <a:t>ES: </a:t>
            </a:r>
            <a:r>
              <a:rPr lang="es-ES" sz="700" b="1" dirty="0"/>
              <a:t>IMPORTANTE! LEA ATENTAMENTE Y MANTENGA PARA EL FUTURO! </a:t>
            </a:r>
          </a:p>
          <a:p>
            <a:pPr algn="ctr"/>
            <a:r>
              <a:rPr lang="en-US" sz="700" b="1" u="sng" dirty="0"/>
              <a:t>GR: </a:t>
            </a:r>
            <a:r>
              <a:rPr lang="el-GR" sz="700" b="1" dirty="0"/>
              <a:t>ΣΥΜΑΝΤΙΚΟ! ΔΙΑΒΑΣΤΕ ΠΡΟΣΕΚΤΙΚΑ ΚΑΙ ΚΡΑΤΗΣΤΕ ΓΙΑ ΜΕΛΛΟΝΤΙΚΕΣ ΑΝΑΦΟΡΕΣ!</a:t>
            </a:r>
            <a:endParaRPr lang="en-US" sz="700" b="1" dirty="0"/>
          </a:p>
          <a:p>
            <a:pPr algn="ctr"/>
            <a:r>
              <a:rPr lang="de-DE" sz="700" b="1" u="sng" dirty="0"/>
              <a:t>DE: </a:t>
            </a:r>
            <a:r>
              <a:rPr lang="de-DE" sz="700" b="1" dirty="0"/>
              <a:t>WICHTIG! LESEN SIE DIESE ANLEITUNG SORGFÄLTIG DURCH UND BEWAHREN SIE DIESE ZWECKS KÜNFTIGEN  NACHSCHLÄGENS AUF!</a:t>
            </a:r>
            <a:endParaRPr lang="bg-BG" sz="700" b="1" dirty="0"/>
          </a:p>
          <a:p>
            <a:pPr algn="ctr"/>
            <a:r>
              <a:rPr lang="en-US" sz="700" b="1" u="sng" dirty="0"/>
              <a:t>RU: </a:t>
            </a:r>
            <a:r>
              <a:rPr lang="ru-RU" sz="700" b="1" dirty="0"/>
              <a:t>ВАЖНО! ВНИМАТЕЛЬНО ПРОЧИТАЙТЕ И СОХРАНИТЕ БУДУЩИЕ ССЫЛКИ!</a:t>
            </a:r>
            <a:endParaRPr lang="el-GR" sz="700" b="1" dirty="0"/>
          </a:p>
          <a:p>
            <a:pPr algn="ctr"/>
            <a:endParaRPr lang="bg-BG" sz="800" dirty="0"/>
          </a:p>
        </p:txBody>
      </p:sp>
      <p:sp>
        <p:nvSpPr>
          <p:cNvPr id="26" name="TextBox 25"/>
          <p:cNvSpPr txBox="1"/>
          <p:nvPr/>
        </p:nvSpPr>
        <p:spPr>
          <a:xfrm>
            <a:off x="4982270" y="5210260"/>
            <a:ext cx="3960000" cy="1738938"/>
          </a:xfrm>
          <a:prstGeom prst="rect">
            <a:avLst/>
          </a:prstGeom>
          <a:noFill/>
        </p:spPr>
        <p:txBody>
          <a:bodyPr wrap="square" rtlCol="0" anchor="ctr">
            <a:spAutoFit/>
          </a:bodyPr>
          <a:lstStyle/>
          <a:p>
            <a:pPr algn="r"/>
            <a:r>
              <a:rPr lang="en-US" sz="700" b="1" u="sng" dirty="0">
                <a:cs typeface="Arial" pitchFamily="34" charset="0"/>
              </a:rPr>
              <a:t>BG:</a:t>
            </a:r>
            <a:r>
              <a:rPr lang="bg-BG" sz="700" b="1" dirty="0">
                <a:cs typeface="Arial" pitchFamily="34" charset="0"/>
              </a:rPr>
              <a:t>ТОЗИ СТОЛ ЗА ХРАНЕНЕ</a:t>
            </a:r>
            <a:r>
              <a:rPr lang="en-US" sz="700" b="1" dirty="0">
                <a:cs typeface="Arial" pitchFamily="34" charset="0"/>
              </a:rPr>
              <a:t> </a:t>
            </a:r>
            <a:r>
              <a:rPr lang="bg-BG" sz="700" b="1" dirty="0">
                <a:cs typeface="Arial" pitchFamily="34" charset="0"/>
              </a:rPr>
              <a:t>Е ТЕСТВАН И СЪОТВЕТСТВА НА СТАНДАРТ </a:t>
            </a:r>
            <a:r>
              <a:rPr lang="en-US" sz="700" b="1" dirty="0">
                <a:cs typeface="Arial" pitchFamily="34" charset="0"/>
              </a:rPr>
              <a:t>EN</a:t>
            </a:r>
            <a:r>
              <a:rPr lang="bg-BG" sz="700" dirty="0"/>
              <a:t> </a:t>
            </a:r>
            <a:r>
              <a:rPr lang="bg-BG" sz="700" b="1" dirty="0"/>
              <a:t>14988:2017</a:t>
            </a:r>
            <a:r>
              <a:rPr lang="en-US" sz="700" b="1" dirty="0">
                <a:cs typeface="Arial" pitchFamily="34" charset="0"/>
              </a:rPr>
              <a:t>. </a:t>
            </a:r>
            <a:r>
              <a:rPr lang="bg-BG" sz="700" b="1" dirty="0">
                <a:cs typeface="Arial" pitchFamily="34" charset="0"/>
              </a:rPr>
              <a:t>ПОДХОДЯЩ Е ЗА УПОТРЕБА ОТ ДЕЦА С ТЕГЛО ПОД 15 КГ И НА ВЪЗРАСТ ОТ 6 ДО 36 МЕСЕЦА.</a:t>
            </a:r>
            <a:endParaRPr lang="en-GB" sz="700" b="1" dirty="0">
              <a:cs typeface="Arial" pitchFamily="34" charset="0"/>
            </a:endParaRPr>
          </a:p>
          <a:p>
            <a:pPr algn="r"/>
            <a:r>
              <a:rPr lang="en-US" sz="700" b="1" u="sng" dirty="0">
                <a:cs typeface="Arial" pitchFamily="34" charset="0"/>
              </a:rPr>
              <a:t>EN:</a:t>
            </a:r>
            <a:r>
              <a:rPr lang="bg-BG" sz="700" b="1" u="sng" dirty="0">
                <a:cs typeface="Arial" pitchFamily="34" charset="0"/>
              </a:rPr>
              <a:t> </a:t>
            </a:r>
            <a:r>
              <a:rPr lang="en-US" sz="700" b="1" dirty="0">
                <a:cs typeface="Arial" pitchFamily="34" charset="0"/>
              </a:rPr>
              <a:t>THIS HIGH CHAIR COMPLIES WITH STANDARD EN</a:t>
            </a:r>
            <a:r>
              <a:rPr lang="bg-BG" sz="700" dirty="0"/>
              <a:t> </a:t>
            </a:r>
            <a:r>
              <a:rPr lang="bg-BG" sz="700" b="1" dirty="0"/>
              <a:t>14988:2017</a:t>
            </a:r>
            <a:r>
              <a:rPr lang="en-US" sz="700" b="1" dirty="0">
                <a:cs typeface="Arial" pitchFamily="34" charset="0"/>
              </a:rPr>
              <a:t>.</a:t>
            </a:r>
          </a:p>
          <a:p>
            <a:pPr algn="r"/>
            <a:r>
              <a:rPr lang="en-US" sz="700" b="1" dirty="0">
                <a:cs typeface="Arial" pitchFamily="34" charset="0"/>
              </a:rPr>
              <a:t>SUITABLE FOR USE BY CHILDREN WEIGHING UNDER 15 KG AND AGED BETWEEN 6 AND 36 MONTHS.</a:t>
            </a:r>
          </a:p>
          <a:p>
            <a:pPr algn="r"/>
            <a:r>
              <a:rPr lang="es-ES" sz="700" b="1" u="sng" dirty="0"/>
              <a:t>ES: </a:t>
            </a:r>
            <a:r>
              <a:rPr lang="es-ES" sz="700" b="1" dirty="0"/>
              <a:t>ESTA TRONA HA SIDO PROBADA CON LA NORMA EN 14988:2017. ESTA ADECUADO PARA NIÑOS QUE PESAN MENOS DE 15KG Y DE 6 A 36 MESES.</a:t>
            </a:r>
            <a:r>
              <a:rPr lang="es-ES" sz="700" dirty="0"/>
              <a:t> </a:t>
            </a:r>
          </a:p>
          <a:p>
            <a:pPr algn="r"/>
            <a:r>
              <a:rPr lang="en-US" sz="700" b="1" u="sng" dirty="0">
                <a:cs typeface="Arial" pitchFamily="34" charset="0"/>
              </a:rPr>
              <a:t>GR: </a:t>
            </a:r>
            <a:r>
              <a:rPr lang="el-GR" sz="700" b="1" dirty="0">
                <a:cs typeface="Arial" pitchFamily="34" charset="0"/>
              </a:rPr>
              <a:t>ΑΥΤΟ ΤΟ ΚΑΡΕΚΛΑΚΙ ΦΑΓΗΤΟΥ ΔΟΚΙΜΑΣΤΙΚΕ ΚΑΙ ΣΥΜΜΟΡΦΩΝΕΤΑΙ ΜΕ ΤΟ ΠΡΟΤΥΠΟ EN 14988: 2017. ΚΑΤΑΛΛΗΛΟ ΓΙΑ ΧΡΗΣΗ ΑΠΟ ΠΑΙΔΙΑ ΜΕ ΒΑΡΟΣ ΕΩΣ 15 ΚΙΛΑ ΗΛΙΚΙΑΣ 6 ΕΩΣ 36 ΜΗΝΩΝ.</a:t>
            </a:r>
            <a:endParaRPr lang="en-US" sz="700" b="1" dirty="0">
              <a:cs typeface="Arial" pitchFamily="34" charset="0"/>
            </a:endParaRPr>
          </a:p>
          <a:p>
            <a:pPr algn="r"/>
            <a:r>
              <a:rPr lang="de-DE" sz="700" b="1" u="sng" dirty="0">
                <a:cs typeface="Arial" pitchFamily="34" charset="0"/>
              </a:rPr>
              <a:t>DE: </a:t>
            </a:r>
            <a:r>
              <a:rPr lang="de-DE" sz="700" b="1" dirty="0">
                <a:cs typeface="Arial" pitchFamily="34" charset="0"/>
              </a:rPr>
              <a:t>DIESER KINDERSTUHL IST GETESTET UND ENTSPRICHT DER NORM EN14988:2017.</a:t>
            </a:r>
          </a:p>
          <a:p>
            <a:pPr algn="r"/>
            <a:r>
              <a:rPr lang="de-DE" sz="700" b="1" dirty="0">
                <a:cs typeface="Arial" pitchFamily="34" charset="0"/>
              </a:rPr>
              <a:t>GEEIGNET FÜR KINDER MIT EINEM GEWICHT VON UNTER 15 KG </a:t>
            </a:r>
          </a:p>
          <a:p>
            <a:pPr algn="r"/>
            <a:r>
              <a:rPr lang="de-DE" sz="700" b="1" dirty="0">
                <a:cs typeface="Arial" pitchFamily="34" charset="0"/>
              </a:rPr>
              <a:t>UND EINEM ALTER VON 6 BIS 36 MONATEN.</a:t>
            </a:r>
            <a:endParaRPr lang="bg-BG" sz="700" b="1" dirty="0">
              <a:cs typeface="Arial" pitchFamily="34" charset="0"/>
            </a:endParaRPr>
          </a:p>
          <a:p>
            <a:pPr algn="r"/>
            <a:r>
              <a:rPr lang="en-US" sz="700" b="1" dirty="0">
                <a:cs typeface="Arial" pitchFamily="34" charset="0"/>
              </a:rPr>
              <a:t>RU: </a:t>
            </a:r>
            <a:r>
              <a:rPr lang="ru-RU" sz="700" b="1" dirty="0">
                <a:cs typeface="Arial" pitchFamily="34" charset="0"/>
              </a:rPr>
              <a:t>ЭТОT СТУЛЬЧИК ДЛЯ КОРМЛЕНИЯ ПРОВЕРЕН В СООТВЕТСТВИИ СО СТАНДАРТОМ EN 14988:2017. ПОДХОДИТ ДЛЯ ИСПОЛЬЗОВАНИЯ ДЕТЬМИ ВЕСОМ МЕНЕЕ 15 КГ И В ВОЗРАСТЕ ОТ 6 ДО 36 МЕСЯЦЕВ.</a:t>
            </a:r>
            <a:endParaRPr lang="de-DE" sz="700" b="1" dirty="0">
              <a:cs typeface="Arial" pitchFamily="34" charset="0"/>
            </a:endParaRPr>
          </a:p>
          <a:p>
            <a:pPr algn="r"/>
            <a:endParaRPr lang="en-US" sz="800" b="1" dirty="0">
              <a:cs typeface="Arial" pitchFamily="34" charset="0"/>
            </a:endParaRPr>
          </a:p>
        </p:txBody>
      </p:sp>
      <p:sp>
        <p:nvSpPr>
          <p:cNvPr id="8" name="TextBox 11"/>
          <p:cNvSpPr txBox="1"/>
          <p:nvPr/>
        </p:nvSpPr>
        <p:spPr>
          <a:xfrm>
            <a:off x="4762188" y="1289551"/>
            <a:ext cx="4192169" cy="252000"/>
          </a:xfrm>
          <a:prstGeom prst="roundRect">
            <a:avLst/>
          </a:prstGeom>
          <a:solidFill>
            <a:schemeClr val="bg1">
              <a:lumMod val="65000"/>
            </a:schemeClr>
          </a:solidFill>
          <a:ln>
            <a:noFill/>
          </a:ln>
        </p:spPr>
        <p:txBody>
          <a:bodyPr wrap="square" rtlCol="0" anchor="ctr">
            <a:spAutoFit/>
          </a:bodyPr>
          <a:lstStyle/>
          <a:p>
            <a:pPr algn="ctr"/>
            <a:r>
              <a:rPr lang="es-ES" sz="700" b="1" dirty="0"/>
              <a:t>INSTRUCCIONES PARA EL USO DE TRONA PARA  MODELO: Muffin  </a:t>
            </a:r>
            <a:br>
              <a:rPr lang="es-ES" sz="700" b="1" dirty="0"/>
            </a:br>
            <a:r>
              <a:rPr lang="es-ES" sz="700" b="1" dirty="0"/>
              <a:t>MARCA: MONI    ARTICULO № B-005</a:t>
            </a:r>
            <a:endParaRPr lang="en-US" sz="700" b="1" dirty="0"/>
          </a:p>
        </p:txBody>
      </p:sp>
      <p:sp>
        <p:nvSpPr>
          <p:cNvPr id="19" name="TextBox 11"/>
          <p:cNvSpPr txBox="1"/>
          <p:nvPr/>
        </p:nvSpPr>
        <p:spPr>
          <a:xfrm>
            <a:off x="4766451" y="1045246"/>
            <a:ext cx="4190526" cy="252000"/>
          </a:xfrm>
          <a:prstGeom prst="roundRect">
            <a:avLst/>
          </a:prstGeom>
          <a:solidFill>
            <a:schemeClr val="accent5">
              <a:lumMod val="60000"/>
              <a:lumOff val="40000"/>
            </a:schemeClr>
          </a:solidFill>
          <a:ln>
            <a:noFill/>
          </a:ln>
        </p:spPr>
        <p:txBody>
          <a:bodyPr wrap="square" rtlCol="0" anchor="ctr">
            <a:spAutoFit/>
          </a:bodyPr>
          <a:lstStyle/>
          <a:p>
            <a:pPr algn="ctr"/>
            <a:r>
              <a:rPr lang="en-US" sz="700" b="1" dirty="0"/>
              <a:t>Manual de </a:t>
            </a:r>
            <a:r>
              <a:rPr lang="en-US" sz="700" b="1" dirty="0" err="1"/>
              <a:t>instructiuni</a:t>
            </a:r>
            <a:r>
              <a:rPr lang="en-US" sz="700" b="1" dirty="0"/>
              <a:t>  </a:t>
            </a:r>
            <a:r>
              <a:rPr lang="en-US" sz="700" b="1" dirty="0" err="1"/>
              <a:t>pentru</a:t>
            </a:r>
            <a:r>
              <a:rPr lang="en-US" sz="700" b="1" dirty="0"/>
              <a:t> </a:t>
            </a:r>
            <a:r>
              <a:rPr lang="en-US" sz="700" b="1" dirty="0" err="1"/>
              <a:t>Scaun</a:t>
            </a:r>
            <a:r>
              <a:rPr lang="en-US" sz="700" b="1" dirty="0"/>
              <a:t> </a:t>
            </a:r>
            <a:r>
              <a:rPr lang="en-US" sz="700" b="1" dirty="0" err="1"/>
              <a:t>inalt</a:t>
            </a:r>
            <a:r>
              <a:rPr lang="en-US" sz="700" b="1" dirty="0"/>
              <a:t> Model : Muffin  </a:t>
            </a:r>
            <a:r>
              <a:rPr lang="en-US" sz="700" b="1" dirty="0" err="1"/>
              <a:t>Marca</a:t>
            </a:r>
            <a:r>
              <a:rPr lang="en-US" sz="700" b="1" dirty="0"/>
              <a:t> : MONI</a:t>
            </a:r>
          </a:p>
          <a:p>
            <a:pPr algn="ctr"/>
            <a:r>
              <a:rPr lang="en-US" sz="700" b="1" dirty="0"/>
              <a:t>ARTICOLUL NR. B-005</a:t>
            </a:r>
          </a:p>
        </p:txBody>
      </p:sp>
      <p:sp>
        <p:nvSpPr>
          <p:cNvPr id="21" name="TextBox 19"/>
          <p:cNvSpPr txBox="1"/>
          <p:nvPr/>
        </p:nvSpPr>
        <p:spPr>
          <a:xfrm>
            <a:off x="4786236" y="555835"/>
            <a:ext cx="4149157" cy="252000"/>
          </a:xfrm>
          <a:prstGeom prst="roundRect">
            <a:avLst/>
          </a:prstGeom>
          <a:solidFill>
            <a:schemeClr val="accent5">
              <a:lumMod val="60000"/>
              <a:lumOff val="40000"/>
            </a:schemeClr>
          </a:solidFill>
          <a:ln>
            <a:noFill/>
          </a:ln>
        </p:spPr>
        <p:txBody>
          <a:bodyPr wrap="square" rtlCol="0" anchor="ctr">
            <a:spAutoFit/>
          </a:bodyPr>
          <a:lstStyle/>
          <a:p>
            <a:pPr algn="ctr"/>
            <a:r>
              <a:rPr lang="el-GR" sz="800" b="1" dirty="0">
                <a:cs typeface="Arial" pitchFamily="34" charset="0"/>
              </a:rPr>
              <a:t>ΟΔΗΓΙΕΣ ΧΡΗΣΗΣ ΠΑΙΔΙΚΟΥ ΚΑΘΙΣΜΑΤΟΣ ΦΑΓΗΤΟΥ</a:t>
            </a:r>
            <a:r>
              <a:rPr lang="en-US" sz="800" b="1" dirty="0">
                <a:cs typeface="Arial" pitchFamily="34" charset="0"/>
              </a:rPr>
              <a:t> </a:t>
            </a:r>
            <a:r>
              <a:rPr lang="el-GR" sz="800" b="1" dirty="0">
                <a:cs typeface="Arial" pitchFamily="34" charset="0"/>
              </a:rPr>
              <a:t>ΜΟΝΤΕΛΟ: </a:t>
            </a:r>
            <a:r>
              <a:rPr lang="en-US" sz="800" b="1" dirty="0">
                <a:cs typeface="Arial" pitchFamily="34" charset="0"/>
              </a:rPr>
              <a:t>Muffin </a:t>
            </a:r>
            <a:r>
              <a:rPr lang="el-GR" sz="800" b="1" dirty="0">
                <a:cs typeface="Arial" pitchFamily="34" charset="0"/>
              </a:rPr>
              <a:t>ΜΑΡΚΑ: </a:t>
            </a:r>
            <a:r>
              <a:rPr lang="en-US" sz="800" b="1" dirty="0">
                <a:cs typeface="Arial" pitchFamily="34" charset="0"/>
              </a:rPr>
              <a:t>MONI </a:t>
            </a:r>
            <a:r>
              <a:rPr lang="el-GR" sz="800" b="1" dirty="0">
                <a:cs typeface="Arial" pitchFamily="34" charset="0"/>
              </a:rPr>
              <a:t>ΑΡ. ΠΡΟΪΟΝΤΟΣ </a:t>
            </a:r>
            <a:r>
              <a:rPr lang="en-US" sz="800" b="1" dirty="0">
                <a:cs typeface="Arial" pitchFamily="34" charset="0"/>
              </a:rPr>
              <a:t>B-005</a:t>
            </a:r>
          </a:p>
        </p:txBody>
      </p:sp>
      <p:sp>
        <p:nvSpPr>
          <p:cNvPr id="22" name="TextBox 19"/>
          <p:cNvSpPr txBox="1"/>
          <p:nvPr/>
        </p:nvSpPr>
        <p:spPr>
          <a:xfrm>
            <a:off x="4771529" y="800140"/>
            <a:ext cx="4170741" cy="252000"/>
          </a:xfrm>
          <a:prstGeom prst="roundRect">
            <a:avLst/>
          </a:prstGeom>
          <a:solidFill>
            <a:schemeClr val="bg1">
              <a:lumMod val="65000"/>
            </a:schemeClr>
          </a:solidFill>
          <a:ln>
            <a:noFill/>
          </a:ln>
        </p:spPr>
        <p:txBody>
          <a:bodyPr wrap="square" rtlCol="0" anchor="ctr">
            <a:spAutoFit/>
          </a:bodyPr>
          <a:lstStyle/>
          <a:p>
            <a:pPr algn="ctr"/>
            <a:r>
              <a:rPr lang="de-DE" sz="700" b="1" dirty="0">
                <a:cs typeface="Arial" pitchFamily="34" charset="0"/>
              </a:rPr>
              <a:t>ANWEISUNGEN FÜR GEBRAUCH EINES KINDERHOCHSTUHLS Modell: „Muffin"Marke: MONI </a:t>
            </a:r>
          </a:p>
          <a:p>
            <a:pPr algn="ctr"/>
            <a:r>
              <a:rPr lang="de-DE" sz="700" b="1" dirty="0">
                <a:cs typeface="Arial" pitchFamily="34" charset="0"/>
              </a:rPr>
              <a:t>Artikelnummer: B-003S </a:t>
            </a:r>
            <a:endParaRPr lang="en-US" sz="700" b="1" dirty="0">
              <a:cs typeface="Arial" pitchFamily="34" charset="0"/>
            </a:endParaRPr>
          </a:p>
        </p:txBody>
      </p:sp>
      <p:sp>
        <p:nvSpPr>
          <p:cNvPr id="11" name="Правоъгълник 1"/>
          <p:cNvSpPr/>
          <p:nvPr/>
        </p:nvSpPr>
        <p:spPr>
          <a:xfrm>
            <a:off x="107536" y="116632"/>
            <a:ext cx="3901759" cy="1569660"/>
          </a:xfrm>
          <a:prstGeom prst="rect">
            <a:avLst/>
          </a:prstGeom>
        </p:spPr>
        <p:txBody>
          <a:bodyPr wrap="square">
            <a:spAutoFit/>
          </a:bodyPr>
          <a:lstStyle/>
          <a:p>
            <a:pPr algn="just"/>
            <a:r>
              <a:rPr lang="ru-RU" sz="800" dirty="0">
                <a:cs typeface="Arial" pitchFamily="34" charset="0"/>
              </a:rPr>
              <a:t>3.Если вы обнаружите ослабленные соединения, порванные, треснувшие или повреждённые детали, они должны быть отремонтированы или заменены оригинальными частями в авторизованном сервисном центре. Чтобы сделать это, обратитесь к продавцу, у которого вы приобрели продукт.</a:t>
            </a:r>
          </a:p>
          <a:p>
            <a:pPr algn="just"/>
            <a:r>
              <a:rPr lang="ru-RU" sz="800" dirty="0">
                <a:cs typeface="Arial" pitchFamily="34" charset="0"/>
              </a:rPr>
              <a:t>4.Если вы обнаружите повреждения или что какая-либо функция стульчика не работает, вы должны прекратить использование до тех пор, пока повреждение не будет отремонтировано. Чтобы сделать это, обратитесь к продавцу, у которого вы приобрели продукт.</a:t>
            </a:r>
          </a:p>
          <a:p>
            <a:pPr algn="just"/>
            <a:r>
              <a:rPr lang="ru-RU" sz="800" b="1" dirty="0">
                <a:cs typeface="Arial" pitchFamily="34" charset="0"/>
              </a:rPr>
              <a:t>5. Состав обивки:</a:t>
            </a:r>
          </a:p>
          <a:p>
            <a:pPr algn="just"/>
            <a:r>
              <a:rPr lang="ru-RU" sz="800" b="1" dirty="0">
                <a:cs typeface="Arial" pitchFamily="34" charset="0"/>
              </a:rPr>
              <a:t>Внешняя часть: 100% ПВХ</a:t>
            </a:r>
          </a:p>
          <a:p>
            <a:pPr algn="just"/>
            <a:r>
              <a:rPr lang="ru-RU" sz="800" b="1" dirty="0">
                <a:cs typeface="Arial" pitchFamily="34" charset="0"/>
              </a:rPr>
              <a:t>Заполнение: 100% Полиэстер</a:t>
            </a:r>
          </a:p>
          <a:p>
            <a:pPr algn="just"/>
            <a:endParaRPr lang="bg-BG" sz="800" b="1" dirty="0">
              <a:cs typeface="Arial" pitchFamily="34" charset="0"/>
            </a:endParaRPr>
          </a:p>
        </p:txBody>
      </p:sp>
      <p:pic>
        <p:nvPicPr>
          <p:cNvPr id="14"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5736" y="1100858"/>
            <a:ext cx="1639824" cy="283464"/>
          </a:xfrm>
          <a:prstGeom prst="rect">
            <a:avLst/>
          </a:prstGeom>
        </p:spPr>
      </p:pic>
      <p:sp>
        <p:nvSpPr>
          <p:cNvPr id="15" name="TextBox 13"/>
          <p:cNvSpPr txBox="1"/>
          <p:nvPr/>
        </p:nvSpPr>
        <p:spPr>
          <a:xfrm>
            <a:off x="593104" y="1541551"/>
            <a:ext cx="2880000" cy="707886"/>
          </a:xfrm>
          <a:prstGeom prst="rect">
            <a:avLst/>
          </a:prstGeom>
          <a:noFill/>
        </p:spPr>
        <p:txBody>
          <a:bodyPr wrap="square" rtlCol="0">
            <a:spAutoFit/>
          </a:bodyPr>
          <a:lstStyle/>
          <a:p>
            <a:pPr algn="ctr"/>
            <a:r>
              <a:rPr lang="bg-BG" sz="800" b="1" dirty="0">
                <a:cs typeface="Arial" pitchFamily="34" charset="0"/>
              </a:rPr>
              <a:t>Сделано для </a:t>
            </a:r>
            <a:r>
              <a:rPr lang="en-US" sz="800" b="1" dirty="0">
                <a:cs typeface="Arial" pitchFamily="34" charset="0"/>
              </a:rPr>
              <a:t>MONI</a:t>
            </a:r>
            <a:endParaRPr lang="bg-BG" sz="800" b="1" dirty="0">
              <a:cs typeface="Arial" pitchFamily="34" charset="0"/>
            </a:endParaRPr>
          </a:p>
          <a:p>
            <a:pPr algn="ctr"/>
            <a:r>
              <a:rPr lang="bg-BG" sz="800" b="1" dirty="0">
                <a:cs typeface="Arial" pitchFamily="34" charset="0"/>
              </a:rPr>
              <a:t>Импортер: Мони Трейд ООД</a:t>
            </a:r>
          </a:p>
          <a:p>
            <a:pPr algn="ctr"/>
            <a:r>
              <a:rPr lang="bg-BG" sz="800" b="1" dirty="0">
                <a:cs typeface="Arial" pitchFamily="34" charset="0"/>
              </a:rPr>
              <a:t>Адрес: България, гр. София, </a:t>
            </a:r>
          </a:p>
          <a:p>
            <a:pPr algn="ctr"/>
            <a:r>
              <a:rPr lang="bg-BG" sz="800" b="1" dirty="0">
                <a:cs typeface="Arial" pitchFamily="34" charset="0"/>
              </a:rPr>
              <a:t>кв. </a:t>
            </a:r>
            <a:r>
              <a:rPr lang="bg-BG" sz="800" b="1" dirty="0" err="1">
                <a:cs typeface="Arial" pitchFamily="34" charset="0"/>
              </a:rPr>
              <a:t>Требич</a:t>
            </a:r>
            <a:r>
              <a:rPr lang="en-US" sz="800" b="1" dirty="0">
                <a:cs typeface="Arial" pitchFamily="34" charset="0"/>
              </a:rPr>
              <a:t>, </a:t>
            </a:r>
            <a:r>
              <a:rPr lang="bg-BG" sz="800" b="1" dirty="0">
                <a:cs typeface="Arial" pitchFamily="34" charset="0"/>
              </a:rPr>
              <a:t>ул. </a:t>
            </a:r>
            <a:r>
              <a:rPr lang="bg-BG" sz="800" b="1" dirty="0" err="1">
                <a:cs typeface="Arial" pitchFamily="34" charset="0"/>
              </a:rPr>
              <a:t>Доло</a:t>
            </a:r>
            <a:r>
              <a:rPr lang="bg-BG" sz="800" b="1" dirty="0">
                <a:cs typeface="Arial" pitchFamily="34" charset="0"/>
              </a:rPr>
              <a:t> 1</a:t>
            </a:r>
          </a:p>
          <a:p>
            <a:pPr algn="ctr"/>
            <a:r>
              <a:rPr lang="bg-BG" sz="800" b="1" dirty="0">
                <a:cs typeface="Arial" pitchFamily="34" charset="0"/>
              </a:rPr>
              <a:t>Тел: 02/ 936 07 90</a:t>
            </a:r>
          </a:p>
        </p:txBody>
      </p:sp>
      <p:sp>
        <p:nvSpPr>
          <p:cNvPr id="16" name="TextBox 14"/>
          <p:cNvSpPr txBox="1"/>
          <p:nvPr/>
        </p:nvSpPr>
        <p:spPr>
          <a:xfrm>
            <a:off x="179512" y="6547644"/>
            <a:ext cx="426218" cy="238363"/>
          </a:xfrm>
          <a:prstGeom prst="roundRect">
            <a:avLst/>
          </a:prstGeom>
          <a:noFill/>
          <a:ln w="6350">
            <a:solidFill>
              <a:schemeClr val="tx1"/>
            </a:solidFill>
          </a:ln>
        </p:spPr>
        <p:txBody>
          <a:bodyPr wrap="square" rtlCol="0" anchor="ctr">
            <a:spAutoFit/>
          </a:bodyPr>
          <a:lstStyle/>
          <a:p>
            <a:pPr algn="ctr"/>
            <a:r>
              <a:rPr lang="bg-BG" sz="800" b="1" dirty="0">
                <a:cs typeface="Arial" pitchFamily="34" charset="0"/>
              </a:rPr>
              <a:t>38</a:t>
            </a:r>
          </a:p>
        </p:txBody>
      </p:sp>
      <p:sp>
        <p:nvSpPr>
          <p:cNvPr id="17" name="TextBox 19"/>
          <p:cNvSpPr txBox="1"/>
          <p:nvPr/>
        </p:nvSpPr>
        <p:spPr>
          <a:xfrm>
            <a:off x="4759568" y="1541551"/>
            <a:ext cx="4182702" cy="252000"/>
          </a:xfrm>
          <a:prstGeom prst="roundRect">
            <a:avLst/>
          </a:prstGeom>
          <a:solidFill>
            <a:schemeClr val="accent5">
              <a:lumMod val="60000"/>
              <a:lumOff val="40000"/>
            </a:schemeClr>
          </a:solidFill>
          <a:ln>
            <a:noFill/>
          </a:ln>
        </p:spPr>
        <p:txBody>
          <a:bodyPr wrap="square" rtlCol="0" anchor="ctr">
            <a:spAutoFit/>
          </a:bodyPr>
          <a:lstStyle/>
          <a:p>
            <a:pPr algn="ctr"/>
            <a:endParaRPr lang="ru-RU" sz="700" b="1" dirty="0">
              <a:cs typeface="Arial" pitchFamily="34" charset="0"/>
            </a:endParaRPr>
          </a:p>
          <a:p>
            <a:pPr algn="ctr"/>
            <a:r>
              <a:rPr lang="ru-RU" sz="700" b="1" dirty="0">
                <a:cs typeface="Arial" pitchFamily="34" charset="0"/>
              </a:rPr>
              <a:t>ИНСТРУКЦИЯ ПО ЭКСПЛУАТАЦИИ ДЕТСКОГО СТУЛЬЧИКА ДЛЯ КОРМЛЕНИЯ МОДЕЛЬ: </a:t>
            </a:r>
            <a:r>
              <a:rPr lang="en-US" sz="700" b="1" dirty="0">
                <a:cs typeface="Arial" pitchFamily="34" charset="0"/>
              </a:rPr>
              <a:t>AVOCADO </a:t>
            </a:r>
          </a:p>
          <a:p>
            <a:pPr algn="ctr"/>
            <a:r>
              <a:rPr lang="ru-RU" sz="700" b="1" dirty="0">
                <a:cs typeface="Arial" pitchFamily="34" charset="0"/>
              </a:rPr>
              <a:t>МАРК</a:t>
            </a:r>
            <a:r>
              <a:rPr lang="en-US" sz="700" b="1" dirty="0">
                <a:cs typeface="Arial" pitchFamily="34" charset="0"/>
              </a:rPr>
              <a:t>A: MONI </a:t>
            </a:r>
            <a:r>
              <a:rPr lang="ru-RU" sz="700" b="1" dirty="0">
                <a:cs typeface="Arial" pitchFamily="34" charset="0"/>
              </a:rPr>
              <a:t>НОМЕР АРТИКУЛА </a:t>
            </a:r>
            <a:r>
              <a:rPr lang="en-US" sz="700" b="1" dirty="0">
                <a:cs typeface="Arial" pitchFamily="34" charset="0"/>
              </a:rPr>
              <a:t>B-003S</a:t>
            </a:r>
          </a:p>
          <a:p>
            <a:pPr algn="ctr"/>
            <a:endParaRPr lang="en-US" sz="700" b="1" dirty="0">
              <a:cs typeface="Arial" pitchFamily="34" charset="0"/>
            </a:endParaRPr>
          </a:p>
        </p:txBody>
      </p:sp>
      <p:sp>
        <p:nvSpPr>
          <p:cNvPr id="18" name="TextBox 17"/>
          <p:cNvSpPr txBox="1"/>
          <p:nvPr/>
        </p:nvSpPr>
        <p:spPr>
          <a:xfrm>
            <a:off x="4786236" y="296140"/>
            <a:ext cx="4159949" cy="252000"/>
          </a:xfrm>
          <a:prstGeom prst="roundRect">
            <a:avLst/>
          </a:prstGeom>
          <a:solidFill>
            <a:schemeClr val="bg1">
              <a:lumMod val="65000"/>
            </a:schemeClr>
          </a:solidFill>
          <a:ln>
            <a:noFill/>
          </a:ln>
        </p:spPr>
        <p:txBody>
          <a:bodyPr wrap="square" rtlCol="0" anchor="ctr">
            <a:spAutoFit/>
          </a:bodyPr>
          <a:lstStyle/>
          <a:p>
            <a:pPr algn="ctr"/>
            <a:r>
              <a:rPr lang="en-US" sz="700" b="1" dirty="0">
                <a:cs typeface="Arial" pitchFamily="34" charset="0"/>
              </a:rPr>
              <a:t>INSTRUCTION MANUAL OF HIGH CHAIR MODEL: Muffin BRAND: MONI </a:t>
            </a:r>
          </a:p>
          <a:p>
            <a:pPr algn="ctr"/>
            <a:r>
              <a:rPr lang="en-US" sz="700" b="1" dirty="0">
                <a:cs typeface="Arial" pitchFamily="34" charset="0"/>
              </a:rPr>
              <a:t>ITEM NO. B-005</a:t>
            </a:r>
          </a:p>
        </p:txBody>
      </p:sp>
      <p:cxnSp>
        <p:nvCxnSpPr>
          <p:cNvPr id="5" name="Straight Connector 4"/>
          <p:cNvCxnSpPr/>
          <p:nvPr/>
        </p:nvCxnSpPr>
        <p:spPr>
          <a:xfrm>
            <a:off x="4716016" y="5210260"/>
            <a:ext cx="4219377" cy="0"/>
          </a:xfrm>
          <a:prstGeom prst="line">
            <a:avLst/>
          </a:prstGeom>
          <a:ln w="19050">
            <a:solidFill>
              <a:schemeClr val="bg1">
                <a:lumMod val="50000"/>
              </a:schemeClr>
            </a:solidFill>
            <a:prstDash val="dashDot"/>
          </a:ln>
        </p:spPr>
        <p:style>
          <a:lnRef idx="1">
            <a:schemeClr val="accent5"/>
          </a:lnRef>
          <a:fillRef idx="0">
            <a:schemeClr val="accent5"/>
          </a:fillRef>
          <a:effectRef idx="0">
            <a:schemeClr val="accent5"/>
          </a:effectRef>
          <a:fontRef idx="minor">
            <a:schemeClr val="tx1"/>
          </a:fontRef>
        </p:style>
      </p:cxnSp>
      <p:pic>
        <p:nvPicPr>
          <p:cNvPr id="9" name="Picture 8"/>
          <p:cNvPicPr>
            <a:picLocks noChangeAspect="1"/>
          </p:cNvPicPr>
          <p:nvPr/>
        </p:nvPicPr>
        <p:blipFill>
          <a:blip r:embed="rId4"/>
          <a:stretch>
            <a:fillRect/>
          </a:stretch>
        </p:blipFill>
        <p:spPr>
          <a:xfrm>
            <a:off x="5580112" y="1907322"/>
            <a:ext cx="1783847" cy="2467808"/>
          </a:xfrm>
          <a:prstGeom prst="rect">
            <a:avLst/>
          </a:prstGeom>
        </p:spPr>
      </p:pic>
      <p:pic>
        <p:nvPicPr>
          <p:cNvPr id="24" name="Picture 23"/>
          <p:cNvPicPr>
            <a:picLocks noChangeAspect="1"/>
          </p:cNvPicPr>
          <p:nvPr/>
        </p:nvPicPr>
        <p:blipFill>
          <a:blip r:embed="rId5"/>
          <a:stretch>
            <a:fillRect/>
          </a:stretch>
        </p:blipFill>
        <p:spPr>
          <a:xfrm>
            <a:off x="7382491" y="3769790"/>
            <a:ext cx="1500188" cy="595313"/>
          </a:xfrm>
          <a:prstGeom prst="rect">
            <a:avLst/>
          </a:prstGeom>
        </p:spPr>
      </p:pic>
      <p:pic>
        <p:nvPicPr>
          <p:cNvPr id="25" name="Picture 24"/>
          <p:cNvPicPr>
            <a:picLocks noChangeAspect="1"/>
          </p:cNvPicPr>
          <p:nvPr/>
        </p:nvPicPr>
        <p:blipFill>
          <a:blip r:embed="rId6"/>
          <a:stretch>
            <a:fillRect/>
          </a:stretch>
        </p:blipFill>
        <p:spPr>
          <a:xfrm>
            <a:off x="7714955" y="1876693"/>
            <a:ext cx="835260" cy="1878335"/>
          </a:xfrm>
          <a:prstGeom prst="rect">
            <a:avLst/>
          </a:prstGeom>
        </p:spPr>
      </p:pic>
      <p:sp>
        <p:nvSpPr>
          <p:cNvPr id="27" name="Oval 26"/>
          <p:cNvSpPr/>
          <p:nvPr/>
        </p:nvSpPr>
        <p:spPr>
          <a:xfrm>
            <a:off x="8370956" y="2132856"/>
            <a:ext cx="459008" cy="1296144"/>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bg-BG"/>
          </a:p>
        </p:txBody>
      </p:sp>
      <p:sp>
        <p:nvSpPr>
          <p:cNvPr id="28" name="Oval 27"/>
          <p:cNvSpPr/>
          <p:nvPr/>
        </p:nvSpPr>
        <p:spPr>
          <a:xfrm>
            <a:off x="8320711" y="2346921"/>
            <a:ext cx="459008" cy="1026878"/>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bg-B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p:cNvSpPr txBox="1"/>
          <p:nvPr/>
        </p:nvSpPr>
        <p:spPr>
          <a:xfrm>
            <a:off x="107504" y="67835"/>
            <a:ext cx="3960000" cy="6617196"/>
          </a:xfrm>
          <a:prstGeom prst="rect">
            <a:avLst/>
          </a:prstGeom>
          <a:noFill/>
        </p:spPr>
        <p:txBody>
          <a:bodyPr wrap="square" rtlCol="0">
            <a:spAutoFit/>
          </a:bodyPr>
          <a:lstStyle/>
          <a:p>
            <a:pPr algn="just"/>
            <a:r>
              <a:rPr lang="en-US" sz="800" b="1" dirty="0"/>
              <a:t>WARNING</a:t>
            </a:r>
            <a:r>
              <a:rPr lang="bg-BG" sz="800" b="1" dirty="0"/>
              <a:t>! </a:t>
            </a:r>
            <a:r>
              <a:rPr lang="en-US" sz="800" b="1" dirty="0"/>
              <a:t>Please</a:t>
            </a:r>
            <a:r>
              <a:rPr lang="bg-BG" sz="800" b="1" dirty="0"/>
              <a:t>, </a:t>
            </a:r>
            <a:r>
              <a:rPr lang="en-US" sz="800" b="1" dirty="0"/>
              <a:t>follow and comply with the following warnings, assembly instructions</a:t>
            </a:r>
            <a:r>
              <a:rPr lang="bg-BG" sz="800" b="1" dirty="0"/>
              <a:t>, </a:t>
            </a:r>
            <a:r>
              <a:rPr lang="en-US" sz="800" b="1" dirty="0"/>
              <a:t>operation and maintenance</a:t>
            </a:r>
            <a:r>
              <a:rPr lang="bg-BG" sz="800" b="1" dirty="0"/>
              <a:t>! </a:t>
            </a:r>
            <a:r>
              <a:rPr lang="en-US" sz="800" b="1" dirty="0"/>
              <a:t>If you do not follow them this may result in serious injuries or impairments of your child</a:t>
            </a:r>
            <a:r>
              <a:rPr lang="bg-BG" sz="800" b="1" dirty="0"/>
              <a:t>!</a:t>
            </a:r>
            <a:endParaRPr lang="en-US" sz="800" b="1" dirty="0"/>
          </a:p>
          <a:p>
            <a:pPr algn="just"/>
            <a:r>
              <a:rPr lang="bg-BG" sz="800" b="1" dirty="0"/>
              <a:t>1. </a:t>
            </a:r>
            <a:r>
              <a:rPr lang="en-US" sz="800" b="1" dirty="0"/>
              <a:t>WARNING</a:t>
            </a:r>
            <a:r>
              <a:rPr lang="bg-BG" sz="800" b="1" dirty="0"/>
              <a:t>!</a:t>
            </a:r>
            <a:r>
              <a:rPr lang="bg-BG" sz="800" dirty="0"/>
              <a:t> </a:t>
            </a:r>
            <a:r>
              <a:rPr lang="en-US" sz="800" b="1" dirty="0"/>
              <a:t>DO NOT LEAVE THE CHILD WITHOUT SUPERVISION</a:t>
            </a:r>
            <a:r>
              <a:rPr lang="bg-BG" sz="800" b="1" dirty="0"/>
              <a:t>!</a:t>
            </a:r>
            <a:r>
              <a:rPr lang="bg-BG" sz="800" dirty="0"/>
              <a:t> </a:t>
            </a:r>
            <a:r>
              <a:rPr lang="en-US" sz="800" b="1" dirty="0"/>
              <a:t>THE CHILD MUST ALWAYS BE UNDER DIRECT SUPERVISION OF AN ADULT</a:t>
            </a:r>
            <a:r>
              <a:rPr lang="bg-BG" sz="800" b="1" dirty="0"/>
              <a:t>, </a:t>
            </a:r>
            <a:r>
              <a:rPr lang="en-US" sz="800" b="1" dirty="0"/>
              <a:t>WHILE IN THE HIGH CHAIR</a:t>
            </a:r>
            <a:r>
              <a:rPr lang="bg-BG" sz="800" b="1" dirty="0"/>
              <a:t>, </a:t>
            </a:r>
            <a:r>
              <a:rPr lang="en-US" sz="800" b="1" dirty="0"/>
              <a:t>EVEN FOR A SHORT PERIOD OF TIME</a:t>
            </a:r>
            <a:r>
              <a:rPr lang="bg-BG" sz="800" b="1" dirty="0"/>
              <a:t>!</a:t>
            </a:r>
            <a:endParaRPr lang="bg-BG" sz="800" dirty="0"/>
          </a:p>
          <a:p>
            <a:pPr algn="just"/>
            <a:r>
              <a:rPr lang="bg-BG" sz="800" b="1" dirty="0"/>
              <a:t>2. </a:t>
            </a:r>
            <a:r>
              <a:rPr lang="en-US" sz="800" b="1" dirty="0"/>
              <a:t>WARNING</a:t>
            </a:r>
            <a:r>
              <a:rPr lang="bg-BG" sz="800" b="1" dirty="0"/>
              <a:t>!</a:t>
            </a:r>
            <a:r>
              <a:rPr lang="bg-BG" sz="800" dirty="0"/>
              <a:t> </a:t>
            </a:r>
            <a:r>
              <a:rPr lang="en-US" sz="800" dirty="0"/>
              <a:t>The high chair is not suitable and must not be used by children aged less than </a:t>
            </a:r>
            <a:r>
              <a:rPr lang="bg-BG" sz="800" dirty="0"/>
              <a:t>6 </a:t>
            </a:r>
            <a:r>
              <a:rPr lang="en-US" sz="800" dirty="0"/>
              <a:t>months, who cannot stay in an upright sitting position stably and independently</a:t>
            </a:r>
            <a:r>
              <a:rPr lang="bg-BG" sz="800" dirty="0"/>
              <a:t>!</a:t>
            </a:r>
          </a:p>
          <a:p>
            <a:pPr algn="just"/>
            <a:r>
              <a:rPr lang="bg-BG" sz="800" b="1" dirty="0"/>
              <a:t>3.</a:t>
            </a:r>
            <a:r>
              <a:rPr lang="bg-BG" sz="800" dirty="0"/>
              <a:t> </a:t>
            </a:r>
            <a:r>
              <a:rPr lang="en-US" sz="800" dirty="0"/>
              <a:t>The high chair is equipped with safety belts</a:t>
            </a:r>
            <a:r>
              <a:rPr lang="bg-BG" sz="800" dirty="0"/>
              <a:t>. </a:t>
            </a:r>
            <a:r>
              <a:rPr lang="en-US" sz="800" dirty="0"/>
              <a:t>Always place them when the child is on the high chair in order to ensure its safety and to avoid the risk of serious injury in case of an accidental rising of the child, its sliding from the high chair and falling</a:t>
            </a:r>
            <a:r>
              <a:rPr lang="bg-BG" sz="800" dirty="0"/>
              <a:t>.  </a:t>
            </a:r>
            <a:r>
              <a:rPr lang="en-US" sz="800" dirty="0"/>
              <a:t>If you add any additional harness, other than the one provided by the manufacturer, it shall comply with EN13210.</a:t>
            </a:r>
            <a:endParaRPr lang="bg-BG" sz="800" dirty="0"/>
          </a:p>
          <a:p>
            <a:pPr algn="just"/>
            <a:r>
              <a:rPr lang="bg-BG" sz="800" b="1" dirty="0"/>
              <a:t>4. </a:t>
            </a:r>
            <a:r>
              <a:rPr lang="en-US" sz="800" b="1" dirty="0"/>
              <a:t>WARNING</a:t>
            </a:r>
            <a:r>
              <a:rPr lang="bg-BG" sz="800" b="1" dirty="0"/>
              <a:t>!</a:t>
            </a:r>
            <a:r>
              <a:rPr lang="bg-BG" sz="800" dirty="0"/>
              <a:t> </a:t>
            </a:r>
            <a:r>
              <a:rPr lang="en-US" sz="800" b="1" dirty="0"/>
              <a:t>BEFORE USING THE PRODUCT YOU MUST MAKE SURE THAT THE SAFETY BELTS ARE CORRECTLY PLACED</a:t>
            </a:r>
            <a:r>
              <a:rPr lang="bg-BG" sz="800" b="1" dirty="0"/>
              <a:t>!</a:t>
            </a:r>
            <a:r>
              <a:rPr lang="bg-BG" sz="800" dirty="0"/>
              <a:t> </a:t>
            </a:r>
          </a:p>
          <a:p>
            <a:pPr algn="just"/>
            <a:r>
              <a:rPr lang="bg-BG" sz="800" b="1" dirty="0"/>
              <a:t>5.</a:t>
            </a:r>
            <a:r>
              <a:rPr lang="bg-BG" sz="800" dirty="0"/>
              <a:t> </a:t>
            </a:r>
            <a:r>
              <a:rPr lang="en-US" sz="800" dirty="0"/>
              <a:t>Check each time whether the belts are twisted</a:t>
            </a:r>
            <a:r>
              <a:rPr lang="bg-BG" sz="800" dirty="0"/>
              <a:t>, </a:t>
            </a:r>
            <a:r>
              <a:rPr lang="en-US" sz="800" dirty="0"/>
              <a:t>do not change their length in fastened position, whether they are torn, worn or have missing parts</a:t>
            </a:r>
            <a:r>
              <a:rPr lang="bg-BG" sz="800" dirty="0"/>
              <a:t>. </a:t>
            </a:r>
            <a:r>
              <a:rPr lang="en-US" sz="800" dirty="0"/>
              <a:t>Before use check whether they are stably fixed to the construction of the high chair</a:t>
            </a:r>
            <a:r>
              <a:rPr lang="bg-BG" sz="800" dirty="0"/>
              <a:t>, </a:t>
            </a:r>
            <a:r>
              <a:rPr lang="en-US" sz="800" dirty="0"/>
              <a:t>condition of the buckles for fastening and adjustment of the length of the belts</a:t>
            </a:r>
            <a:r>
              <a:rPr lang="bg-BG" sz="800" dirty="0"/>
              <a:t>! </a:t>
            </a:r>
            <a:r>
              <a:rPr lang="en-US" sz="800" dirty="0"/>
              <a:t>The plastic buckles and fasteners must be strong and provide secure connection.</a:t>
            </a:r>
            <a:endParaRPr lang="en-US" sz="800" b="1" dirty="0"/>
          </a:p>
          <a:p>
            <a:pPr algn="just"/>
            <a:r>
              <a:rPr lang="bg-BG" sz="800" b="1" dirty="0"/>
              <a:t>6. </a:t>
            </a:r>
            <a:r>
              <a:rPr lang="en-US" sz="800" b="1" dirty="0"/>
              <a:t>WARNING</a:t>
            </a:r>
            <a:r>
              <a:rPr lang="bg-BG" sz="800" b="1" dirty="0"/>
              <a:t>! </a:t>
            </a:r>
            <a:r>
              <a:rPr lang="en-US" sz="800" b="1" dirty="0"/>
              <a:t>ALWAYS BEFORE USE CHECK THE CONDITION OF THE LOCKING MECHANISMS</a:t>
            </a:r>
            <a:r>
              <a:rPr lang="bg-BG" sz="800" b="1" dirty="0"/>
              <a:t>!</a:t>
            </a:r>
            <a:endParaRPr lang="bg-BG" sz="800" dirty="0"/>
          </a:p>
          <a:p>
            <a:pPr algn="just"/>
            <a:r>
              <a:rPr lang="bg-BG" sz="800" b="1" dirty="0"/>
              <a:t>7. </a:t>
            </a:r>
            <a:r>
              <a:rPr lang="en-US" sz="800" b="1" dirty="0"/>
              <a:t>WARNING</a:t>
            </a:r>
            <a:r>
              <a:rPr lang="bg-BG" sz="800" b="1" dirty="0"/>
              <a:t>! </a:t>
            </a:r>
            <a:r>
              <a:rPr lang="en-US" sz="800" b="1" dirty="0"/>
              <a:t>Do not use the high chair before making sure that all parts are in good condition, correctly placed and fixed</a:t>
            </a:r>
            <a:r>
              <a:rPr lang="bg-BG" sz="800" b="1" dirty="0"/>
              <a:t>!</a:t>
            </a:r>
            <a:r>
              <a:rPr lang="en-US" sz="800" b="1" dirty="0"/>
              <a:t> </a:t>
            </a:r>
            <a:endParaRPr lang="bg-BG" sz="800" dirty="0"/>
          </a:p>
          <a:p>
            <a:pPr algn="just"/>
            <a:r>
              <a:rPr lang="bg-BG" sz="800" b="1" dirty="0"/>
              <a:t>8. </a:t>
            </a:r>
            <a:r>
              <a:rPr lang="en-US" sz="800" b="1" dirty="0"/>
              <a:t>WARNING</a:t>
            </a:r>
            <a:r>
              <a:rPr lang="bg-BG" sz="800" b="1" dirty="0"/>
              <a:t>! </a:t>
            </a:r>
            <a:r>
              <a:rPr lang="en-US" sz="800" b="1" dirty="0"/>
              <a:t>KEEP FROM FIRE AND OTHER SOURCES OF HEAT</a:t>
            </a:r>
            <a:r>
              <a:rPr lang="bg-BG" sz="800" b="1" dirty="0"/>
              <a:t>! </a:t>
            </a:r>
            <a:r>
              <a:rPr lang="en-US" sz="800" b="1" dirty="0"/>
              <a:t>THERE IS A RISK OF INJURY TO THE CHILD OR DAMAGE OF THE PRODUCT IF YOU STORE OR USE CLOSE TO</a:t>
            </a:r>
          </a:p>
          <a:p>
            <a:pPr algn="just"/>
            <a:r>
              <a:rPr lang="en-US" sz="800" b="1" dirty="0"/>
              <a:t>OPEN FIRES OR OTHER SOURCES OF HEAT SUCH AS ELECTRIC HEATING DEVICES, GAS STOVES, ETC.</a:t>
            </a:r>
          </a:p>
          <a:p>
            <a:pPr algn="just"/>
            <a:r>
              <a:rPr lang="bg-BG" sz="800" b="1" dirty="0"/>
              <a:t>9.</a:t>
            </a:r>
            <a:r>
              <a:rPr lang="bg-BG" sz="800" dirty="0"/>
              <a:t> </a:t>
            </a:r>
            <a:r>
              <a:rPr lang="en-US" sz="800" dirty="0"/>
              <a:t>The weight of the child must not exceed the maximum capacity for the product </a:t>
            </a:r>
            <a:r>
              <a:rPr lang="bg-BG" sz="800" dirty="0"/>
              <a:t>- 15 </a:t>
            </a:r>
            <a:r>
              <a:rPr lang="en-US" sz="800" dirty="0"/>
              <a:t>kg</a:t>
            </a:r>
            <a:r>
              <a:rPr lang="bg-BG" sz="800" dirty="0"/>
              <a:t>.</a:t>
            </a:r>
          </a:p>
          <a:p>
            <a:pPr algn="just"/>
            <a:r>
              <a:rPr lang="bg-BG" sz="800" b="1" dirty="0"/>
              <a:t>10.</a:t>
            </a:r>
            <a:r>
              <a:rPr lang="bg-BG" sz="800" dirty="0"/>
              <a:t> </a:t>
            </a:r>
            <a:r>
              <a:rPr lang="en-US" sz="800" dirty="0"/>
              <a:t>The assembly of the high chair and placing of its individual parts must be performed by an adult only</a:t>
            </a:r>
            <a:r>
              <a:rPr lang="bg-BG" sz="800" dirty="0"/>
              <a:t>!</a:t>
            </a:r>
          </a:p>
          <a:p>
            <a:pPr algn="just"/>
            <a:r>
              <a:rPr lang="bg-BG" sz="800" b="1" dirty="0"/>
              <a:t>12.</a:t>
            </a:r>
            <a:r>
              <a:rPr lang="bg-BG" sz="800" dirty="0"/>
              <a:t> </a:t>
            </a:r>
            <a:r>
              <a:rPr lang="en-US" sz="800" dirty="0"/>
              <a:t>When you adjust the high chair make sure that your body and the body of your child, the toes and fingers are not close to any part of the high chair and resulting in injury</a:t>
            </a:r>
            <a:r>
              <a:rPr lang="bg-BG" sz="800" dirty="0"/>
              <a:t>.</a:t>
            </a:r>
          </a:p>
          <a:p>
            <a:pPr algn="just"/>
            <a:r>
              <a:rPr lang="bg-BG" sz="800" b="1" dirty="0"/>
              <a:t>13.</a:t>
            </a:r>
            <a:r>
              <a:rPr lang="bg-BG" sz="800" dirty="0"/>
              <a:t> </a:t>
            </a:r>
            <a:r>
              <a:rPr lang="en-US" sz="800" dirty="0"/>
              <a:t>Before placing the child on the high chair, make sure that it is completely unfolded and fixed in open position and all locking mechanisms are engaged properly</a:t>
            </a:r>
            <a:r>
              <a:rPr lang="bg-BG" sz="800" dirty="0"/>
              <a:t>! </a:t>
            </a:r>
            <a:r>
              <a:rPr lang="en-US" sz="800" dirty="0"/>
              <a:t>That way you will avoid injury to the child from sudden folding of the high chair</a:t>
            </a:r>
            <a:r>
              <a:rPr lang="bg-BG" sz="800" dirty="0"/>
              <a:t>.</a:t>
            </a:r>
          </a:p>
          <a:p>
            <a:pPr algn="just"/>
            <a:r>
              <a:rPr lang="bg-BG" sz="800" b="1" dirty="0"/>
              <a:t>14.</a:t>
            </a:r>
            <a:r>
              <a:rPr lang="bg-BG" sz="800" dirty="0"/>
              <a:t> </a:t>
            </a:r>
            <a:r>
              <a:rPr lang="en-US" sz="800" dirty="0"/>
              <a:t>Do not allow the child to stand up on the high chair</a:t>
            </a:r>
            <a:r>
              <a:rPr lang="bg-BG" sz="800" dirty="0"/>
              <a:t>!</a:t>
            </a:r>
          </a:p>
          <a:p>
            <a:pPr algn="just"/>
            <a:r>
              <a:rPr lang="bg-BG" sz="800" b="1" dirty="0"/>
              <a:t>15.</a:t>
            </a:r>
            <a:r>
              <a:rPr lang="bg-BG" sz="800" dirty="0"/>
              <a:t> </a:t>
            </a:r>
            <a:r>
              <a:rPr lang="en-US" sz="800" dirty="0"/>
              <a:t>The food tray is not intended for holding of your child in the high chair</a:t>
            </a:r>
            <a:r>
              <a:rPr lang="bg-BG" sz="800" dirty="0"/>
              <a:t>!</a:t>
            </a:r>
          </a:p>
          <a:p>
            <a:pPr algn="just"/>
            <a:r>
              <a:rPr lang="bg-BG" sz="800" b="1" dirty="0"/>
              <a:t>16.</a:t>
            </a:r>
            <a:r>
              <a:rPr lang="bg-BG" sz="800" dirty="0"/>
              <a:t> </a:t>
            </a:r>
            <a:r>
              <a:rPr lang="en-US" sz="800" dirty="0"/>
              <a:t>Do not use the high chair without the food tray and always make sure that it is stably fixed</a:t>
            </a:r>
            <a:r>
              <a:rPr lang="bg-BG" sz="800" dirty="0"/>
              <a:t>.</a:t>
            </a:r>
          </a:p>
          <a:p>
            <a:pPr algn="just"/>
            <a:r>
              <a:rPr lang="bg-BG" sz="800" b="1" dirty="0"/>
              <a:t>17.</a:t>
            </a:r>
            <a:r>
              <a:rPr lang="bg-BG" sz="800" dirty="0"/>
              <a:t> </a:t>
            </a:r>
            <a:r>
              <a:rPr lang="en-US" sz="800" dirty="0"/>
              <a:t>Always leave enough, but safe space between the child and the food tray</a:t>
            </a:r>
            <a:r>
              <a:rPr lang="bg-BG" sz="800" dirty="0"/>
              <a:t>.</a:t>
            </a:r>
            <a:r>
              <a:rPr lang="en-US" sz="800" dirty="0"/>
              <a:t> Also be aware of the risk of tilting, when you child  can push its feet against a table or any other structure.</a:t>
            </a:r>
            <a:endParaRPr lang="bg-BG" sz="800" dirty="0"/>
          </a:p>
          <a:p>
            <a:pPr algn="just"/>
            <a:r>
              <a:rPr lang="bg-BG" sz="800" b="1" dirty="0"/>
              <a:t>18.</a:t>
            </a:r>
            <a:r>
              <a:rPr lang="bg-BG" sz="800" dirty="0"/>
              <a:t> </a:t>
            </a:r>
            <a:r>
              <a:rPr lang="en-US" sz="800" dirty="0"/>
              <a:t>Never lift or move the high chair when there is a child in it, because this may lead to involuntary folding of the product and injury to the child</a:t>
            </a:r>
            <a:r>
              <a:rPr lang="bg-BG" sz="800" dirty="0"/>
              <a:t>!</a:t>
            </a:r>
          </a:p>
          <a:p>
            <a:pPr algn="just"/>
            <a:r>
              <a:rPr lang="bg-BG" sz="800" b="1" dirty="0"/>
              <a:t>19.</a:t>
            </a:r>
            <a:r>
              <a:rPr lang="bg-BG" sz="800" dirty="0"/>
              <a:t> </a:t>
            </a:r>
            <a:r>
              <a:rPr lang="en-US" sz="800" dirty="0"/>
              <a:t>Always before putting the child in the high chair</a:t>
            </a:r>
            <a:r>
              <a:rPr lang="bg-BG" sz="800" dirty="0"/>
              <a:t>, </a:t>
            </a:r>
            <a:r>
              <a:rPr lang="en-US" sz="800" dirty="0"/>
              <a:t>you must check and make sure that the high chair is completely unfolded and fixed in this position</a:t>
            </a:r>
            <a:r>
              <a:rPr lang="bg-BG" sz="800" dirty="0"/>
              <a:t>!</a:t>
            </a:r>
          </a:p>
          <a:p>
            <a:pPr algn="just"/>
            <a:r>
              <a:rPr lang="bg-BG" sz="800" b="1" dirty="0"/>
              <a:t>20.</a:t>
            </a:r>
            <a:r>
              <a:rPr lang="bg-BG" sz="800" dirty="0"/>
              <a:t> </a:t>
            </a:r>
            <a:r>
              <a:rPr lang="en-US" sz="800" dirty="0"/>
              <a:t>Never fold, move, make adjustments or repairs when there is a child in it</a:t>
            </a:r>
            <a:r>
              <a:rPr lang="bg-BG" sz="800" dirty="0"/>
              <a:t>!</a:t>
            </a:r>
          </a:p>
          <a:p>
            <a:pPr algn="just"/>
            <a:r>
              <a:rPr lang="bg-BG" sz="800" b="1" dirty="0"/>
              <a:t>21.</a:t>
            </a:r>
            <a:r>
              <a:rPr lang="bg-BG" sz="800" dirty="0"/>
              <a:t> </a:t>
            </a:r>
            <a:r>
              <a:rPr lang="en-US" sz="800" dirty="0"/>
              <a:t>The high chair must be placed on the floor and the slant must be</a:t>
            </a:r>
            <a:r>
              <a:rPr lang="bg-BG" sz="800" dirty="0"/>
              <a:t> 3 </a:t>
            </a:r>
            <a:r>
              <a:rPr lang="en-US" sz="800" dirty="0"/>
              <a:t>degrees or less</a:t>
            </a:r>
            <a:r>
              <a:rPr lang="bg-BG" sz="800" dirty="0"/>
              <a:t>.</a:t>
            </a:r>
          </a:p>
          <a:p>
            <a:pPr algn="just"/>
            <a:r>
              <a:rPr lang="bg-BG" sz="800" b="1" dirty="0"/>
              <a:t>22.</a:t>
            </a:r>
            <a:r>
              <a:rPr lang="bg-BG" sz="800" dirty="0"/>
              <a:t> </a:t>
            </a:r>
            <a:r>
              <a:rPr lang="en-US" sz="800" dirty="0"/>
              <a:t>Be careful when you adjust the position of the tray</a:t>
            </a:r>
            <a:r>
              <a:rPr lang="bg-BG" sz="800" dirty="0"/>
              <a:t>, </a:t>
            </a:r>
            <a:r>
              <a:rPr lang="en-US" sz="800" dirty="0"/>
              <a:t>footrest and when you unfold or fold the high chair due to danger of pinching of the fingers</a:t>
            </a:r>
            <a:r>
              <a:rPr lang="bg-BG" sz="800" dirty="0"/>
              <a:t>.</a:t>
            </a:r>
            <a:endParaRPr lang="en-US" sz="800" dirty="0"/>
          </a:p>
          <a:p>
            <a:pPr algn="just"/>
            <a:r>
              <a:rPr lang="bg-BG" sz="800" b="1" dirty="0"/>
              <a:t>23.</a:t>
            </a:r>
            <a:r>
              <a:rPr lang="bg-BG" sz="800" dirty="0"/>
              <a:t> </a:t>
            </a:r>
            <a:r>
              <a:rPr lang="en-US" sz="800" dirty="0"/>
              <a:t>Do not lift the high chair by the tray or footrest</a:t>
            </a:r>
            <a:r>
              <a:rPr lang="bg-BG" sz="800" dirty="0"/>
              <a:t>!</a:t>
            </a:r>
          </a:p>
          <a:p>
            <a:pPr algn="just"/>
            <a:r>
              <a:rPr lang="bg-BG" sz="800" b="1" dirty="0"/>
              <a:t>24.</a:t>
            </a:r>
            <a:r>
              <a:rPr lang="bg-BG" sz="800" dirty="0"/>
              <a:t> </a:t>
            </a:r>
            <a:r>
              <a:rPr lang="en-US" sz="800" dirty="0"/>
              <a:t>The high chair is not a toy, do not allow the child to hang from it or to play with it</a:t>
            </a:r>
            <a:r>
              <a:rPr lang="bg-BG" sz="800" dirty="0"/>
              <a:t>!</a:t>
            </a:r>
          </a:p>
        </p:txBody>
      </p:sp>
      <p:sp>
        <p:nvSpPr>
          <p:cNvPr id="3" name="TextBox 14"/>
          <p:cNvSpPr txBox="1"/>
          <p:nvPr/>
        </p:nvSpPr>
        <p:spPr>
          <a:xfrm>
            <a:off x="143294" y="6565849"/>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10</a:t>
            </a:r>
            <a:endParaRPr lang="bg-BG" sz="800" b="1" dirty="0">
              <a:cs typeface="Arial" pitchFamily="34" charset="0"/>
            </a:endParaRPr>
          </a:p>
        </p:txBody>
      </p:sp>
      <p:sp>
        <p:nvSpPr>
          <p:cNvPr id="4" name="TextBox 12"/>
          <p:cNvSpPr txBox="1"/>
          <p:nvPr/>
        </p:nvSpPr>
        <p:spPr>
          <a:xfrm>
            <a:off x="5076056" y="-39093"/>
            <a:ext cx="3960000" cy="6863417"/>
          </a:xfrm>
          <a:prstGeom prst="rect">
            <a:avLst/>
          </a:prstGeom>
          <a:noFill/>
        </p:spPr>
        <p:txBody>
          <a:bodyPr wrap="square" rtlCol="0">
            <a:spAutoFit/>
          </a:bodyPr>
          <a:lstStyle/>
          <a:p>
            <a:pPr algn="just"/>
            <a:r>
              <a:rPr lang="de-DE" sz="800" dirty="0"/>
              <a:t>19. Immer, bevor Sie das Kind ins Stühlchen setzen, sollten Sie überprüfen und sich vergewissern, dass das Stühlchen vollständig auseinander geklappt und in dieser Position fixiert ist! </a:t>
            </a:r>
          </a:p>
          <a:p>
            <a:pPr algn="just"/>
            <a:r>
              <a:rPr lang="de-DE" sz="800" dirty="0"/>
              <a:t>20. Niemals zusammenklappen, beiseite rücken, einstellen oder reparieren, wenn sich darin ein Kind befindet! </a:t>
            </a:r>
          </a:p>
          <a:p>
            <a:pPr algn="just"/>
            <a:r>
              <a:rPr lang="de-DE" sz="800" dirty="0"/>
              <a:t>21. Das Essstühlchen soll mit einer Neigung von höchstens 3 Grad oder weniger auf dem Boden befestigt werden. </a:t>
            </a:r>
          </a:p>
          <a:p>
            <a:pPr algn="just"/>
            <a:r>
              <a:rPr lang="de-DE" sz="800" dirty="0"/>
              <a:t>22. Seien Sie vorsichtig, wenn Sie die Position des Tabletts, der Fußstütze einstellen, auch während Sie das Stühlchen auseinander- oder einklappen wegen Gefahr von Einklemmen der Finger.</a:t>
            </a:r>
          </a:p>
          <a:p>
            <a:pPr algn="just"/>
            <a:r>
              <a:rPr lang="de-DE" sz="800" dirty="0"/>
              <a:t>23. Heben Sie das Stühlchen nicht am Tablett oder an der Fußstütze an! </a:t>
            </a:r>
          </a:p>
          <a:p>
            <a:pPr algn="just"/>
            <a:r>
              <a:rPr lang="de-DE" sz="800" dirty="0"/>
              <a:t>24. Das Stühlchen ist kein Spielzeug, deshalb erlauben Sie dem Kind nicht, daran zu hängen oder damit zu spielen! </a:t>
            </a:r>
          </a:p>
          <a:p>
            <a:pPr algn="just"/>
            <a:r>
              <a:rPr lang="de-DE" sz="800" dirty="0"/>
              <a:t>25. Halten Sie das Kind beim Ein- und Ausklappen des Stühlchens fern, um Verletzungen zu vermeiden!</a:t>
            </a:r>
          </a:p>
          <a:p>
            <a:pPr algn="just"/>
            <a:r>
              <a:rPr lang="de-DE" sz="800" dirty="0"/>
              <a:t>26. Während sich das Kind auf dem Stühlchen befindet, erlauben Sie anderen Kindern und Tieren nicht, sich herumzubewegen oder darunter oder in der Nähe des Stühlchens zu laufen. </a:t>
            </a:r>
          </a:p>
          <a:p>
            <a:pPr algn="just"/>
            <a:r>
              <a:rPr lang="de-DE" sz="800" dirty="0"/>
              <a:t>27. Stellen Sie das Stühlchen nicht auf erhobene und/oder unebene Oberflächen auf, wenn sich darin ein Kind befindet. </a:t>
            </a:r>
          </a:p>
          <a:p>
            <a:pPr algn="just"/>
            <a:r>
              <a:rPr lang="de-DE" sz="800" dirty="0"/>
              <a:t>Stellen Sie es nur auf ebene Flächen und in einem ausreichend sicheren Abstand von Treppen und Rolltreppen, elektrischen, Gasheizkörpern oder anderen Heizkörpern, Bassins und anderen gefährlichen Stellen auf! </a:t>
            </a:r>
          </a:p>
          <a:p>
            <a:pPr algn="just"/>
            <a:r>
              <a:rPr lang="de-DE" sz="800" dirty="0"/>
              <a:t>28. Um das Verletzungsrisiko zu verringern, stellen Sie das Essstühlchen fern von Möbeln, Wänden, heißen Oberflächen und Flüssigkeiten, Schnüren von Fenstervorhängen und elektrischen Kabeln auf, wenn das Stühlchen nicht am Esstisch gebraucht wird und das Tablett abgenommen ist. </a:t>
            </a:r>
          </a:p>
          <a:p>
            <a:pPr algn="just"/>
            <a:r>
              <a:rPr lang="de-DE" sz="800" dirty="0"/>
              <a:t>29. Binden Sie ans Stühlchen keine Bänder, Schnüre, Gegenstände und Spielzeug mit langen Bändern an, um zu vermeiden, dass sie das Kind umwickeln oder ersticken! </a:t>
            </a:r>
          </a:p>
          <a:p>
            <a:pPr algn="just"/>
            <a:r>
              <a:rPr lang="de-DE" sz="800" dirty="0"/>
              <a:t>30. Stellen Sie das Stühlchen mit einem Kind darin nicht in die Nähe von Medikamenten und kleinen Gegenständen, um das Risiko auf Erstickung und gesundheitsschädliche Auswirkung auf das Kind zu vermeiden! </a:t>
            </a:r>
          </a:p>
          <a:p>
            <a:pPr algn="just"/>
            <a:r>
              <a:rPr lang="de-DE" sz="800" dirty="0"/>
              <a:t>31. Prüfen Sie vor dem Gebrauch die Funktionstüchtigkeit des Stühlchens und wenn Sie lose Verbindungen, abgenutzte, fehlende oder beschädigte Teile feststellen, stellen Sie den Gebrauch ein und ergreifen Sie Maßnahmen, um diese in Ordnung zu bringen. Andernfalls ist das Verletzungsrisiko für Ihr Kind hoch! </a:t>
            </a:r>
          </a:p>
          <a:p>
            <a:pPr algn="just"/>
            <a:r>
              <a:rPr lang="de-DE" sz="800" dirty="0"/>
              <a:t>32. Verwenden Sie keine Ersatzteile und andere Komponenten, die nicht vom Hersteller geliefert wurden, da sie das Stühlchen instabil machen können! </a:t>
            </a:r>
          </a:p>
          <a:p>
            <a:pPr algn="just"/>
            <a:r>
              <a:rPr lang="de-DE" sz="800" dirty="0"/>
              <a:t>33. Nehmen Sie keine Änderungen, Verbesserungen oder Modifikationen an der Konstruktion vor, da dies die Sicherheit Ihres Kindes gefährden und die Produktgarantie ungültig machen kann. Wenn bei der Verwendung und Handhabung des Produkts Probleme auftreten, reparieren Sie es nicht selbst, sondern wenden Sie sich an ein autorisiertes Servicecenter oder an den Händler, von dem das Essstühlchen angekauft ist, um Rat oder Reparatur. </a:t>
            </a:r>
          </a:p>
          <a:p>
            <a:pPr algn="just"/>
            <a:r>
              <a:rPr lang="de-DE" sz="800" dirty="0"/>
              <a:t>34. Bewahren Sie auf oder lassen Sie das Produkt nicht über einen längeren Zeitraum an Stellen mit sehr hohen oder sehr niedrigen Temperaturen oder Luftfeuchtigkeit. </a:t>
            </a:r>
          </a:p>
          <a:p>
            <a:pPr algn="just"/>
            <a:r>
              <a:rPr lang="de-DE" sz="800" dirty="0"/>
              <a:t>35. Nach dessen Zusammenklappen lassen Sie es, bitte, an einer Stelle, zu der Kinder keinen Zugang haben! Andernfalls kann das Kind dagegen stoßen und sich verletzen! </a:t>
            </a:r>
          </a:p>
          <a:p>
            <a:pPr algn="just"/>
            <a:r>
              <a:rPr lang="de-DE" sz="800" dirty="0"/>
              <a:t>36. Dieses Stühlchen ist nur für den häuslichen Gebrauch und nicht für den gewerblichen Gebrauch bestimmt. </a:t>
            </a:r>
          </a:p>
          <a:p>
            <a:pPr algn="just"/>
            <a:r>
              <a:rPr lang="de-DE" sz="800" dirty="0"/>
              <a:t>37. Das Essstühlchen darf nicht als Spielzeug benutzt werden! </a:t>
            </a:r>
          </a:p>
          <a:p>
            <a:pPr algn="just"/>
            <a:r>
              <a:rPr lang="de-DE" sz="800" dirty="0"/>
              <a:t>38. Halten Sie beim Auspacken des Produkts und danach die Plastikverpackung des Stühlchens von Kindern fern, um Erstickungs- und/oder Erwürgungsgefahr durch Umwicklung der Verpackung, um das Kind oder durch Verstopfung der oberen Atemwege von außen zu vermeiden. </a:t>
            </a:r>
          </a:p>
        </p:txBody>
      </p:sp>
      <p:sp>
        <p:nvSpPr>
          <p:cNvPr id="5" name="TextBox 14"/>
          <p:cNvSpPr txBox="1"/>
          <p:nvPr/>
        </p:nvSpPr>
        <p:spPr>
          <a:xfrm>
            <a:off x="8532440" y="6574225"/>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29</a:t>
            </a:r>
            <a:endParaRPr lang="bg-BG" sz="800" b="1" dirty="0">
              <a:cs typeface="Arial" pitchFamily="34" charset="0"/>
            </a:endParaRPr>
          </a:p>
        </p:txBody>
      </p:sp>
    </p:spTree>
    <p:extLst>
      <p:ext uri="{BB962C8B-B14F-4D97-AF65-F5344CB8AC3E}">
        <p14:creationId xmlns:p14="http://schemas.microsoft.com/office/powerpoint/2010/main" val="3586146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2"/>
          <p:cNvSpPr txBox="1"/>
          <p:nvPr/>
        </p:nvSpPr>
        <p:spPr>
          <a:xfrm>
            <a:off x="179512" y="22503"/>
            <a:ext cx="3960000" cy="4524315"/>
          </a:xfrm>
          <a:prstGeom prst="rect">
            <a:avLst/>
          </a:prstGeom>
          <a:noFill/>
        </p:spPr>
        <p:txBody>
          <a:bodyPr wrap="square" rtlCol="0">
            <a:spAutoFit/>
          </a:bodyPr>
          <a:lstStyle/>
          <a:p>
            <a:pPr algn="just"/>
            <a:r>
              <a:rPr lang="bg-BG" sz="800" b="1" dirty="0"/>
              <a:t>25.</a:t>
            </a:r>
            <a:r>
              <a:rPr lang="bg-BG" sz="800" dirty="0"/>
              <a:t> </a:t>
            </a:r>
            <a:r>
              <a:rPr lang="en-US" sz="800" dirty="0"/>
              <a:t>While the child is on the high chair</a:t>
            </a:r>
            <a:r>
              <a:rPr lang="bg-BG" sz="800" dirty="0"/>
              <a:t>, </a:t>
            </a:r>
            <a:r>
              <a:rPr lang="en-US" sz="800" dirty="0"/>
              <a:t>do not allow other children or animals to move or run under or close to the high chair</a:t>
            </a:r>
            <a:r>
              <a:rPr lang="bg-BG" sz="800" dirty="0"/>
              <a:t>.</a:t>
            </a:r>
            <a:endParaRPr lang="bg-BG" sz="800" b="1" dirty="0"/>
          </a:p>
          <a:p>
            <a:pPr algn="just"/>
            <a:r>
              <a:rPr lang="en-US" sz="800" b="1" dirty="0"/>
              <a:t>2</a:t>
            </a:r>
            <a:r>
              <a:rPr lang="bg-BG" sz="800" b="1" dirty="0"/>
              <a:t>6</a:t>
            </a:r>
            <a:r>
              <a:rPr lang="en-US" sz="800" b="1" dirty="0"/>
              <a:t>. </a:t>
            </a:r>
            <a:r>
              <a:rPr lang="en-US" sz="800" dirty="0"/>
              <a:t>Always keep the child away, while you fold or unfold the product to avoid injury.</a:t>
            </a:r>
            <a:endParaRPr lang="bg-BG" sz="800" b="1" dirty="0"/>
          </a:p>
          <a:p>
            <a:pPr algn="just"/>
            <a:r>
              <a:rPr lang="bg-BG" sz="800" b="1" dirty="0"/>
              <a:t>27.</a:t>
            </a:r>
            <a:r>
              <a:rPr lang="bg-BG" sz="800" dirty="0"/>
              <a:t> </a:t>
            </a:r>
            <a:r>
              <a:rPr lang="en-US" sz="800" dirty="0"/>
              <a:t>Do not place the high chair on raised and/or uneven surfaces when there is a child in it</a:t>
            </a:r>
            <a:r>
              <a:rPr lang="bg-BG" sz="800" dirty="0"/>
              <a:t>! </a:t>
            </a:r>
          </a:p>
          <a:p>
            <a:pPr algn="just"/>
            <a:r>
              <a:rPr lang="en-US" sz="800" dirty="0"/>
              <a:t>Place it on even surface only and at distance  from stairs and escalators that is safe enough</a:t>
            </a:r>
          </a:p>
          <a:p>
            <a:pPr algn="just"/>
            <a:r>
              <a:rPr lang="en-US" sz="800" dirty="0"/>
              <a:t>electric, gas or other heating devices</a:t>
            </a:r>
            <a:r>
              <a:rPr lang="bg-BG" sz="800" dirty="0"/>
              <a:t>, </a:t>
            </a:r>
            <a:r>
              <a:rPr lang="en-US" sz="800" dirty="0"/>
              <a:t>pools and other dangerous places</a:t>
            </a:r>
            <a:r>
              <a:rPr lang="bg-BG" sz="800" dirty="0"/>
              <a:t>!</a:t>
            </a:r>
            <a:endParaRPr lang="en-US" sz="800" dirty="0"/>
          </a:p>
          <a:p>
            <a:pPr algn="just"/>
            <a:r>
              <a:rPr lang="bg-BG" sz="800" b="1" dirty="0"/>
              <a:t>28.</a:t>
            </a:r>
            <a:r>
              <a:rPr lang="bg-BG" sz="800" dirty="0"/>
              <a:t> </a:t>
            </a:r>
            <a:r>
              <a:rPr lang="en-US" sz="800" dirty="0"/>
              <a:t>In order to reduce the risk of injury, place the high chair away from furniture, walls, hot surfaces and liquids</a:t>
            </a:r>
            <a:r>
              <a:rPr lang="bg-BG" sz="800" dirty="0"/>
              <a:t>, </a:t>
            </a:r>
            <a:r>
              <a:rPr lang="en-US" sz="800" dirty="0"/>
              <a:t>curtain cords and electric cables</a:t>
            </a:r>
            <a:r>
              <a:rPr lang="bg-BG" sz="800" dirty="0"/>
              <a:t>, </a:t>
            </a:r>
            <a:r>
              <a:rPr lang="en-US" sz="800" dirty="0"/>
              <a:t>when the high chair is not used at the table and the food tray is removed</a:t>
            </a:r>
            <a:r>
              <a:rPr lang="bg-BG" sz="800" dirty="0"/>
              <a:t>. </a:t>
            </a:r>
          </a:p>
          <a:p>
            <a:pPr algn="just"/>
            <a:r>
              <a:rPr lang="bg-BG" sz="800" b="1" dirty="0"/>
              <a:t>29.</a:t>
            </a:r>
            <a:r>
              <a:rPr lang="bg-BG" sz="800" dirty="0"/>
              <a:t> </a:t>
            </a:r>
            <a:r>
              <a:rPr lang="en-US" sz="800" dirty="0"/>
              <a:t>Do not tie ribbons, cords, objects and toys with long strings</a:t>
            </a:r>
            <a:r>
              <a:rPr lang="bg-BG" sz="800" dirty="0"/>
              <a:t>, </a:t>
            </a:r>
            <a:r>
              <a:rPr lang="en-US" sz="800" dirty="0"/>
              <a:t>in order to avoid the risk of their tangling around the child or suffocation</a:t>
            </a:r>
            <a:r>
              <a:rPr lang="bg-BG" sz="800" dirty="0"/>
              <a:t>!</a:t>
            </a:r>
          </a:p>
          <a:p>
            <a:pPr algn="just"/>
            <a:r>
              <a:rPr lang="bg-BG" sz="800" b="1" dirty="0"/>
              <a:t>30.</a:t>
            </a:r>
            <a:r>
              <a:rPr lang="bg-BG" sz="800" dirty="0"/>
              <a:t> </a:t>
            </a:r>
            <a:r>
              <a:rPr lang="en-US" sz="800" dirty="0"/>
              <a:t>Do not place the high chair with a child in it close to medicines and small objects, in order to avoid the risk of suffocation and consequences that are harmful to the health condition of the child</a:t>
            </a:r>
            <a:r>
              <a:rPr lang="bg-BG" sz="800" dirty="0"/>
              <a:t>!</a:t>
            </a:r>
            <a:endParaRPr lang="en-US" sz="800" dirty="0"/>
          </a:p>
          <a:p>
            <a:pPr algn="just"/>
            <a:r>
              <a:rPr lang="bg-BG" sz="800" b="1" dirty="0"/>
              <a:t>31.</a:t>
            </a:r>
            <a:r>
              <a:rPr lang="bg-BG" sz="800" dirty="0"/>
              <a:t> </a:t>
            </a:r>
            <a:r>
              <a:rPr lang="en-US" sz="800" dirty="0"/>
              <a:t>Before use check the working condition of the high chair and if you find any lose connections, worn, missing or broken parts, stop using and take action for their repairing. If you do not the risk of injury to your child is great!</a:t>
            </a:r>
          </a:p>
          <a:p>
            <a:pPr algn="just"/>
            <a:r>
              <a:rPr lang="en-US" sz="800" b="1" dirty="0"/>
              <a:t>3</a:t>
            </a:r>
            <a:r>
              <a:rPr lang="bg-BG" sz="800" b="1" dirty="0"/>
              <a:t>2</a:t>
            </a:r>
            <a:r>
              <a:rPr lang="en-US" sz="800" b="1" dirty="0"/>
              <a:t>. </a:t>
            </a:r>
            <a:r>
              <a:rPr lang="en-US" sz="800" dirty="0"/>
              <a:t>Do not use spare parts and other components which have not been supplied by the manufacturer, because they may make the high chair unstable!</a:t>
            </a:r>
          </a:p>
          <a:p>
            <a:pPr algn="just"/>
            <a:r>
              <a:rPr lang="en-US" sz="800" b="1" dirty="0"/>
              <a:t>3</a:t>
            </a:r>
            <a:r>
              <a:rPr lang="bg-BG" sz="800" b="1" dirty="0"/>
              <a:t>3</a:t>
            </a:r>
            <a:r>
              <a:rPr lang="en-US" sz="800" b="1" dirty="0"/>
              <a:t>. </a:t>
            </a:r>
            <a:r>
              <a:rPr lang="en-US" sz="800" dirty="0"/>
              <a:t>Do not make changes, improvements or modifications to the construction, because this may risk the safety of your child and annul the warranty of the product. If a problem arises during the use and operation with the product, do not perform the repairs by yourself, contact an authorized repair shop or the sales agent you bought the high chair from for consultation or repairs.</a:t>
            </a:r>
            <a:endParaRPr lang="en-US" sz="800" b="1" dirty="0"/>
          </a:p>
          <a:p>
            <a:pPr algn="just"/>
            <a:r>
              <a:rPr lang="en-US" sz="800" b="1" dirty="0"/>
              <a:t>3</a:t>
            </a:r>
            <a:r>
              <a:rPr lang="bg-BG" sz="800" b="1" dirty="0"/>
              <a:t>4</a:t>
            </a:r>
            <a:r>
              <a:rPr lang="en-US" sz="800" b="1" dirty="0"/>
              <a:t>. </a:t>
            </a:r>
            <a:r>
              <a:rPr lang="en-US" sz="800" dirty="0"/>
              <a:t>Do not store and do not leave the product for an extended period of time at places exposed to very high or very low temperatures or to moisture.</a:t>
            </a:r>
          </a:p>
          <a:p>
            <a:pPr algn="just"/>
            <a:r>
              <a:rPr lang="en-US" sz="800" b="1" dirty="0"/>
              <a:t>3</a:t>
            </a:r>
            <a:r>
              <a:rPr lang="bg-BG" sz="800" b="1" dirty="0"/>
              <a:t>5</a:t>
            </a:r>
            <a:r>
              <a:rPr lang="en-US" sz="800" b="1" dirty="0"/>
              <a:t>. </a:t>
            </a:r>
            <a:r>
              <a:rPr lang="en-US" sz="800" dirty="0"/>
              <a:t>After folding of the high chair please, leave it at a place to which no children have access! If you do not the child might push it and get hurt!</a:t>
            </a:r>
          </a:p>
          <a:p>
            <a:pPr algn="just"/>
            <a:r>
              <a:rPr lang="en-US" sz="800" b="1" dirty="0"/>
              <a:t>3</a:t>
            </a:r>
            <a:r>
              <a:rPr lang="bg-BG" sz="800" b="1" dirty="0"/>
              <a:t>6</a:t>
            </a:r>
            <a:r>
              <a:rPr lang="en-US" sz="800" b="1" dirty="0"/>
              <a:t>. </a:t>
            </a:r>
            <a:r>
              <a:rPr lang="en-US" sz="800" dirty="0"/>
              <a:t>This high chair is intended for use in home conditions only, not for commercial purposes.</a:t>
            </a:r>
            <a:endParaRPr lang="en-US" sz="800" b="1" dirty="0"/>
          </a:p>
          <a:p>
            <a:pPr algn="just"/>
            <a:r>
              <a:rPr lang="en-US" sz="800" b="1" dirty="0"/>
              <a:t>3</a:t>
            </a:r>
            <a:r>
              <a:rPr lang="bg-BG" sz="800" b="1" dirty="0"/>
              <a:t>7</a:t>
            </a:r>
            <a:r>
              <a:rPr lang="en-US" sz="800" b="1" dirty="0"/>
              <a:t>. </a:t>
            </a:r>
            <a:r>
              <a:rPr lang="en-US" sz="800" dirty="0"/>
              <a:t>Do not allow the high chair to be used as a toy!</a:t>
            </a:r>
          </a:p>
          <a:p>
            <a:pPr algn="just"/>
            <a:r>
              <a:rPr lang="en-US" sz="800" b="1" dirty="0"/>
              <a:t>3</a:t>
            </a:r>
            <a:r>
              <a:rPr lang="bg-BG" sz="800" b="1" dirty="0"/>
              <a:t>8</a:t>
            </a:r>
            <a:r>
              <a:rPr lang="en-US" sz="800" b="1" dirty="0"/>
              <a:t>. </a:t>
            </a:r>
            <a:r>
              <a:rPr lang="en-US" sz="800" dirty="0"/>
              <a:t>When unpacking the product, afterwards keep the plastic packaging of the high chair away from children in order to avoid the risk of suffocation and/or strangulation, due to entanglement of the packaging around the child or external blocking of the upper respiratory tract.</a:t>
            </a:r>
            <a:endParaRPr lang="bg-BG" sz="800" dirty="0"/>
          </a:p>
        </p:txBody>
      </p:sp>
      <p:sp>
        <p:nvSpPr>
          <p:cNvPr id="4" name="TextBox 14"/>
          <p:cNvSpPr txBox="1"/>
          <p:nvPr/>
        </p:nvSpPr>
        <p:spPr>
          <a:xfrm>
            <a:off x="179512" y="4366818"/>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ASSEMBLY PARTS</a:t>
            </a:r>
            <a:endParaRPr lang="bg-BG" sz="900" b="1" dirty="0">
              <a:solidFill>
                <a:schemeClr val="tx1"/>
              </a:solidFill>
              <a:cs typeface="Arial" pitchFamily="34" charset="0"/>
            </a:endParaRPr>
          </a:p>
        </p:txBody>
      </p:sp>
      <p:sp>
        <p:nvSpPr>
          <p:cNvPr id="5" name="TextBox 13"/>
          <p:cNvSpPr txBox="1"/>
          <p:nvPr/>
        </p:nvSpPr>
        <p:spPr>
          <a:xfrm>
            <a:off x="179512" y="4546818"/>
            <a:ext cx="3960000" cy="1077218"/>
          </a:xfrm>
          <a:prstGeom prst="rect">
            <a:avLst/>
          </a:prstGeom>
          <a:noFill/>
        </p:spPr>
        <p:txBody>
          <a:bodyPr wrap="square" rtlCol="0">
            <a:spAutoFit/>
          </a:bodyPr>
          <a:lstStyle/>
          <a:p>
            <a:pPr algn="just">
              <a:buAutoNum type="arabicPeriod"/>
            </a:pPr>
            <a:r>
              <a:rPr lang="bg-BG" sz="800" dirty="0"/>
              <a:t> </a:t>
            </a:r>
            <a:r>
              <a:rPr lang="en-US" sz="800" dirty="0"/>
              <a:t>Seat</a:t>
            </a:r>
            <a:r>
              <a:rPr lang="bg-BG" sz="800" dirty="0"/>
              <a:t> – 1 </a:t>
            </a:r>
            <a:r>
              <a:rPr lang="en-US" sz="800" dirty="0"/>
              <a:t>pcs</a:t>
            </a:r>
            <a:endParaRPr lang="bg-BG" sz="800" dirty="0"/>
          </a:p>
          <a:p>
            <a:pPr algn="just">
              <a:buFontTx/>
              <a:buAutoNum type="arabicPeriod"/>
            </a:pPr>
            <a:r>
              <a:rPr lang="bg-BG" sz="800" dirty="0"/>
              <a:t> </a:t>
            </a:r>
            <a:r>
              <a:rPr lang="en-US" sz="800" dirty="0"/>
              <a:t>Two layers food tray </a:t>
            </a:r>
            <a:r>
              <a:rPr lang="bg-BG" sz="800" dirty="0"/>
              <a:t>– 1 </a:t>
            </a:r>
            <a:r>
              <a:rPr lang="en-US" sz="800" dirty="0"/>
              <a:t>pcs</a:t>
            </a:r>
            <a:endParaRPr lang="bg-BG" sz="800" dirty="0"/>
          </a:p>
          <a:p>
            <a:pPr algn="just">
              <a:buFontTx/>
              <a:buAutoNum type="arabicPeriod"/>
            </a:pPr>
            <a:r>
              <a:rPr lang="bg-BG" sz="800" dirty="0"/>
              <a:t> </a:t>
            </a:r>
            <a:r>
              <a:rPr lang="en-US" sz="800" dirty="0"/>
              <a:t>Support tubes</a:t>
            </a:r>
            <a:r>
              <a:rPr lang="bg-BG" sz="800" dirty="0"/>
              <a:t>– 2 </a:t>
            </a:r>
            <a:r>
              <a:rPr lang="en-US" sz="800" dirty="0"/>
              <a:t>pcs</a:t>
            </a:r>
            <a:r>
              <a:rPr lang="bg-BG" sz="800" dirty="0"/>
              <a:t>. (</a:t>
            </a:r>
            <a:r>
              <a:rPr lang="en-US" sz="800" dirty="0"/>
              <a:t>front and rare</a:t>
            </a:r>
            <a:r>
              <a:rPr lang="bg-BG" sz="800" dirty="0"/>
              <a:t>)</a:t>
            </a:r>
          </a:p>
          <a:p>
            <a:pPr algn="just">
              <a:buFontTx/>
              <a:buAutoNum type="arabicPeriod"/>
            </a:pPr>
            <a:r>
              <a:rPr lang="bg-BG" sz="800" dirty="0"/>
              <a:t> </a:t>
            </a:r>
            <a:r>
              <a:rPr lang="en-US" sz="800" dirty="0"/>
              <a:t>Legs</a:t>
            </a:r>
            <a:r>
              <a:rPr lang="bg-BG" sz="800" dirty="0"/>
              <a:t> </a:t>
            </a:r>
            <a:r>
              <a:rPr lang="en-US" sz="800" dirty="0"/>
              <a:t>upper part of the frame</a:t>
            </a:r>
            <a:r>
              <a:rPr lang="bg-BG" sz="800" dirty="0"/>
              <a:t>)  – 2 </a:t>
            </a:r>
            <a:r>
              <a:rPr lang="en-US" sz="800" dirty="0"/>
              <a:t>pcs</a:t>
            </a:r>
            <a:r>
              <a:rPr lang="bg-BG" sz="800" dirty="0"/>
              <a:t>. (</a:t>
            </a:r>
            <a:r>
              <a:rPr lang="en-US" sz="800" dirty="0"/>
              <a:t>left and right</a:t>
            </a:r>
            <a:r>
              <a:rPr lang="bg-BG" sz="800" dirty="0"/>
              <a:t>) </a:t>
            </a:r>
          </a:p>
          <a:p>
            <a:pPr algn="just">
              <a:buFontTx/>
              <a:buAutoNum type="arabicPeriod"/>
            </a:pPr>
            <a:r>
              <a:rPr lang="en-US" sz="800" dirty="0"/>
              <a:t>Backrest </a:t>
            </a:r>
            <a:r>
              <a:rPr lang="bg-BG" sz="800" dirty="0"/>
              <a:t>– 1 </a:t>
            </a:r>
            <a:r>
              <a:rPr lang="en-US" sz="800" dirty="0"/>
              <a:t>pcs</a:t>
            </a:r>
            <a:r>
              <a:rPr lang="bg-BG" sz="800" dirty="0"/>
              <a:t> </a:t>
            </a:r>
          </a:p>
          <a:p>
            <a:pPr algn="just"/>
            <a:r>
              <a:rPr lang="bg-BG" sz="800" dirty="0"/>
              <a:t>6. </a:t>
            </a:r>
            <a:r>
              <a:rPr lang="en-US" sz="800" dirty="0"/>
              <a:t>Upholstery of the seat</a:t>
            </a:r>
            <a:r>
              <a:rPr lang="bg-BG" sz="800" dirty="0"/>
              <a:t>– 1 </a:t>
            </a:r>
            <a:r>
              <a:rPr lang="en-US" sz="800" dirty="0"/>
              <a:t>pcs</a:t>
            </a:r>
            <a:endParaRPr lang="bg-BG" sz="800" dirty="0"/>
          </a:p>
          <a:p>
            <a:pPr algn="just"/>
            <a:r>
              <a:rPr lang="bg-BG" sz="800" dirty="0"/>
              <a:t>7. </a:t>
            </a:r>
            <a:r>
              <a:rPr lang="en-US" sz="800" dirty="0"/>
              <a:t>Iron bar</a:t>
            </a:r>
            <a:r>
              <a:rPr lang="bg-BG" sz="800" dirty="0"/>
              <a:t>– 1 </a:t>
            </a:r>
            <a:r>
              <a:rPr lang="en-US" sz="800" dirty="0"/>
              <a:t>pcs</a:t>
            </a:r>
            <a:endParaRPr lang="bg-BG" sz="800" dirty="0"/>
          </a:p>
          <a:p>
            <a:pPr algn="just"/>
            <a:r>
              <a:rPr lang="bg-BG" sz="800" dirty="0"/>
              <a:t>8. </a:t>
            </a:r>
            <a:r>
              <a:rPr lang="en-US" sz="800" dirty="0"/>
              <a:t>Parts</a:t>
            </a:r>
            <a:r>
              <a:rPr lang="bg-BG" sz="800" dirty="0"/>
              <a:t>, </a:t>
            </a:r>
            <a:r>
              <a:rPr lang="en-US" sz="800" dirty="0"/>
              <a:t>helping the assembly</a:t>
            </a:r>
            <a:r>
              <a:rPr lang="bg-BG" sz="800" dirty="0"/>
              <a:t>: </a:t>
            </a:r>
            <a:r>
              <a:rPr lang="en-US" sz="800" dirty="0"/>
              <a:t>Cover and screws</a:t>
            </a:r>
            <a:endParaRPr lang="bg-BG" sz="800" dirty="0"/>
          </a:p>
        </p:txBody>
      </p:sp>
      <p:sp>
        <p:nvSpPr>
          <p:cNvPr id="6" name="TextBox 13"/>
          <p:cNvSpPr txBox="1"/>
          <p:nvPr/>
        </p:nvSpPr>
        <p:spPr>
          <a:xfrm>
            <a:off x="179512" y="5619183"/>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INSTRUCTIONS FOR SAFETY AND USE</a:t>
            </a:r>
            <a:endParaRPr lang="bg-BG" sz="900" b="1" dirty="0">
              <a:solidFill>
                <a:schemeClr val="tx1"/>
              </a:solidFill>
              <a:cs typeface="Arial" pitchFamily="34" charset="0"/>
            </a:endParaRPr>
          </a:p>
        </p:txBody>
      </p:sp>
      <p:sp>
        <p:nvSpPr>
          <p:cNvPr id="7" name="TextBox 14"/>
          <p:cNvSpPr txBox="1"/>
          <p:nvPr/>
        </p:nvSpPr>
        <p:spPr>
          <a:xfrm>
            <a:off x="177387" y="5815538"/>
            <a:ext cx="3960000" cy="830997"/>
          </a:xfrm>
          <a:prstGeom prst="rect">
            <a:avLst/>
          </a:prstGeom>
          <a:noFill/>
        </p:spPr>
        <p:txBody>
          <a:bodyPr wrap="square" rtlCol="0">
            <a:spAutoFit/>
          </a:bodyPr>
          <a:lstStyle/>
          <a:p>
            <a:pPr algn="ctr"/>
            <a:r>
              <a:rPr lang="en-US" sz="800" b="1" dirty="0">
                <a:cs typeface="Arial" pitchFamily="34" charset="0"/>
              </a:rPr>
              <a:t>Unpack the product, remove all parts from the packaging and check whether all parts are present</a:t>
            </a:r>
            <a:r>
              <a:rPr lang="bg-BG" sz="800" b="1" dirty="0">
                <a:cs typeface="Arial" pitchFamily="34" charset="0"/>
              </a:rPr>
              <a:t>. </a:t>
            </a:r>
            <a:r>
              <a:rPr lang="en-US" sz="800" b="1" dirty="0">
                <a:cs typeface="Arial" pitchFamily="34" charset="0"/>
              </a:rPr>
              <a:t>Observe the assembly instructions and after each step check whether the individual parts are correctly fixed</a:t>
            </a:r>
            <a:r>
              <a:rPr lang="bg-BG" sz="800" b="1" dirty="0">
                <a:cs typeface="Arial" pitchFamily="34" charset="0"/>
              </a:rPr>
              <a:t>.</a:t>
            </a:r>
            <a:endParaRPr lang="en-US" sz="800" b="1" dirty="0"/>
          </a:p>
          <a:p>
            <a:pPr lvl="0" algn="just"/>
            <a:r>
              <a:rPr lang="en-US" sz="800" b="1" dirty="0"/>
              <a:t>1</a:t>
            </a:r>
            <a:r>
              <a:rPr lang="bg-BG" sz="800" b="1" dirty="0">
                <a:cs typeface="Arial" pitchFamily="34" charset="0"/>
              </a:rPr>
              <a:t>. </a:t>
            </a:r>
            <a:r>
              <a:rPr lang="en-US" sz="800" b="1" dirty="0"/>
              <a:t>ATTACHING THE SUPPORTING TUBES </a:t>
            </a:r>
            <a:r>
              <a:rPr lang="en-US" sz="800" b="1" dirty="0">
                <a:cs typeface="Arial" pitchFamily="34" charset="0"/>
              </a:rPr>
              <a:t>- </a:t>
            </a:r>
            <a:r>
              <a:rPr lang="en-US" sz="800" b="1" dirty="0"/>
              <a:t>Look figure 1: </a:t>
            </a:r>
            <a:r>
              <a:rPr lang="bg-BG" sz="800" b="1" dirty="0"/>
              <a:t> </a:t>
            </a:r>
            <a:endParaRPr lang="en-US" sz="800" b="1" dirty="0"/>
          </a:p>
          <a:p>
            <a:pPr lvl="0" algn="just"/>
            <a:r>
              <a:rPr lang="en-US" sz="800" dirty="0">
                <a:cs typeface="Arial" pitchFamily="34" charset="0"/>
              </a:rPr>
              <a:t>Take the left or right supporting tube and press the red button on the back. Unfold the leg itself and release the red button. </a:t>
            </a:r>
          </a:p>
        </p:txBody>
      </p:sp>
      <p:sp>
        <p:nvSpPr>
          <p:cNvPr id="8" name="TextBox 14"/>
          <p:cNvSpPr txBox="1"/>
          <p:nvPr/>
        </p:nvSpPr>
        <p:spPr>
          <a:xfrm>
            <a:off x="126069" y="6573838"/>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11</a:t>
            </a:r>
            <a:endParaRPr lang="bg-BG" sz="800" b="1" dirty="0">
              <a:cs typeface="Arial" pitchFamily="34" charset="0"/>
            </a:endParaRPr>
          </a:p>
        </p:txBody>
      </p:sp>
      <p:sp>
        <p:nvSpPr>
          <p:cNvPr id="9" name="TextBox 17"/>
          <p:cNvSpPr txBox="1"/>
          <p:nvPr/>
        </p:nvSpPr>
        <p:spPr>
          <a:xfrm>
            <a:off x="5076056" y="0"/>
            <a:ext cx="3960000" cy="6740307"/>
          </a:xfrm>
          <a:prstGeom prst="rect">
            <a:avLst/>
          </a:prstGeom>
          <a:noFill/>
        </p:spPr>
        <p:txBody>
          <a:bodyPr wrap="square" rtlCol="0">
            <a:spAutoFit/>
          </a:bodyPr>
          <a:lstStyle/>
          <a:p>
            <a:pPr algn="just"/>
            <a:r>
              <a:rPr lang="de-DE" sz="800" b="1" dirty="0"/>
              <a:t>ACHTUNG! </a:t>
            </a:r>
            <a:r>
              <a:rPr lang="de-DE" sz="800" dirty="0"/>
              <a:t>Beachten und befolgen Sie die folgenden Warnhinweise, Anweisungen für Montage, Betrieb und Wartung! Andernfalls kann es zu schweren Verletzungen oder Beschädigungen Ihres Kindes kommen! </a:t>
            </a:r>
          </a:p>
          <a:p>
            <a:pPr algn="just"/>
            <a:r>
              <a:rPr lang="de-DE" sz="800" b="1" dirty="0"/>
              <a:t>1. ACHTUNG! LASSEN SIE, BITTE, DAS KIND NICHT OHNE AUFSICHT, DAS KIND SOLL IMMER UNTER DER DIREKTEN AUFSICHT VON ERWACHSENEN SEIN, WÄHREND ES AUF DEM STÜHLCHEN SITZT, AUCH FÜR EINE KURZE ZEIT! </a:t>
            </a:r>
          </a:p>
          <a:p>
            <a:pPr algn="just"/>
            <a:r>
              <a:rPr lang="de-DE" sz="800" b="1" dirty="0"/>
              <a:t>2. ACHTUNG! </a:t>
            </a:r>
            <a:r>
              <a:rPr lang="de-DE" sz="800" dirty="0"/>
              <a:t>Das Hochstühlchen ist nicht geeignet und sollte nicht für Kinder unter 6 Monaten verwendet werden, die eigenständig in sitzender Lage nicht bleiben können! </a:t>
            </a:r>
          </a:p>
          <a:p>
            <a:pPr algn="just"/>
            <a:r>
              <a:rPr lang="de-DE" sz="800" dirty="0"/>
              <a:t>3. Das Stühlchen ist mit Sicherheitsgurten ausgestattet. Legen Sie diese immer an, wenn das Kind auf dem Stühlchen sitzt, um seine Sicherheit zu gewährleisten und die Gefahr schwerer Verletzungen beim versehentlichen Aufstehen, Herausrutschen und Hinfallen des Kindes zu vermeiden. Beim Anlegen zusätzlicher Sicherheitsgurte, die vom Hersteller nicht bereitgestellt werden, stellen Sie sicher, dass diese der Norm EN 13210 entsprechen. </a:t>
            </a:r>
          </a:p>
          <a:p>
            <a:pPr algn="just"/>
            <a:r>
              <a:rPr lang="de-DE" sz="800" b="1" dirty="0"/>
              <a:t>4. ACHTUNG! </a:t>
            </a:r>
            <a:r>
              <a:rPr lang="de-DE" sz="800" dirty="0"/>
              <a:t>VOR PRODUKTGEBRAUCH MÜSSEN SIE SICHERSTELLEN, DASS DIE SICHERHEITSGÜRTLEIN RICHTIG MONTIERT SIND! </a:t>
            </a:r>
          </a:p>
          <a:p>
            <a:pPr algn="just"/>
            <a:r>
              <a:rPr lang="de-DE" sz="800" dirty="0"/>
              <a:t>5. Überprüfen Sie jedes Mal, ob die Gurte nicht verdreht sind, ob sie sich beim Anschnallen nicht in der Länge ändern, nicht gerissen, abgenutzt sind oder ob nicht einige Teile fehlen. </a:t>
            </a:r>
          </a:p>
          <a:p>
            <a:pPr algn="just"/>
            <a:r>
              <a:rPr lang="de-DE" sz="800" dirty="0"/>
              <a:t>Prüfen Sie vor Gebrauch, ob sie zum Sitzstruktur stabil befestigt sind, die Funktionstüchtigkeit der Schnallen und passen Sie die Länge der Gurte an. </a:t>
            </a:r>
          </a:p>
          <a:p>
            <a:pPr algn="just"/>
            <a:r>
              <a:rPr lang="de-DE" sz="800" dirty="0"/>
              <a:t>Die Kunststoffschnallen und Verschlüsse müssen fest sein und sichere Befestigung gewährleisten! </a:t>
            </a:r>
          </a:p>
          <a:p>
            <a:pPr algn="just"/>
            <a:r>
              <a:rPr lang="de-DE" sz="800" dirty="0"/>
              <a:t>6. </a:t>
            </a:r>
            <a:r>
              <a:rPr lang="de-DE" sz="800" b="1" dirty="0"/>
              <a:t>ACHTUNG! STETS VOR GEBRAUCH PRÜFEN SIE DIE FUNKTIONSTÜCHTIGKEIT DER VERSCHLUSSMECHANISMEN! </a:t>
            </a:r>
          </a:p>
          <a:p>
            <a:pPr algn="just"/>
            <a:r>
              <a:rPr lang="de-DE" sz="800" dirty="0"/>
              <a:t>7. </a:t>
            </a:r>
            <a:r>
              <a:rPr lang="de-DE" sz="800" b="1" dirty="0"/>
              <a:t>ACHTUNG! </a:t>
            </a:r>
            <a:r>
              <a:rPr lang="de-DE" sz="800" dirty="0"/>
              <a:t>Benutzen Sie das Stühlchen nicht, bevor Sie nicht sichergestellt haben, dass alle Teile funktionstüchtig, richtig positioniert und befestigt sind! </a:t>
            </a:r>
          </a:p>
          <a:p>
            <a:pPr algn="just"/>
            <a:r>
              <a:rPr lang="de-DE" sz="800" dirty="0"/>
              <a:t>8. </a:t>
            </a:r>
            <a:r>
              <a:rPr lang="de-DE" sz="800" b="1" dirty="0"/>
              <a:t>ACHTUNG! VOR FEUER UND ANDEREN WÄRMEQUELLEN SCHÜTZEN! </a:t>
            </a:r>
          </a:p>
          <a:p>
            <a:pPr algn="just"/>
            <a:r>
              <a:rPr lang="de-DE" sz="800" b="1" dirty="0"/>
              <a:t>ES BESTEHT EIN RISIKO AUF VERLETZUNG DES KINDES ODER BESCHÄDIGUNG DES PRODUKTS, WENN SIE ES IN DER NÄHE VON OFFENEN HERDEN ODER ANDEREN WÄRMEQUELLEN, WIE ELEKTRISCHE HEIZGERÄTE, GASHERDE u.a. AUFBEWAHREN ODER BENUTZEN.   </a:t>
            </a:r>
          </a:p>
          <a:p>
            <a:pPr algn="just"/>
            <a:r>
              <a:rPr lang="de-DE" sz="800" dirty="0"/>
              <a:t>9. Das Gewicht des Kindes sollte das für das Produkt zulässige Höchstgewicht von 15 kg nicht überschreiten. </a:t>
            </a:r>
          </a:p>
          <a:p>
            <a:pPr algn="just"/>
            <a:r>
              <a:rPr lang="de-DE" sz="800" dirty="0"/>
              <a:t>10. Das Essstühlchen und seine Einzelteile dürfen nur von einem Erwachsenen zusammengebaut werden! </a:t>
            </a:r>
          </a:p>
          <a:p>
            <a:pPr algn="just"/>
            <a:r>
              <a:rPr lang="de-DE" sz="800" dirty="0"/>
              <a:t>11. Das Stühlchen ist für Gebrauch von nur einem Kind bestimmt! Setzen Sie darauf nicht und lassen Sie es nicht zu, dass mehrere Kinder das Produkt gleichzeitig benutzen! </a:t>
            </a:r>
          </a:p>
          <a:p>
            <a:pPr algn="just"/>
            <a:r>
              <a:rPr lang="de-DE" sz="800" dirty="0"/>
              <a:t>12. Achten Sie beim Einstellen des Essstühlchens darauf, dass sich Ihr Körper und der Ihres Kindes, sowie die Zehen und Finger nicht in der Nähe eines Teils des Stühlchen befinden, damit es nicht zu einer Verletzung kommt. </a:t>
            </a:r>
          </a:p>
          <a:p>
            <a:pPr algn="just"/>
            <a:r>
              <a:rPr lang="de-DE" sz="800" dirty="0"/>
              <a:t>13. Bevor Sie das Kind auf den Sitz setzen, vergewissern Sie sich, dass das Stühlchen vollständig ausgebreitet und in geöffneter Position verriegelt ist und dass alle Verriegelungsmechanismen gut geschlossen sind. So werden Sie verhindern, dass beim plötzlichen Zusammenklappen des Stühlchens das Kind verletzt wird.  </a:t>
            </a:r>
          </a:p>
          <a:p>
            <a:pPr algn="just"/>
            <a:r>
              <a:rPr lang="de-DE" sz="800" dirty="0"/>
              <a:t>14. Lassen Sie das Kind auf dem Stühlchen nicht aufrecht stehen! </a:t>
            </a:r>
          </a:p>
          <a:p>
            <a:pPr algn="just"/>
            <a:r>
              <a:rPr lang="de-DE" sz="800" dirty="0"/>
              <a:t>15. Das Futtertablett ist nicht dafür bestimmt, Ihr Kind im Stühlchen zu halten! </a:t>
            </a:r>
          </a:p>
          <a:p>
            <a:pPr algn="just"/>
            <a:r>
              <a:rPr lang="de-DE" sz="800" dirty="0"/>
              <a:t>16. Gebrauchen Sie das Essstühlchen ohne das Esstablett nicht und vergewissern Sie sich immer, dass es fest montiert ist. </a:t>
            </a:r>
          </a:p>
          <a:p>
            <a:pPr algn="just"/>
            <a:r>
              <a:rPr lang="de-DE" sz="800" dirty="0"/>
              <a:t>17. Lassen Sie immer einen ausreichenden, aber sicheren Abstand zwischen dem Kind und dem Tablett. Es besteht die Gefahr, dass das Kind gegen das Tablett oder einen anderen Teil des Stühlchens tritt und es umkippt. </a:t>
            </a:r>
          </a:p>
          <a:p>
            <a:pPr algn="just"/>
            <a:r>
              <a:rPr lang="de-DE" sz="800" dirty="0"/>
              <a:t>18. Heben Sie und rücken Sie das Stühlchen nie beiseite, wenn sich das Kind darin befindet, denn das kann zum versehentlichen Zusammenfalten des Produkts und zur Verletzung des Kindes führen! </a:t>
            </a:r>
          </a:p>
        </p:txBody>
      </p:sp>
      <p:sp>
        <p:nvSpPr>
          <p:cNvPr id="10" name="TextBox 14"/>
          <p:cNvSpPr txBox="1"/>
          <p:nvPr/>
        </p:nvSpPr>
        <p:spPr>
          <a:xfrm>
            <a:off x="8605851" y="6573838"/>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28</a:t>
            </a:r>
            <a:endParaRPr lang="bg-BG" sz="800" b="1" dirty="0">
              <a:cs typeface="Arial" pitchFamily="34" charset="0"/>
            </a:endParaRPr>
          </a:p>
        </p:txBody>
      </p:sp>
    </p:spTree>
    <p:extLst>
      <p:ext uri="{BB962C8B-B14F-4D97-AF65-F5344CB8AC3E}">
        <p14:creationId xmlns:p14="http://schemas.microsoft.com/office/powerpoint/2010/main" val="3646678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32120" y="27275"/>
            <a:ext cx="3914493" cy="6740307"/>
          </a:xfrm>
          <a:prstGeom prst="rect">
            <a:avLst/>
          </a:prstGeom>
        </p:spPr>
        <p:txBody>
          <a:bodyPr wrap="square">
            <a:spAutoFit/>
          </a:bodyPr>
          <a:lstStyle/>
          <a:p>
            <a:pPr lvl="0" algn="just"/>
            <a:r>
              <a:rPr lang="en-US" sz="800" dirty="0">
                <a:cs typeface="Arial" pitchFamily="34" charset="0"/>
              </a:rPr>
              <a:t>Take the other tube and repeat the procedure. Look figure 1 and assemble the legs to the seat, as shown on the figure. </a:t>
            </a:r>
          </a:p>
          <a:p>
            <a:pPr lvl="0" algn="just"/>
            <a:r>
              <a:rPr lang="en-US" sz="800" b="1" dirty="0"/>
              <a:t>2</a:t>
            </a:r>
            <a:r>
              <a:rPr lang="bg-BG" sz="800" b="1" dirty="0"/>
              <a:t>. </a:t>
            </a:r>
            <a:r>
              <a:rPr lang="en-US" sz="800" b="1" dirty="0">
                <a:cs typeface="Arial" pitchFamily="34" charset="0"/>
              </a:rPr>
              <a:t>ASSEMBLING THE BASIS</a:t>
            </a:r>
            <a:r>
              <a:rPr lang="bg-BG" sz="800" b="1" dirty="0">
                <a:cs typeface="Arial" pitchFamily="34" charset="0"/>
              </a:rPr>
              <a:t>: </a:t>
            </a:r>
            <a:r>
              <a:rPr lang="en-US" sz="800" b="1" dirty="0"/>
              <a:t>–</a:t>
            </a:r>
            <a:r>
              <a:rPr lang="bg-BG" sz="800" b="1" dirty="0"/>
              <a:t> </a:t>
            </a:r>
            <a:r>
              <a:rPr lang="en-US" sz="800" b="1" dirty="0"/>
              <a:t>Look Figure 2</a:t>
            </a:r>
            <a:r>
              <a:rPr lang="bg-BG" sz="800" dirty="0"/>
              <a:t>:</a:t>
            </a:r>
          </a:p>
          <a:p>
            <a:pPr algn="just"/>
            <a:r>
              <a:rPr lang="en-US" sz="800" dirty="0"/>
              <a:t>Turn back the high chair. Please</a:t>
            </a:r>
            <a:r>
              <a:rPr lang="bg-BG" sz="800" dirty="0"/>
              <a:t>, </a:t>
            </a:r>
            <a:r>
              <a:rPr lang="en-US" sz="800" dirty="0"/>
              <a:t>note that each of the four legs is equipped with spring buttons. Align one tube with spring button with the basis</a:t>
            </a:r>
            <a:r>
              <a:rPr lang="bg-BG" sz="800" dirty="0"/>
              <a:t>,</a:t>
            </a:r>
            <a:r>
              <a:rPr lang="en-US" sz="800" dirty="0"/>
              <a:t> on which the button fixing opening is located. Press down well</a:t>
            </a:r>
            <a:r>
              <a:rPr lang="bg-BG" sz="800" dirty="0"/>
              <a:t>,</a:t>
            </a:r>
            <a:r>
              <a:rPr lang="en-US" sz="800" dirty="0"/>
              <a:t> until the spring button fix on its place in the basis opening. Repeat this action for the other legs too. </a:t>
            </a:r>
          </a:p>
          <a:p>
            <a:pPr algn="just"/>
            <a:r>
              <a:rPr lang="en-US" sz="800" b="1" dirty="0"/>
              <a:t>3</a:t>
            </a:r>
            <a:r>
              <a:rPr lang="bg-BG" sz="800" b="1" dirty="0"/>
              <a:t>. </a:t>
            </a:r>
            <a:r>
              <a:rPr lang="en-US" sz="800" b="1" dirty="0">
                <a:cs typeface="Arial" pitchFamily="34" charset="0"/>
              </a:rPr>
              <a:t>PLACING THE SEAT PAD</a:t>
            </a:r>
            <a:r>
              <a:rPr lang="bg-BG" sz="800" b="1" dirty="0"/>
              <a:t>– </a:t>
            </a:r>
            <a:r>
              <a:rPr lang="en-US" sz="800" b="1" dirty="0"/>
              <a:t>Look figure 3</a:t>
            </a:r>
            <a:r>
              <a:rPr lang="bg-BG" sz="800" b="1" dirty="0"/>
              <a:t>: </a:t>
            </a:r>
          </a:p>
          <a:p>
            <a:pPr algn="just"/>
            <a:r>
              <a:rPr lang="en-US" sz="800" dirty="0"/>
              <a:t>Slide the seat pad over the backrest. Secure the sides by wrapping them around the frame and fastening press studs </a:t>
            </a:r>
            <a:r>
              <a:rPr lang="bg-BG" sz="800" dirty="0"/>
              <a:t>(а) </a:t>
            </a:r>
            <a:r>
              <a:rPr lang="en-US" sz="800" dirty="0"/>
              <a:t>at each side of the seat. </a:t>
            </a:r>
            <a:endParaRPr lang="bg-BG" sz="800" dirty="0"/>
          </a:p>
          <a:p>
            <a:pPr algn="just"/>
            <a:r>
              <a:rPr lang="en-US" sz="800" b="1" dirty="0"/>
              <a:t>4</a:t>
            </a:r>
            <a:r>
              <a:rPr lang="bg-BG" sz="800" b="1" dirty="0"/>
              <a:t>. </a:t>
            </a:r>
            <a:r>
              <a:rPr lang="en-US" sz="800" b="1" dirty="0"/>
              <a:t>PLACING THE FOOD TRAY</a:t>
            </a:r>
            <a:r>
              <a:rPr lang="bg-BG" sz="800" b="1" dirty="0"/>
              <a:t>– </a:t>
            </a:r>
            <a:r>
              <a:rPr lang="en-US" sz="800" b="1" dirty="0"/>
              <a:t>Look Figure 4</a:t>
            </a:r>
            <a:r>
              <a:rPr lang="bg-BG" sz="800" b="1" dirty="0"/>
              <a:t>:</a:t>
            </a:r>
            <a:endParaRPr lang="en-US" sz="800" b="1" dirty="0"/>
          </a:p>
          <a:p>
            <a:pPr algn="just">
              <a:buFontTx/>
              <a:buChar char="-"/>
            </a:pPr>
            <a:r>
              <a:rPr lang="bg-BG" sz="800" dirty="0"/>
              <a:t> </a:t>
            </a:r>
            <a:r>
              <a:rPr lang="en-US" sz="800" dirty="0"/>
              <a:t>Pull the lever</a:t>
            </a:r>
            <a:r>
              <a:rPr lang="bg-BG" sz="800" dirty="0"/>
              <a:t> (а)</a:t>
            </a:r>
            <a:r>
              <a:rPr lang="en-US" sz="800" dirty="0"/>
              <a:t>, located under the food tray and then slide the tray in the slots sideway of the armrests. Release the lever and move lightly the food tray, until it locks on its place. The food tray has 3 positions, which are located on the armrests. Align the food tray with the desired position and after this release the lever to fix on position. If the tray does not fix automatically, move it slightly until you hear sound “click”, signaling its locking. </a:t>
            </a:r>
            <a:r>
              <a:rPr lang="en-US" sz="800" b="1" dirty="0">
                <a:cs typeface="Arial" pitchFamily="34" charset="0"/>
              </a:rPr>
              <a:t>ATTENTION</a:t>
            </a:r>
            <a:r>
              <a:rPr lang="bg-BG" sz="800" b="1" dirty="0">
                <a:cs typeface="Arial" pitchFamily="34" charset="0"/>
              </a:rPr>
              <a:t>! </a:t>
            </a:r>
            <a:r>
              <a:rPr lang="en-US" sz="800" b="1" dirty="0">
                <a:cs typeface="Arial" pitchFamily="34" charset="0"/>
              </a:rPr>
              <a:t>NEVER </a:t>
            </a:r>
            <a:r>
              <a:rPr lang="en-US" sz="800" dirty="0">
                <a:cs typeface="Arial" pitchFamily="34" charset="0"/>
              </a:rPr>
              <a:t>use the food tray if it is placed in position that the warning signs are visible. </a:t>
            </a:r>
            <a:r>
              <a:rPr lang="en-US" sz="800" dirty="0"/>
              <a:t>To take down the upper part of the tray, pull the clips c, d, and it is from the inner sides, after this lift the upper part and separate it. For placing it again on its place, put it over the basis and press down over the clips, until they click on their place and fix. </a:t>
            </a:r>
          </a:p>
          <a:p>
            <a:pPr algn="just">
              <a:buFontTx/>
              <a:buChar char="-"/>
            </a:pPr>
            <a:r>
              <a:rPr lang="en-US" sz="800" dirty="0"/>
              <a:t> The food tray can hang on the rare part of the legs with for storage. Align the opening of the rare part of the tray with small pins of the legs and hang it. </a:t>
            </a:r>
          </a:p>
          <a:p>
            <a:pPr algn="just"/>
            <a:r>
              <a:rPr lang="en-US" sz="800" b="1" dirty="0">
                <a:cs typeface="Arial" pitchFamily="34" charset="0"/>
              </a:rPr>
              <a:t>5</a:t>
            </a:r>
            <a:r>
              <a:rPr lang="bg-BG" sz="800" b="1" dirty="0">
                <a:cs typeface="Arial" pitchFamily="34" charset="0"/>
              </a:rPr>
              <a:t>. </a:t>
            </a:r>
            <a:r>
              <a:rPr lang="en-US" sz="800" b="1" dirty="0"/>
              <a:t>USING OF THE </a:t>
            </a:r>
            <a:r>
              <a:rPr lang="bg-BG" sz="800" b="1" dirty="0"/>
              <a:t>5 – </a:t>
            </a:r>
            <a:r>
              <a:rPr lang="en-US" sz="800" b="1" dirty="0"/>
              <a:t>POINT HARNESS BELT</a:t>
            </a:r>
            <a:r>
              <a:rPr lang="bg-BG" sz="800" b="1" dirty="0"/>
              <a:t>– </a:t>
            </a:r>
            <a:r>
              <a:rPr lang="en-US" sz="800" b="1" dirty="0"/>
              <a:t>Look Figure 5</a:t>
            </a:r>
            <a:r>
              <a:rPr lang="bg-BG" sz="800" b="1" dirty="0"/>
              <a:t>: </a:t>
            </a:r>
            <a:r>
              <a:rPr lang="en-US" sz="800" dirty="0"/>
              <a:t>Five-point safety harness is provided to secure your child’s safety and it always must be placed. </a:t>
            </a:r>
          </a:p>
          <a:p>
            <a:pPr algn="just"/>
            <a:r>
              <a:rPr lang="en-US" sz="800" dirty="0"/>
              <a:t>- To unlock the belt</a:t>
            </a:r>
            <a:r>
              <a:rPr lang="bg-BG" sz="800" dirty="0"/>
              <a:t>,</a:t>
            </a:r>
            <a:r>
              <a:rPr lang="en-US" sz="800" dirty="0"/>
              <a:t> press the button on the buckle (a) and pull the lockers. </a:t>
            </a:r>
          </a:p>
          <a:p>
            <a:pPr algn="just"/>
            <a:r>
              <a:rPr lang="en-US" sz="800" dirty="0"/>
              <a:t>- To lock the belt</a:t>
            </a:r>
            <a:r>
              <a:rPr lang="bg-BG" sz="800" dirty="0"/>
              <a:t>,</a:t>
            </a:r>
            <a:r>
              <a:rPr lang="en-US" sz="800" dirty="0"/>
              <a:t> place the lockers on the waist straps (b)</a:t>
            </a:r>
            <a:r>
              <a:rPr lang="bg-BG" sz="800" dirty="0"/>
              <a:t> </a:t>
            </a:r>
            <a:r>
              <a:rPr lang="en-US" sz="800" dirty="0"/>
              <a:t>in the openings of the buckle and press until the lock. </a:t>
            </a:r>
            <a:endParaRPr lang="bg-BG" sz="800" dirty="0"/>
          </a:p>
          <a:p>
            <a:pPr algn="just"/>
            <a:r>
              <a:rPr lang="en-US" sz="800" dirty="0"/>
              <a:t>- Sliding regulators are assembled over the shoulder straps and waist belt (c). The straps must be carefully adjusted, as you conform with child’s comfort. </a:t>
            </a:r>
          </a:p>
          <a:p>
            <a:pPr algn="just"/>
            <a:r>
              <a:rPr lang="en-US" sz="800" dirty="0"/>
              <a:t>- To adjust the height of the shoulder strap or for taking down the belts, look from the back side of the backrest. You will see that the ends of the shoulder straps ends with stoppers. Align the stopper (e) and insert it through the openings of the seat (d)</a:t>
            </a:r>
            <a:r>
              <a:rPr lang="bg-BG" sz="800" dirty="0"/>
              <a:t>. </a:t>
            </a:r>
          </a:p>
          <a:p>
            <a:pPr lvl="0" algn="just">
              <a:buFontTx/>
              <a:buChar char="-"/>
            </a:pPr>
            <a:r>
              <a:rPr lang="bg-BG" sz="800" dirty="0"/>
              <a:t> </a:t>
            </a:r>
            <a:r>
              <a:rPr lang="en-US" sz="800" dirty="0"/>
              <a:t>For placing back the straps</a:t>
            </a:r>
            <a:r>
              <a:rPr lang="bg-BG" sz="800" dirty="0"/>
              <a:t>,</a:t>
            </a:r>
            <a:r>
              <a:rPr lang="en-US" sz="800" dirty="0"/>
              <a:t> align again the stopper (e) and insert it through the slits of the seat and fix it. </a:t>
            </a:r>
          </a:p>
          <a:p>
            <a:pPr lvl="0" algn="just"/>
            <a:r>
              <a:rPr lang="en-US" sz="800" b="1" dirty="0"/>
              <a:t>6</a:t>
            </a:r>
            <a:r>
              <a:rPr lang="bg-BG" sz="800" dirty="0"/>
              <a:t>. </a:t>
            </a:r>
            <a:r>
              <a:rPr lang="en-US" sz="800" b="1" dirty="0">
                <a:cs typeface="Arial" pitchFamily="34" charset="0"/>
              </a:rPr>
              <a:t>ADJUSTING THE HEIGHT AND RECLINE OF THE BACKREST – Look Figure 6: </a:t>
            </a:r>
            <a:r>
              <a:rPr lang="bg-BG" sz="800" b="1" dirty="0">
                <a:cs typeface="Arial" pitchFamily="34" charset="0"/>
              </a:rPr>
              <a:t> </a:t>
            </a:r>
            <a:endParaRPr lang="en-US" sz="800" b="1" dirty="0">
              <a:cs typeface="Arial" pitchFamily="34" charset="0"/>
            </a:endParaRPr>
          </a:p>
          <a:p>
            <a:pPr lvl="0" algn="just"/>
            <a:r>
              <a:rPr lang="en-US" sz="800" b="1" dirty="0"/>
              <a:t>ATTENTION</a:t>
            </a:r>
            <a:r>
              <a:rPr lang="bg-BG" sz="800" b="1" dirty="0"/>
              <a:t>! </a:t>
            </a:r>
            <a:r>
              <a:rPr lang="en-US" sz="800" dirty="0"/>
              <a:t>Do not adjust the height of the seat if the child is placed in the high chair;. </a:t>
            </a:r>
          </a:p>
          <a:p>
            <a:pPr lvl="0" algn="just"/>
            <a:r>
              <a:rPr lang="en-US" sz="800" dirty="0"/>
              <a:t>- To adjust the position of the seat, press the buttons (a) at the same time and move the seat up and down. Release the buttons</a:t>
            </a:r>
            <a:r>
              <a:rPr lang="bg-BG" sz="800" dirty="0"/>
              <a:t>,</a:t>
            </a:r>
            <a:r>
              <a:rPr lang="en-US" sz="800" dirty="0"/>
              <a:t> as you reach the desired height. You will hear sound “click”, showing the fixing of the seat in the desired position (7 positions). </a:t>
            </a:r>
          </a:p>
          <a:p>
            <a:pPr lvl="0" algn="just"/>
            <a:r>
              <a:rPr lang="en-US" sz="800" dirty="0"/>
              <a:t>- To adjust the reclining angle of the seat, lift up the plastic button (b), located on the edge of the seat and place the seat in the desired position. Release the button to fix the seat on its place. You will hear sound “click” when fixed. </a:t>
            </a:r>
          </a:p>
          <a:p>
            <a:pPr lvl="0" algn="just"/>
            <a:r>
              <a:rPr lang="en-US" sz="800" b="1" dirty="0"/>
              <a:t>IMPORTANT</a:t>
            </a:r>
            <a:r>
              <a:rPr lang="bg-BG" sz="800" b="1" dirty="0"/>
              <a:t>! </a:t>
            </a:r>
            <a:r>
              <a:rPr lang="en-US" sz="800" dirty="0"/>
              <a:t>If the height adjustment of the seat become hard after some period of usage, </a:t>
            </a:r>
            <a:r>
              <a:rPr lang="en-US" sz="800" b="1" dirty="0"/>
              <a:t>DO NOT </a:t>
            </a:r>
            <a:r>
              <a:rPr lang="en-US" sz="800" dirty="0"/>
              <a:t>use any lubricants, but just wipe the product after each usage. </a:t>
            </a:r>
          </a:p>
          <a:p>
            <a:pPr lvl="0" algn="just"/>
            <a:r>
              <a:rPr lang="en-US" sz="800" b="1" dirty="0"/>
              <a:t>7</a:t>
            </a:r>
            <a:r>
              <a:rPr lang="bg-BG" sz="800" b="1" dirty="0"/>
              <a:t>. </a:t>
            </a:r>
            <a:r>
              <a:rPr lang="en-US" sz="800" b="1" dirty="0"/>
              <a:t>ADJUSTING THE FOOTREST</a:t>
            </a:r>
            <a:r>
              <a:rPr lang="bg-BG" sz="800" b="1" dirty="0"/>
              <a:t>– </a:t>
            </a:r>
            <a:r>
              <a:rPr lang="en-US" sz="800" b="1" dirty="0"/>
              <a:t>Look Figure 7</a:t>
            </a:r>
            <a:r>
              <a:rPr lang="bg-BG" sz="800" dirty="0"/>
              <a:t>: </a:t>
            </a:r>
          </a:p>
          <a:p>
            <a:pPr lvl="0" algn="just">
              <a:buFontTx/>
              <a:buChar char="-"/>
            </a:pPr>
            <a:r>
              <a:rPr lang="bg-BG" sz="800" dirty="0"/>
              <a:t> </a:t>
            </a:r>
            <a:r>
              <a:rPr lang="en-US" sz="800" dirty="0"/>
              <a:t>Press both buttons </a:t>
            </a:r>
            <a:r>
              <a:rPr lang="bg-BG" sz="800" dirty="0"/>
              <a:t>(А) </a:t>
            </a:r>
            <a:r>
              <a:rPr lang="en-US" sz="800" dirty="0"/>
              <a:t>from both sides of the footrest and lift it up or down until the desired position. </a:t>
            </a:r>
          </a:p>
          <a:p>
            <a:pPr lvl="0" algn="just"/>
            <a:r>
              <a:rPr lang="en-US" sz="800" b="1" dirty="0"/>
              <a:t>8</a:t>
            </a:r>
            <a:r>
              <a:rPr lang="bg-BG" sz="800" b="1" dirty="0"/>
              <a:t>. </a:t>
            </a:r>
            <a:r>
              <a:rPr lang="en-US" sz="800" b="1" dirty="0"/>
              <a:t>FOLDING THE HIGH CHAIR</a:t>
            </a:r>
            <a:r>
              <a:rPr lang="bg-BG" sz="800" b="1" dirty="0"/>
              <a:t>– </a:t>
            </a:r>
            <a:r>
              <a:rPr lang="en-US" sz="800" b="1" dirty="0"/>
              <a:t>Look figure 8</a:t>
            </a:r>
            <a:r>
              <a:rPr lang="bg-BG" sz="800" b="1" dirty="0"/>
              <a:t>:</a:t>
            </a:r>
          </a:p>
          <a:p>
            <a:pPr lvl="0" algn="just"/>
            <a:r>
              <a:rPr lang="bg-BG" sz="800" dirty="0"/>
              <a:t>- </a:t>
            </a:r>
            <a:r>
              <a:rPr lang="en-US" sz="800" dirty="0"/>
              <a:t>For more compact when folding – remove the food tray and attach it to the rare legs. </a:t>
            </a:r>
          </a:p>
          <a:p>
            <a:pPr lvl="0" algn="just"/>
            <a:r>
              <a:rPr lang="bg-BG" sz="800" dirty="0"/>
              <a:t>- </a:t>
            </a:r>
            <a:r>
              <a:rPr lang="en-US" sz="800" dirty="0"/>
              <a:t>To fold the high chair</a:t>
            </a:r>
            <a:r>
              <a:rPr lang="bg-BG" sz="800" dirty="0"/>
              <a:t>,</a:t>
            </a:r>
            <a:r>
              <a:rPr lang="en-US" sz="800" dirty="0"/>
              <a:t> press both buttons (a) and take down the high chair seat down to the lower position (position 7). </a:t>
            </a:r>
          </a:p>
          <a:p>
            <a:pPr lvl="0" algn="just"/>
            <a:r>
              <a:rPr lang="bg-BG" sz="800" dirty="0"/>
              <a:t>- </a:t>
            </a:r>
            <a:r>
              <a:rPr lang="en-US" sz="800" dirty="0"/>
              <a:t>Press buttons</a:t>
            </a:r>
            <a:r>
              <a:rPr lang="bg-BG" sz="800" dirty="0"/>
              <a:t> </a:t>
            </a:r>
            <a:r>
              <a:rPr lang="en-US" sz="800" dirty="0"/>
              <a:t>(b) from both sides of the chair and slide the rare legs forward.  </a:t>
            </a:r>
            <a:endParaRPr lang="bg-BG" sz="800" dirty="0"/>
          </a:p>
          <a:p>
            <a:pPr lvl="0" algn="just"/>
            <a:r>
              <a:rPr lang="bg-BG" sz="800" dirty="0"/>
              <a:t>- </a:t>
            </a:r>
            <a:r>
              <a:rPr lang="en-US" sz="800" dirty="0"/>
              <a:t>Ensure that the high chair is correctly folded and locked before standing it. </a:t>
            </a:r>
            <a:endParaRPr lang="bg-BG" sz="800" dirty="0"/>
          </a:p>
        </p:txBody>
      </p:sp>
      <p:sp>
        <p:nvSpPr>
          <p:cNvPr id="3" name="TextBox 14"/>
          <p:cNvSpPr txBox="1"/>
          <p:nvPr/>
        </p:nvSpPr>
        <p:spPr>
          <a:xfrm>
            <a:off x="179512" y="6529219"/>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12</a:t>
            </a:r>
            <a:endParaRPr lang="bg-BG" sz="800" b="1" dirty="0">
              <a:cs typeface="Arial" pitchFamily="34" charset="0"/>
            </a:endParaRPr>
          </a:p>
        </p:txBody>
      </p:sp>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0326" y="1364799"/>
            <a:ext cx="1639824" cy="283464"/>
          </a:xfrm>
          <a:prstGeom prst="rect">
            <a:avLst/>
          </a:prstGeom>
        </p:spPr>
      </p:pic>
      <p:sp>
        <p:nvSpPr>
          <p:cNvPr id="5" name="TextBox 13"/>
          <p:cNvSpPr txBox="1"/>
          <p:nvPr/>
        </p:nvSpPr>
        <p:spPr>
          <a:xfrm>
            <a:off x="6150446" y="1010856"/>
            <a:ext cx="2880000" cy="707886"/>
          </a:xfrm>
          <a:prstGeom prst="rect">
            <a:avLst/>
          </a:prstGeom>
          <a:noFill/>
        </p:spPr>
        <p:txBody>
          <a:bodyPr wrap="square" rtlCol="0">
            <a:spAutoFit/>
          </a:bodyPr>
          <a:lstStyle/>
          <a:p>
            <a:pPr algn="ctr"/>
            <a:r>
              <a:rPr lang="en-US" sz="800" b="1" dirty="0">
                <a:cs typeface="Arial" pitchFamily="34" charset="0"/>
              </a:rPr>
              <a:t>MADE FOR MONI</a:t>
            </a:r>
          </a:p>
          <a:p>
            <a:pPr algn="ctr"/>
            <a:r>
              <a:rPr lang="en-US" sz="800" b="1" dirty="0">
                <a:cs typeface="Arial" pitchFamily="34" charset="0"/>
              </a:rPr>
              <a:t>Importer</a:t>
            </a:r>
            <a:r>
              <a:rPr lang="bg-BG" sz="800" b="1" dirty="0">
                <a:cs typeface="Arial" pitchFamily="34" charset="0"/>
              </a:rPr>
              <a:t>: </a:t>
            </a:r>
            <a:r>
              <a:rPr lang="en-US" sz="800" b="1" dirty="0">
                <a:cs typeface="Arial" pitchFamily="34" charset="0"/>
              </a:rPr>
              <a:t>Moni Trade Ltd. </a:t>
            </a:r>
            <a:endParaRPr lang="bg-BG" sz="800" b="1" dirty="0">
              <a:cs typeface="Arial" pitchFamily="34" charset="0"/>
            </a:endParaRPr>
          </a:p>
          <a:p>
            <a:pPr algn="ctr"/>
            <a:r>
              <a:rPr lang="en-US" sz="800" b="1" dirty="0">
                <a:cs typeface="Arial" pitchFamily="34" charset="0"/>
              </a:rPr>
              <a:t>Address</a:t>
            </a:r>
            <a:r>
              <a:rPr lang="bg-BG" sz="800" b="1" dirty="0">
                <a:cs typeface="Arial" pitchFamily="34" charset="0"/>
              </a:rPr>
              <a:t>: </a:t>
            </a:r>
            <a:r>
              <a:rPr lang="en-US" sz="800" b="1" dirty="0">
                <a:cs typeface="Arial" pitchFamily="34" charset="0"/>
              </a:rPr>
              <a:t>Bulgaria</a:t>
            </a:r>
            <a:r>
              <a:rPr lang="bg-BG" sz="800" b="1" dirty="0">
                <a:cs typeface="Arial" pitchFamily="34" charset="0"/>
              </a:rPr>
              <a:t>, </a:t>
            </a:r>
            <a:r>
              <a:rPr lang="en-US" sz="800" b="1" dirty="0">
                <a:cs typeface="Arial" pitchFamily="34" charset="0"/>
              </a:rPr>
              <a:t>Sofia</a:t>
            </a:r>
            <a:r>
              <a:rPr lang="bg-BG" sz="800" b="1" dirty="0">
                <a:cs typeface="Arial" pitchFamily="34" charset="0"/>
              </a:rPr>
              <a:t>, </a:t>
            </a:r>
          </a:p>
          <a:p>
            <a:pPr algn="ctr"/>
            <a:r>
              <a:rPr lang="en-US" sz="800" b="1" dirty="0">
                <a:cs typeface="Arial" pitchFamily="34" charset="0"/>
              </a:rPr>
              <a:t>Trebich quarter</a:t>
            </a:r>
            <a:r>
              <a:rPr lang="bg-BG" sz="800" b="1" dirty="0">
                <a:cs typeface="Arial" pitchFamily="34" charset="0"/>
              </a:rPr>
              <a:t>, </a:t>
            </a:r>
            <a:r>
              <a:rPr lang="en-US" sz="800" b="1" dirty="0" err="1">
                <a:cs typeface="Arial" pitchFamily="34" charset="0"/>
              </a:rPr>
              <a:t>Dolo</a:t>
            </a:r>
            <a:r>
              <a:rPr lang="en-US" sz="800" b="1" dirty="0">
                <a:cs typeface="Arial" pitchFamily="34" charset="0"/>
              </a:rPr>
              <a:t> 1 str.</a:t>
            </a:r>
          </a:p>
          <a:p>
            <a:pPr algn="ctr"/>
            <a:r>
              <a:rPr lang="en-US" sz="800" b="1" dirty="0">
                <a:cs typeface="Arial" pitchFamily="34" charset="0"/>
              </a:rPr>
              <a:t>Tel</a:t>
            </a:r>
            <a:r>
              <a:rPr lang="bg-BG" sz="800" b="1" dirty="0">
                <a:cs typeface="Arial" pitchFamily="34" charset="0"/>
              </a:rPr>
              <a:t>: 02/ 936 07 90</a:t>
            </a:r>
          </a:p>
        </p:txBody>
      </p:sp>
      <p:sp>
        <p:nvSpPr>
          <p:cNvPr id="6" name="Текстово поле 22"/>
          <p:cNvSpPr txBox="1"/>
          <p:nvPr/>
        </p:nvSpPr>
        <p:spPr>
          <a:xfrm>
            <a:off x="4998318" y="41360"/>
            <a:ext cx="4032128" cy="1323439"/>
          </a:xfrm>
          <a:prstGeom prst="rect">
            <a:avLst/>
          </a:prstGeom>
          <a:noFill/>
        </p:spPr>
        <p:txBody>
          <a:bodyPr wrap="square" rtlCol="0">
            <a:spAutoFit/>
          </a:bodyPr>
          <a:lstStyle/>
          <a:p>
            <a:pPr algn="just"/>
            <a:r>
              <a:rPr lang="el-GR" sz="800" dirty="0"/>
              <a:t>3.Αν βρείτε χαλαρές συνδέσεις, σπασμένα, ραγισμένα ή κατεστραμμένα μέρη, πρέπει να επισκευαστούν ή να αντικατασταθούν με πρωτότυπα εξαρτήματα από εξουσιοδοτημένο κέντρο σέρβις. Για αυτό τον σκοπό, επικοινωνήστε με τον έμπορο λιανικής από τον οποίο αγοράσατε το προϊόν.</a:t>
            </a:r>
          </a:p>
          <a:p>
            <a:pPr algn="just"/>
            <a:r>
              <a:rPr lang="el-GR" sz="800" dirty="0"/>
              <a:t>4.Εάν εντοπίσετε κάποιο σφάλμα ή πως κάποια λειτουργία της καρέκλας δεν λειτουργεί, πρέπει να διακόψετε τη χρήση της μέχρι να εντοπιστεί το σφάλμα. Για αυτό τον σκοπό, επικοινωνήστε με τον έμπορο λιανικής από τον οποίο αγοράσατε το προϊόν.</a:t>
            </a:r>
          </a:p>
          <a:p>
            <a:r>
              <a:rPr lang="el-GR" sz="800" b="1" dirty="0"/>
              <a:t>Σύνθεση ταπετσαρίας:</a:t>
            </a:r>
          </a:p>
          <a:p>
            <a:r>
              <a:rPr lang="el-GR" sz="800" b="1" dirty="0"/>
              <a:t>Εξωτερικό μέρος: 100% PVC</a:t>
            </a:r>
          </a:p>
          <a:p>
            <a:r>
              <a:rPr lang="el-GR" sz="800" b="1" dirty="0"/>
              <a:t>Γέμιση: 100% πολυεστέρα</a:t>
            </a:r>
          </a:p>
        </p:txBody>
      </p:sp>
      <p:sp>
        <p:nvSpPr>
          <p:cNvPr id="7" name="TextBox 14"/>
          <p:cNvSpPr txBox="1"/>
          <p:nvPr/>
        </p:nvSpPr>
        <p:spPr>
          <a:xfrm>
            <a:off x="5070294" y="4965795"/>
            <a:ext cx="3895914"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a:solidFill>
                  <a:schemeClr val="tx1"/>
                </a:solidFill>
                <a:cs typeface="Arial" pitchFamily="34" charset="0"/>
              </a:rPr>
              <a:t>SICHERHEITS- UND WARNHINWEISE</a:t>
            </a:r>
            <a:endParaRPr lang="bg-BG" sz="900" b="1" dirty="0">
              <a:solidFill>
                <a:schemeClr val="tx1"/>
              </a:solidFill>
              <a:cs typeface="Arial" pitchFamily="34" charset="0"/>
            </a:endParaRPr>
          </a:p>
        </p:txBody>
      </p:sp>
      <p:sp>
        <p:nvSpPr>
          <p:cNvPr id="8" name="TextBox 15"/>
          <p:cNvSpPr txBox="1"/>
          <p:nvPr/>
        </p:nvSpPr>
        <p:spPr>
          <a:xfrm>
            <a:off x="5037213" y="5145795"/>
            <a:ext cx="3895914" cy="461665"/>
          </a:xfrm>
          <a:prstGeom prst="rect">
            <a:avLst/>
          </a:prstGeom>
          <a:noFill/>
        </p:spPr>
        <p:txBody>
          <a:bodyPr wrap="square" rtlCol="0">
            <a:spAutoFit/>
          </a:bodyPr>
          <a:lstStyle/>
          <a:p>
            <a:pPr algn="ctr"/>
            <a:r>
              <a:rPr lang="de-DE" sz="800" b="1" dirty="0">
                <a:cs typeface="Arial" pitchFamily="34" charset="0"/>
              </a:rPr>
              <a:t>BITTE LESEN SIE DIESE ANWEISUNGEN SORGFÄLTIG DURCH, BEVOR SIE DAS PRODUKT GEBRAUCHEN UND BEWAHREN SIE SIE FÜR EINE ZUKÜNFTIGE BEZUGNAHME AUF. DIE RICHTIGE VERWENDUNG UND WARTUNG DIESES PRODUKTS IST EXTREM WICHTIG. </a:t>
            </a:r>
            <a:endParaRPr lang="bg-BG" sz="800" b="1" dirty="0">
              <a:cs typeface="Arial" pitchFamily="34" charset="0"/>
            </a:endParaRPr>
          </a:p>
        </p:txBody>
      </p:sp>
      <p:sp>
        <p:nvSpPr>
          <p:cNvPr id="10" name="Rounded Rectangle 14"/>
          <p:cNvSpPr/>
          <p:nvPr/>
        </p:nvSpPr>
        <p:spPr>
          <a:xfrm>
            <a:off x="4998318" y="1747574"/>
            <a:ext cx="3901759"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a:solidFill>
                  <a:schemeClr val="tx1"/>
                </a:solidFill>
              </a:rPr>
              <a:t>DE</a:t>
            </a:r>
            <a:endParaRPr lang="bg-BG" sz="900" b="1" dirty="0">
              <a:solidFill>
                <a:schemeClr val="tx1"/>
              </a:solidFill>
            </a:endParaRPr>
          </a:p>
        </p:txBody>
      </p:sp>
      <p:sp>
        <p:nvSpPr>
          <p:cNvPr id="11" name="TextBox 15"/>
          <p:cNvSpPr txBox="1"/>
          <p:nvPr/>
        </p:nvSpPr>
        <p:spPr>
          <a:xfrm>
            <a:off x="4998286" y="1989330"/>
            <a:ext cx="3901759" cy="3170099"/>
          </a:xfrm>
          <a:prstGeom prst="rect">
            <a:avLst/>
          </a:prstGeom>
          <a:noFill/>
        </p:spPr>
        <p:txBody>
          <a:bodyPr wrap="square" rtlCol="0">
            <a:spAutoFit/>
          </a:bodyPr>
          <a:lstStyle/>
          <a:p>
            <a:pPr algn="just"/>
            <a:r>
              <a:rPr lang="de-DE" sz="800" dirty="0"/>
              <a:t>Das Kinderhochstühlchen entspricht der europäischen Norm für Hochstühle - EN 14988: 2017. </a:t>
            </a:r>
          </a:p>
          <a:p>
            <a:pPr algn="just"/>
            <a:r>
              <a:rPr lang="de-DE" sz="800" dirty="0"/>
              <a:t>Das Produkt ist für Kinder über 6 Monate und mit einem Gewicht von weniger als 15 kg bestimmt, die stabil und eigenständig in sitzender Lage bleiben können! </a:t>
            </a:r>
          </a:p>
          <a:p>
            <a:pPr algn="just"/>
            <a:r>
              <a:rPr lang="de-DE" sz="800" b="1" dirty="0"/>
              <a:t>ACHTUNG! BITTE LESEN SIE DIESE ANLEITUNG SORGFÄLTIG DURCH UND BEWAHREN SIE DIESE AUF, UM ZUKÜNFTIG AUF EINEN VERFÜG BAREN ORT ZU VERWEISEN! </a:t>
            </a:r>
          </a:p>
          <a:p>
            <a:pPr algn="just"/>
            <a:r>
              <a:rPr lang="de-DE" sz="800" b="1" dirty="0"/>
              <a:t>DIESE ENTHÄLT WICHTIGE INFORMATIONEN, ANWEISUNGEN UND EMPFEHLUNGEN FÜR DEN STUHL UND FÜR DESSEN SICHEREN GEBRAUCH. </a:t>
            </a:r>
          </a:p>
          <a:p>
            <a:pPr algn="just"/>
            <a:r>
              <a:rPr lang="de-DE" sz="800" dirty="0"/>
              <a:t>Befolgen Sie die genauen Anweisungen und Empfehlungen in diesem Handbuch, um die Sicherheit Ihres Kindes bei der Verwendung des Produkts maximal zu gewährleisten. Beachten Sie besonders die Warnhinweise und treffen Sie alle erforderlichen Vorkehrungen, um die Gefahr von Verletzungen oder Beschädigung des Kindes zu vermeiden und seine Sicherheit zu gewährleisten! Sie sind für die Sicherheit Ihres Kindes verantwortlich, wenn Sie diese Anweisungen und Empfehlungen nicht befolgen oder berücksichtigen. Stellen Sie sicher, dass jeder, der den Stuhl benutzt, mit den Anweisungen vertraut ist und diese befolgt! </a:t>
            </a:r>
          </a:p>
          <a:p>
            <a:pPr algn="just"/>
            <a:r>
              <a:rPr lang="de-DE" sz="800" dirty="0"/>
              <a:t>• 5-Punkt-Sicherheitsgurt </a:t>
            </a:r>
          </a:p>
          <a:p>
            <a:pPr algn="just"/>
            <a:r>
              <a:rPr lang="de-DE" sz="800" dirty="0"/>
              <a:t>• Fußstütze </a:t>
            </a:r>
          </a:p>
          <a:p>
            <a:pPr algn="just"/>
            <a:r>
              <a:rPr lang="de-DE" sz="800" dirty="0"/>
              <a:t>• 3 Kippstellungen der Sitzlehne </a:t>
            </a:r>
          </a:p>
          <a:p>
            <a:pPr algn="just"/>
            <a:r>
              <a:rPr lang="de-DE" sz="800" dirty="0"/>
              <a:t>• 7 Sitzhöhenpositionen </a:t>
            </a:r>
          </a:p>
          <a:p>
            <a:pPr algn="just"/>
            <a:r>
              <a:rPr lang="de-DE" sz="800" dirty="0"/>
              <a:t>• 3 Positionen (vorwärts und rückwärts) zum Einstellen des Esstabletts  </a:t>
            </a:r>
          </a:p>
          <a:p>
            <a:pPr algn="just"/>
            <a:r>
              <a:rPr lang="de-DE" sz="800" dirty="0"/>
              <a:t>• Abnehmbare Oberseite des Esstabletts  </a:t>
            </a:r>
          </a:p>
          <a:p>
            <a:pPr algn="just"/>
            <a:r>
              <a:rPr lang="de-DE" sz="800" dirty="0"/>
              <a:t>• Kunststoffsicherung unten am Esstabletts  </a:t>
            </a:r>
          </a:p>
          <a:p>
            <a:pPr algn="just"/>
            <a:r>
              <a:rPr lang="de-DE" sz="800" dirty="0"/>
              <a:t>• Nach dem Zusammenklappen freistehend </a:t>
            </a:r>
          </a:p>
          <a:p>
            <a:pPr algn="just"/>
            <a:endParaRPr lang="de-DE" sz="800" dirty="0"/>
          </a:p>
        </p:txBody>
      </p:sp>
      <p:sp>
        <p:nvSpPr>
          <p:cNvPr id="12" name="TextBox 14"/>
          <p:cNvSpPr txBox="1"/>
          <p:nvPr/>
        </p:nvSpPr>
        <p:spPr>
          <a:xfrm>
            <a:off x="8540022" y="6524179"/>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27</a:t>
            </a:r>
            <a:endParaRPr lang="bg-BG" sz="800" b="1" dirty="0">
              <a:cs typeface="Arial" pitchFamily="34" charset="0"/>
            </a:endParaRPr>
          </a:p>
        </p:txBody>
      </p:sp>
      <p:pic>
        <p:nvPicPr>
          <p:cNvPr id="13" name="Picture 12"/>
          <p:cNvPicPr>
            <a:picLocks noChangeAspect="1"/>
          </p:cNvPicPr>
          <p:nvPr/>
        </p:nvPicPr>
        <p:blipFill>
          <a:blip r:embed="rId3"/>
          <a:stretch>
            <a:fillRect/>
          </a:stretch>
        </p:blipFill>
        <p:spPr>
          <a:xfrm>
            <a:off x="6557094" y="5624179"/>
            <a:ext cx="914575" cy="900000"/>
          </a:xfrm>
          <a:prstGeom prst="rect">
            <a:avLst/>
          </a:prstGeom>
        </p:spPr>
      </p:pic>
    </p:spTree>
    <p:extLst>
      <p:ext uri="{BB962C8B-B14F-4D97-AF65-F5344CB8AC3E}">
        <p14:creationId xmlns:p14="http://schemas.microsoft.com/office/powerpoint/2010/main" val="154487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1"/>
          <p:cNvSpPr txBox="1"/>
          <p:nvPr/>
        </p:nvSpPr>
        <p:spPr>
          <a:xfrm>
            <a:off x="2003963" y="3488691"/>
            <a:ext cx="1777254" cy="707886"/>
          </a:xfrm>
          <a:prstGeom prst="rect">
            <a:avLst/>
          </a:prstGeom>
          <a:noFill/>
        </p:spPr>
        <p:txBody>
          <a:bodyPr wrap="square" rtlCol="0">
            <a:spAutoFit/>
          </a:bodyPr>
          <a:lstStyle/>
          <a:p>
            <a:pPr algn="ctr"/>
            <a:r>
              <a:rPr lang="en-US" sz="800" b="1" dirty="0">
                <a:cs typeface="Arial" pitchFamily="34" charset="0"/>
              </a:rPr>
              <a:t>MADE FOR MONI</a:t>
            </a:r>
          </a:p>
          <a:p>
            <a:pPr algn="ctr"/>
            <a:r>
              <a:rPr lang="en-US" sz="800" b="1" dirty="0">
                <a:cs typeface="Arial" pitchFamily="34" charset="0"/>
              </a:rPr>
              <a:t>Importer</a:t>
            </a:r>
            <a:r>
              <a:rPr lang="bg-BG" sz="800" b="1" dirty="0">
                <a:cs typeface="Arial" pitchFamily="34" charset="0"/>
              </a:rPr>
              <a:t>: </a:t>
            </a:r>
            <a:r>
              <a:rPr lang="en-US" sz="800" b="1" dirty="0">
                <a:cs typeface="Arial" pitchFamily="34" charset="0"/>
              </a:rPr>
              <a:t>Moni Trade Ltd. </a:t>
            </a:r>
            <a:endParaRPr lang="bg-BG" sz="800" b="1" dirty="0">
              <a:cs typeface="Arial" pitchFamily="34" charset="0"/>
            </a:endParaRPr>
          </a:p>
          <a:p>
            <a:pPr algn="ctr"/>
            <a:r>
              <a:rPr lang="en-US" sz="800" b="1" dirty="0">
                <a:cs typeface="Arial" pitchFamily="34" charset="0"/>
              </a:rPr>
              <a:t>Address</a:t>
            </a:r>
            <a:r>
              <a:rPr lang="bg-BG" sz="800" b="1" dirty="0">
                <a:cs typeface="Arial" pitchFamily="34" charset="0"/>
              </a:rPr>
              <a:t>: </a:t>
            </a:r>
            <a:r>
              <a:rPr lang="en-US" sz="800" b="1" dirty="0">
                <a:cs typeface="Arial" pitchFamily="34" charset="0"/>
              </a:rPr>
              <a:t>Bulgaria</a:t>
            </a:r>
            <a:r>
              <a:rPr lang="bg-BG" sz="800" b="1" dirty="0">
                <a:cs typeface="Arial" pitchFamily="34" charset="0"/>
              </a:rPr>
              <a:t>, </a:t>
            </a:r>
            <a:r>
              <a:rPr lang="en-US" sz="800" b="1" dirty="0">
                <a:cs typeface="Arial" pitchFamily="34" charset="0"/>
              </a:rPr>
              <a:t>Sofia</a:t>
            </a:r>
            <a:r>
              <a:rPr lang="bg-BG" sz="800" b="1" dirty="0">
                <a:cs typeface="Arial" pitchFamily="34" charset="0"/>
              </a:rPr>
              <a:t>, </a:t>
            </a:r>
          </a:p>
          <a:p>
            <a:pPr algn="ctr"/>
            <a:r>
              <a:rPr lang="en-US" sz="800" b="1" dirty="0">
                <a:cs typeface="Arial" pitchFamily="34" charset="0"/>
              </a:rPr>
              <a:t>Trebich quarter</a:t>
            </a:r>
            <a:r>
              <a:rPr lang="bg-BG" sz="800" b="1" dirty="0">
                <a:cs typeface="Arial" pitchFamily="34" charset="0"/>
              </a:rPr>
              <a:t>, </a:t>
            </a:r>
            <a:r>
              <a:rPr lang="en-US" sz="800" b="1" dirty="0" err="1">
                <a:cs typeface="Arial" pitchFamily="34" charset="0"/>
              </a:rPr>
              <a:t>Dolo</a:t>
            </a:r>
            <a:r>
              <a:rPr lang="en-US" sz="800" b="1" dirty="0">
                <a:cs typeface="Arial" pitchFamily="34" charset="0"/>
              </a:rPr>
              <a:t> 1 str.</a:t>
            </a:r>
          </a:p>
          <a:p>
            <a:pPr algn="ctr"/>
            <a:r>
              <a:rPr lang="en-US" sz="800" b="1" dirty="0">
                <a:cs typeface="Arial" pitchFamily="34" charset="0"/>
              </a:rPr>
              <a:t>Tel</a:t>
            </a:r>
            <a:r>
              <a:rPr lang="bg-BG" sz="800" b="1" dirty="0">
                <a:cs typeface="Arial" pitchFamily="34" charset="0"/>
              </a:rPr>
              <a:t>: 02/ 936 07 90</a:t>
            </a:r>
          </a:p>
        </p:txBody>
      </p:sp>
      <p:pic>
        <p:nvPicPr>
          <p:cNvPr id="3"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43" y="3766935"/>
            <a:ext cx="1639824" cy="283464"/>
          </a:xfrm>
          <a:prstGeom prst="rect">
            <a:avLst/>
          </a:prstGeom>
        </p:spPr>
      </p:pic>
      <p:sp>
        <p:nvSpPr>
          <p:cNvPr id="4" name="TextBox 20"/>
          <p:cNvSpPr txBox="1"/>
          <p:nvPr/>
        </p:nvSpPr>
        <p:spPr>
          <a:xfrm>
            <a:off x="211643" y="3154001"/>
            <a:ext cx="3927869" cy="461665"/>
          </a:xfrm>
          <a:prstGeom prst="rect">
            <a:avLst/>
          </a:prstGeom>
          <a:noFill/>
        </p:spPr>
        <p:txBody>
          <a:bodyPr wrap="square" rtlCol="0">
            <a:spAutoFit/>
          </a:bodyPr>
          <a:lstStyle/>
          <a:p>
            <a:pPr marL="228600" indent="-228600" algn="just">
              <a:buAutoNum type="arabicPeriod" startAt="5"/>
            </a:pPr>
            <a:r>
              <a:rPr lang="en-US" sz="800" b="1" dirty="0">
                <a:cs typeface="Arial" pitchFamily="34" charset="0"/>
              </a:rPr>
              <a:t>Upholstery:</a:t>
            </a:r>
          </a:p>
          <a:p>
            <a:pPr algn="just">
              <a:buFontTx/>
              <a:buChar char="-"/>
            </a:pPr>
            <a:r>
              <a:rPr lang="en-US" sz="800" b="1" dirty="0">
                <a:cs typeface="Arial" pitchFamily="34" charset="0"/>
              </a:rPr>
              <a:t> Shell: 100% PVC</a:t>
            </a:r>
          </a:p>
          <a:p>
            <a:pPr algn="just">
              <a:buFontTx/>
              <a:buChar char="-"/>
            </a:pPr>
            <a:r>
              <a:rPr lang="en-US" sz="800" b="1" dirty="0">
                <a:cs typeface="Arial" pitchFamily="34" charset="0"/>
              </a:rPr>
              <a:t> Filling: 100% Polyester</a:t>
            </a:r>
          </a:p>
        </p:txBody>
      </p:sp>
      <p:sp>
        <p:nvSpPr>
          <p:cNvPr id="5" name="TextBox 42"/>
          <p:cNvSpPr txBox="1"/>
          <p:nvPr/>
        </p:nvSpPr>
        <p:spPr>
          <a:xfrm>
            <a:off x="179512" y="166885"/>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CLEANING AND MAINTENANCE</a:t>
            </a:r>
            <a:endParaRPr lang="bg-BG" sz="900" b="1" dirty="0">
              <a:solidFill>
                <a:schemeClr val="tx1"/>
              </a:solidFill>
              <a:cs typeface="Arial" pitchFamily="34" charset="0"/>
            </a:endParaRPr>
          </a:p>
        </p:txBody>
      </p:sp>
      <p:sp>
        <p:nvSpPr>
          <p:cNvPr id="6" name="TextBox 44"/>
          <p:cNvSpPr txBox="1"/>
          <p:nvPr/>
        </p:nvSpPr>
        <p:spPr>
          <a:xfrm>
            <a:off x="179512" y="382909"/>
            <a:ext cx="3960000" cy="2800767"/>
          </a:xfrm>
          <a:prstGeom prst="rect">
            <a:avLst/>
          </a:prstGeom>
          <a:noFill/>
        </p:spPr>
        <p:txBody>
          <a:bodyPr wrap="square" rtlCol="0">
            <a:spAutoFit/>
          </a:bodyPr>
          <a:lstStyle/>
          <a:p>
            <a:pPr algn="just">
              <a:buAutoNum type="arabicPeriod"/>
            </a:pPr>
            <a:r>
              <a:rPr lang="en-US" sz="800" dirty="0">
                <a:cs typeface="Arial" pitchFamily="34" charset="0"/>
              </a:rPr>
              <a:t> Cleaning and storing the product:</a:t>
            </a:r>
          </a:p>
          <a:p>
            <a:pPr algn="just">
              <a:buFont typeface="Arial" pitchFamily="34" charset="0"/>
              <a:buChar char="•"/>
            </a:pPr>
            <a:r>
              <a:rPr lang="en-US" sz="800" dirty="0">
                <a:cs typeface="Arial" pitchFamily="34" charset="0"/>
              </a:rPr>
              <a:t> Wipe the plastic and metal parts of the product only with soft cloth wetted with warm water.</a:t>
            </a:r>
          </a:p>
          <a:p>
            <a:pPr algn="just">
              <a:buFont typeface="Arial" pitchFamily="34" charset="0"/>
              <a:buChar char="•"/>
            </a:pPr>
            <a:r>
              <a:rPr lang="en-US" sz="800" dirty="0">
                <a:cs typeface="Arial" pitchFamily="34" charset="0"/>
              </a:rPr>
              <a:t> In order to clean the upholstery use a soft cloth or sponge, slightly wetted with warm water and soft detergent. </a:t>
            </a:r>
          </a:p>
          <a:p>
            <a:pPr algn="just">
              <a:buFont typeface="Arial" pitchFamily="34" charset="0"/>
              <a:buChar char="•"/>
            </a:pPr>
            <a:r>
              <a:rPr lang="en-US" sz="800" dirty="0">
                <a:cs typeface="Arial" pitchFamily="34" charset="0"/>
              </a:rPr>
              <a:t> Never clean with agents that contain abrasive particles, ammonia, bleach or alcohol</a:t>
            </a:r>
            <a:r>
              <a:rPr lang="bg-BG" sz="800" dirty="0">
                <a:cs typeface="Arial" pitchFamily="34" charset="0"/>
              </a:rPr>
              <a:t>.</a:t>
            </a:r>
            <a:endParaRPr lang="en-US" sz="800" dirty="0">
              <a:cs typeface="Arial" pitchFamily="34" charset="0"/>
            </a:endParaRPr>
          </a:p>
          <a:p>
            <a:pPr algn="just">
              <a:buFont typeface="Arial" pitchFamily="34" charset="0"/>
              <a:buChar char="•"/>
            </a:pPr>
            <a:r>
              <a:rPr lang="en-US" sz="800" dirty="0">
                <a:cs typeface="Arial" pitchFamily="34" charset="0"/>
              </a:rPr>
              <a:t> Leave the product to dry out completely after cleaning before storing it. </a:t>
            </a:r>
          </a:p>
          <a:p>
            <a:pPr algn="just">
              <a:buFont typeface="Arial" pitchFamily="34" charset="0"/>
              <a:buChar char="•"/>
            </a:pPr>
            <a:r>
              <a:rPr lang="en-US" sz="800" dirty="0">
                <a:cs typeface="Arial" pitchFamily="34" charset="0"/>
              </a:rPr>
              <a:t> Do not place any items on top or inside the high chair in order to avoid damage of the frame.</a:t>
            </a:r>
          </a:p>
          <a:p>
            <a:pPr algn="just">
              <a:buFont typeface="Arial" pitchFamily="34" charset="0"/>
              <a:buChar char="•"/>
            </a:pPr>
            <a:r>
              <a:rPr lang="en-US" sz="800" dirty="0">
                <a:cs typeface="Arial" pitchFamily="34" charset="0"/>
              </a:rPr>
              <a:t> Store the product indoors, in dry and well ventilated places</a:t>
            </a:r>
            <a:r>
              <a:rPr lang="bg-BG" sz="800" dirty="0">
                <a:cs typeface="Arial" pitchFamily="34" charset="0"/>
              </a:rPr>
              <a:t>.</a:t>
            </a:r>
            <a:r>
              <a:rPr lang="en-US" sz="800" dirty="0">
                <a:cs typeface="Arial" pitchFamily="34" charset="0"/>
              </a:rPr>
              <a:t> Do not leave or store the high chair exposed to the negative effects of the external factors </a:t>
            </a:r>
            <a:r>
              <a:rPr lang="bg-BG" sz="800" dirty="0">
                <a:cs typeface="Arial" pitchFamily="34" charset="0"/>
              </a:rPr>
              <a:t>– </a:t>
            </a:r>
            <a:r>
              <a:rPr lang="en-US" sz="800" dirty="0">
                <a:cs typeface="Arial" pitchFamily="34" charset="0"/>
              </a:rPr>
              <a:t>direct sunlight, rain, snow, damp or harsh temperature fluctuations.</a:t>
            </a:r>
          </a:p>
          <a:p>
            <a:pPr algn="just"/>
            <a:r>
              <a:rPr lang="en-US" sz="800" dirty="0">
                <a:cs typeface="Arial" pitchFamily="34" charset="0"/>
              </a:rPr>
              <a:t>2. In order to ensure the security of your child and the extended period of use of this high chair, we recommend you to regularly check the locking mechanisms, safety belts and the fasteners</a:t>
            </a:r>
            <a:r>
              <a:rPr lang="bg-BG" sz="800" dirty="0">
                <a:cs typeface="Arial" pitchFamily="34" charset="0"/>
              </a:rPr>
              <a:t>, </a:t>
            </a:r>
            <a:r>
              <a:rPr lang="en-US" sz="800" dirty="0">
                <a:cs typeface="Arial" pitchFamily="34" charset="0"/>
              </a:rPr>
              <a:t>connectors and mechanisms for adjustment of the seat and the fixing</a:t>
            </a:r>
            <a:r>
              <a:rPr lang="bg-BG" sz="800" dirty="0">
                <a:cs typeface="Arial" pitchFamily="34" charset="0"/>
              </a:rPr>
              <a:t> </a:t>
            </a:r>
            <a:r>
              <a:rPr lang="en-US" sz="800" dirty="0">
                <a:cs typeface="Arial" pitchFamily="34" charset="0"/>
              </a:rPr>
              <a:t>mechanisms for wearing, damage or breaking</a:t>
            </a:r>
            <a:r>
              <a:rPr lang="bg-BG" sz="800" dirty="0">
                <a:cs typeface="Arial" pitchFamily="34" charset="0"/>
              </a:rPr>
              <a:t>.</a:t>
            </a:r>
            <a:endParaRPr lang="en-US" sz="800" dirty="0">
              <a:cs typeface="Arial" pitchFamily="34" charset="0"/>
            </a:endParaRPr>
          </a:p>
          <a:p>
            <a:pPr algn="just"/>
            <a:r>
              <a:rPr lang="en-US" sz="800" dirty="0">
                <a:cs typeface="Arial" pitchFamily="34" charset="0"/>
              </a:rPr>
              <a:t>3. If you find any lose connections, broken, cracked or damaged parts</a:t>
            </a:r>
            <a:r>
              <a:rPr lang="bg-BG" sz="800" dirty="0">
                <a:cs typeface="Arial" pitchFamily="34" charset="0"/>
              </a:rPr>
              <a:t>, </a:t>
            </a:r>
            <a:r>
              <a:rPr lang="en-US" sz="800" dirty="0">
                <a:cs typeface="Arial" pitchFamily="34" charset="0"/>
              </a:rPr>
              <a:t>they must be repaired or replaced with original parts from an authorized repair service</a:t>
            </a:r>
            <a:r>
              <a:rPr lang="bg-BG" sz="800" dirty="0">
                <a:cs typeface="Arial" pitchFamily="34" charset="0"/>
              </a:rPr>
              <a:t>. </a:t>
            </a:r>
            <a:r>
              <a:rPr lang="en-US" sz="800" dirty="0">
                <a:cs typeface="Arial" pitchFamily="34" charset="0"/>
              </a:rPr>
              <a:t>For this purpose contact the commercial site you bought the product from</a:t>
            </a:r>
            <a:r>
              <a:rPr lang="bg-BG" sz="800" dirty="0">
                <a:cs typeface="Arial" pitchFamily="34" charset="0"/>
              </a:rPr>
              <a:t>.</a:t>
            </a:r>
            <a:endParaRPr lang="en-US" sz="800" dirty="0">
              <a:cs typeface="Arial" pitchFamily="34" charset="0"/>
            </a:endParaRPr>
          </a:p>
          <a:p>
            <a:pPr algn="just"/>
            <a:r>
              <a:rPr lang="en-US" sz="800" dirty="0">
                <a:cs typeface="Arial" pitchFamily="34" charset="0"/>
              </a:rPr>
              <a:t>4.</a:t>
            </a:r>
            <a:r>
              <a:rPr lang="bg-BG" sz="800" dirty="0">
                <a:cs typeface="Arial" pitchFamily="34" charset="0"/>
              </a:rPr>
              <a:t> </a:t>
            </a:r>
            <a:r>
              <a:rPr lang="en-US" sz="800" dirty="0">
                <a:cs typeface="Arial" pitchFamily="34" charset="0"/>
              </a:rPr>
              <a:t>If you find any damage or that any function of the high chair does not work</a:t>
            </a:r>
            <a:r>
              <a:rPr lang="bg-BG" sz="800" dirty="0">
                <a:cs typeface="Arial" pitchFamily="34" charset="0"/>
              </a:rPr>
              <a:t>, </a:t>
            </a:r>
            <a:r>
              <a:rPr lang="en-US" sz="800" dirty="0">
                <a:cs typeface="Arial" pitchFamily="34" charset="0"/>
              </a:rPr>
              <a:t>you must stop using it, until the damage is found</a:t>
            </a:r>
            <a:r>
              <a:rPr lang="bg-BG" sz="800" dirty="0">
                <a:cs typeface="Arial" pitchFamily="34" charset="0"/>
              </a:rPr>
              <a:t>. </a:t>
            </a:r>
            <a:r>
              <a:rPr lang="en-US" sz="800" dirty="0">
                <a:cs typeface="Arial" pitchFamily="34" charset="0"/>
              </a:rPr>
              <a:t>For this purpose contact the commercial site you bought the product from</a:t>
            </a:r>
            <a:r>
              <a:rPr lang="bg-BG" sz="800" dirty="0">
                <a:cs typeface="Arial" pitchFamily="34" charset="0"/>
              </a:rPr>
              <a:t>.</a:t>
            </a:r>
            <a:endParaRPr lang="en-US" sz="800" dirty="0">
              <a:cs typeface="Arial" pitchFamily="34" charset="0"/>
            </a:endParaRPr>
          </a:p>
        </p:txBody>
      </p:sp>
      <p:sp>
        <p:nvSpPr>
          <p:cNvPr id="7" name="TextBox 28"/>
          <p:cNvSpPr txBox="1"/>
          <p:nvPr/>
        </p:nvSpPr>
        <p:spPr>
          <a:xfrm>
            <a:off x="179512" y="5063541"/>
            <a:ext cx="3960000" cy="1323439"/>
          </a:xfrm>
          <a:prstGeom prst="rect">
            <a:avLst/>
          </a:prstGeom>
          <a:noFill/>
        </p:spPr>
        <p:txBody>
          <a:bodyPr wrap="square" rtlCol="0">
            <a:spAutoFit/>
          </a:bodyPr>
          <a:lstStyle/>
          <a:p>
            <a:pPr algn="just"/>
            <a:r>
              <a:rPr lang="es-ES" sz="800" dirty="0"/>
              <a:t>La trona cumple con los requisitos de las normas europeas EN 14988:2017. ¡El producto está destinado a niños de entre 6 meses y un peso inferior a 15 kg que puede permanecer estar sentados! </a:t>
            </a:r>
            <a:br>
              <a:rPr lang="es-ES" sz="800" dirty="0"/>
            </a:br>
            <a:r>
              <a:rPr lang="es-ES" sz="800" b="1" dirty="0"/>
              <a:t>¡ADVERTENCIA! ¡POR FAVOR, LEA ATENTAMENTE ESTE MANUAL Y GUARDAR PARA FUTURA REFERENCIA A LUGAR SEGURO! CONTIENE INFORMACION IMPORTANTE, DIRECTRICES Y RECOMENDACIONES SOBRE SU USO SEGURO.</a:t>
            </a:r>
            <a:r>
              <a:rPr lang="es-ES" sz="800" dirty="0"/>
              <a:t> </a:t>
            </a:r>
            <a:br>
              <a:rPr lang="es-ES" sz="800" dirty="0"/>
            </a:br>
            <a:r>
              <a:rPr lang="es-ES" sz="800" dirty="0"/>
              <a:t>¡Siga las instrucciones exactas y recomendaciones de esta guía para garantizar la máxima seguridad de su hijo durante el uso del producto! ¡Prestar especial atención a las advertencias y proporcionar todas las precauciones necesarias para evitar el riesgo de lesión o daño para el niño y para asegurar su seguridad! ¡Usted es responsable de la</a:t>
            </a:r>
            <a:endParaRPr lang="bg-BG" sz="800" dirty="0"/>
          </a:p>
        </p:txBody>
      </p:sp>
      <p:sp>
        <p:nvSpPr>
          <p:cNvPr id="8" name="Rounded Rectangle 29"/>
          <p:cNvSpPr/>
          <p:nvPr/>
        </p:nvSpPr>
        <p:spPr>
          <a:xfrm>
            <a:off x="211643" y="4693063"/>
            <a:ext cx="396000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solidFill>
                  <a:schemeClr val="tx1"/>
                </a:solidFill>
              </a:rPr>
              <a:t>ES</a:t>
            </a:r>
            <a:endParaRPr lang="bg-BG" sz="700" b="1" dirty="0">
              <a:solidFill>
                <a:schemeClr val="tx1"/>
              </a:solidFill>
            </a:endParaRPr>
          </a:p>
        </p:txBody>
      </p:sp>
      <p:sp>
        <p:nvSpPr>
          <p:cNvPr id="9" name="TextBox 14"/>
          <p:cNvSpPr txBox="1"/>
          <p:nvPr/>
        </p:nvSpPr>
        <p:spPr>
          <a:xfrm>
            <a:off x="179018" y="6511805"/>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13</a:t>
            </a:r>
            <a:endParaRPr lang="bg-BG" sz="800" b="1" dirty="0">
              <a:cs typeface="Arial" pitchFamily="34" charset="0"/>
            </a:endParaRPr>
          </a:p>
        </p:txBody>
      </p:sp>
      <p:sp>
        <p:nvSpPr>
          <p:cNvPr id="10" name="Правоъгълник 9"/>
          <p:cNvSpPr/>
          <p:nvPr/>
        </p:nvSpPr>
        <p:spPr>
          <a:xfrm>
            <a:off x="5076056" y="28352"/>
            <a:ext cx="3960440" cy="4401205"/>
          </a:xfrm>
          <a:prstGeom prst="rect">
            <a:avLst/>
          </a:prstGeom>
        </p:spPr>
        <p:txBody>
          <a:bodyPr wrap="square">
            <a:spAutoFit/>
          </a:bodyPr>
          <a:lstStyle/>
          <a:p>
            <a:pPr algn="just"/>
            <a:r>
              <a:rPr lang="el-GR" sz="700" dirty="0"/>
              <a:t>. Για να το τοποθετήσετε πάλι στη θέση του, τοποθετήστε το στη βάση και πιέστε τα κλιπ προς τα κάτω μέχρι να κάνουν κλικ και να ασφαλιστούν στη θέση τους.</a:t>
            </a:r>
          </a:p>
          <a:p>
            <a:pPr algn="just"/>
            <a:r>
              <a:rPr lang="el-GR" sz="700" dirty="0"/>
              <a:t>- Ο δίσκος φαγητού μπορεί να αγκιστρωθεί στο πίσω μέρος των ποδιών για αποθήκευση. Ευθυγραμμίστε τις οπές στο πίσω μέρος του δίσκου με τις μικρές καρφίτσες των ποδιών και συνδέστε το.</a:t>
            </a:r>
          </a:p>
          <a:p>
            <a:pPr algn="just"/>
            <a:r>
              <a:rPr lang="el-GR" sz="700" b="1" dirty="0"/>
              <a:t>5. ΧΡΗΣΗ ΤΗΣ ΖΩΝΗΣ ΑΣΦΑΛΕΙΑΣ 5 ΣΗΜΕΙΩΝ НА</a:t>
            </a:r>
            <a:r>
              <a:rPr lang="el-GR" sz="700" dirty="0"/>
              <a:t>: Η ζώνη ασφάλειας 5 σημείων προορίζεται για να διασφαλίσει την ασφάλεια του παιδιού σας και πρέπει πάντα να τοποθετείται.</a:t>
            </a:r>
          </a:p>
          <a:p>
            <a:pPr algn="just"/>
            <a:r>
              <a:rPr lang="el-GR" sz="700" dirty="0"/>
              <a:t>- Για να αποσυνδέσετε τη ζώνη, πατήστε το κουμπί της αγκράφας (α) και τραβήξτε τα κουμπώματα. </a:t>
            </a:r>
          </a:p>
          <a:p>
            <a:pPr algn="just"/>
            <a:r>
              <a:rPr lang="el-GR" sz="700" dirty="0"/>
              <a:t>- Για να συνδέσετε τη ζώνη, τοποθετήστε τα κουμπώματα των ιμάντων (b) της μέσης στης οπές της αγκράφας και πιέστε μέχρι να ασφαλιστούν</a:t>
            </a:r>
          </a:p>
          <a:p>
            <a:pPr algn="just"/>
            <a:r>
              <a:rPr lang="el-GR" sz="700" dirty="0"/>
              <a:t>Ολισθαίνοντες ρυθμιστές τοποθετούνται στους ιμάντες και τη ζώνη μέσης (c). Οι ιμάντες θα πρέπει να ρυθμιστούν προσεκτικά λαμβάνοντας υπόψη την ευκολία του παιδιού. </a:t>
            </a:r>
          </a:p>
          <a:p>
            <a:pPr algn="just"/>
            <a:r>
              <a:rPr lang="en-US" sz="700" dirty="0"/>
              <a:t>-</a:t>
            </a:r>
            <a:r>
              <a:rPr lang="el-GR" sz="700" dirty="0"/>
              <a:t>Για να ρυθμίσετε το ύψος του ιμάντα ή για να αφαιρέσετε τους ιμάντες, κοιτάξτε στο πίσω μέρος της πλάτης. Θα δείτε ότι τα άκρα των ιμάντων τελειώνουν με στόπερ. Ευθυγραμμίστε το στόπερ (e) και σπρώξτε το μέσα από τα ανοίγματα του καθίσματος (d).</a:t>
            </a:r>
          </a:p>
          <a:p>
            <a:pPr algn="just"/>
            <a:r>
              <a:rPr lang="el-GR" sz="700" dirty="0"/>
              <a:t>- Για να επανατοποθετήσετε τους ιμάντες, ευθυγραμμίσετε ξανά το στόπερ (e) και σπρώξτε το μέσα από τις εγκοπές του καθίσματος και ασφαλίστε το.</a:t>
            </a:r>
          </a:p>
          <a:p>
            <a:pPr algn="just"/>
            <a:r>
              <a:rPr lang="el-GR" sz="700" dirty="0"/>
              <a:t>6. </a:t>
            </a:r>
            <a:r>
              <a:rPr lang="el-GR" sz="700" b="1" dirty="0"/>
              <a:t>ΡΥΘΜΙΣΗ ΤΟΥ ΥΨΟΥΣ ΚΑΙ ΤΗΣ ΑΝΑΚΛΗΣΗΣ ΤΗΣ ΠΛΑΤΗΣ </a:t>
            </a:r>
            <a:r>
              <a:rPr lang="el-GR" sz="700" dirty="0"/>
              <a:t>- Βλ. Εικόνα 6:</a:t>
            </a:r>
          </a:p>
          <a:p>
            <a:pPr algn="just"/>
            <a:r>
              <a:rPr lang="el-GR" sz="700" b="1" dirty="0"/>
              <a:t>ΠΡΟΣΟΧΗ! </a:t>
            </a:r>
            <a:r>
              <a:rPr lang="el-GR" sz="700" dirty="0"/>
              <a:t>Μη ρυθμίζετε το ύψος του καθίσματος εάν το παιδί είναι μέσα στο καρεκλάκι φαγητού.</a:t>
            </a:r>
          </a:p>
          <a:p>
            <a:pPr algn="just"/>
            <a:r>
              <a:rPr lang="el-GR" sz="700" dirty="0"/>
              <a:t>- Για να ρυθμίσετε τη θέση του ύψους του καθίσματος, πατήστε ταυτόχρονα το πλαστικό πλήκτρο (a) και μετακινήστε το κάθισμα προς τα επάνω ή προς τα κάτω. Απελευθερώστε τα πλήκτρα φτάνοντας στο επιθυμητό ύψος. Θα ακούσετε έναν ήχο κλικ που δείχνει ότι το κάθισμα είναι στερεωμένο στην επιθυμητή θέση (7 θέσεις)</a:t>
            </a:r>
          </a:p>
          <a:p>
            <a:pPr algn="just"/>
            <a:r>
              <a:rPr lang="en-US" sz="700" dirty="0"/>
              <a:t>-</a:t>
            </a:r>
            <a:r>
              <a:rPr lang="el-GR" sz="700" dirty="0"/>
              <a:t>Για να ρυθμίσετε τη γωνία κλίσης του καθίσματος, ανασηκώστε το πλαστικό κουμπί (b) που βρίσκεται στο πίσω μέρος του καθίσματος και τοποθετήστε το κάθισμα στην επιθυμητή θέση. Απελευθερώστε το κουμπί για να ασφαλίσετε το κάθισμα στη θέση του. Θα ακούσετε έναν ήχο κλικ όταν ασφαλίσετε.</a:t>
            </a:r>
          </a:p>
          <a:p>
            <a:pPr algn="just"/>
            <a:r>
              <a:rPr lang="el-GR" sz="700" dirty="0"/>
              <a:t>ΣΗΜΑΝΤΙΚΟ! Εάν η ρύθμιση του ύψους του καθίσματος γίνεται δύσκολη μετά από ορισμένη περίοδο χρήσης, ΜΗ χρησιμοποιείτε οποιαδήποτε λιπαντικά, αλλά απλά σκουπίστε το προϊόν μετά από κάθε χρήση..</a:t>
            </a:r>
          </a:p>
          <a:p>
            <a:pPr algn="just"/>
            <a:r>
              <a:rPr lang="el-GR" sz="700" b="1" dirty="0"/>
              <a:t>7. ΡΥΘΜΙΣΗ ΤΟΥ ΥΠΟΠΟΔΙΟΥ - Βλ. Εικόνα 7:</a:t>
            </a:r>
          </a:p>
          <a:p>
            <a:pPr algn="just"/>
            <a:r>
              <a:rPr lang="el-GR" sz="700" dirty="0"/>
              <a:t>- Πιέστε τα δύο κουμπιά (A) σε κάθε πλευρά του υποποδίου και ανυψώστε ή χαμηλώστε το στην επιθυμητή θέση.</a:t>
            </a:r>
          </a:p>
          <a:p>
            <a:pPr algn="just"/>
            <a:r>
              <a:rPr lang="el-GR" sz="700" b="1" dirty="0"/>
              <a:t>8. ΑΝΑΔΙΠΛΩΣΗ ΤΟΥ ΚΑΘΙΣΜΑΤΟΣ - Βλ. Εικόνα 8:</a:t>
            </a:r>
          </a:p>
          <a:p>
            <a:pPr algn="just"/>
            <a:r>
              <a:rPr lang="el-GR" sz="700" dirty="0"/>
              <a:t>- Για να καταστήσετε το καρεκλάκι πιο συμπαγές κατά την αναδίπλωση - αφαιρέστε το δίσκο φαγητού και συνδέστε τον στα πίσω πόδια.</a:t>
            </a:r>
          </a:p>
          <a:p>
            <a:pPr algn="just"/>
            <a:r>
              <a:rPr lang="el-GR" sz="700" dirty="0"/>
              <a:t>- Για να διπλώσετε την καρέκλα, πατήστε τα δύο κουμπιά (a) και κατεβάστε το κάθισμα στη χαμηλότερη θέση (θέση 7).</a:t>
            </a:r>
          </a:p>
          <a:p>
            <a:pPr algn="just"/>
            <a:r>
              <a:rPr lang="el-GR" sz="700" dirty="0"/>
              <a:t>- Πατήστε τα κουμπιά (b) σε κάθε πλευρά του καθίσματος και σύρετε τα πίσω πόδια προς τα εμπρός.</a:t>
            </a:r>
          </a:p>
          <a:p>
            <a:pPr algn="just"/>
            <a:r>
              <a:rPr lang="el-GR" sz="700" dirty="0"/>
              <a:t>- Βεβαιωθείτε ότι το καρεκλάκι είναι διπλωμένο και ασφαλισμένο σωστά πριν το αφήσετε. </a:t>
            </a:r>
          </a:p>
        </p:txBody>
      </p:sp>
      <p:sp>
        <p:nvSpPr>
          <p:cNvPr id="11" name="TextBox 3"/>
          <p:cNvSpPr txBox="1"/>
          <p:nvPr/>
        </p:nvSpPr>
        <p:spPr>
          <a:xfrm>
            <a:off x="5112280" y="4301959"/>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a:solidFill>
                  <a:schemeClr val="tx1"/>
                </a:solidFill>
                <a:cs typeface="Arial" pitchFamily="34" charset="0"/>
              </a:rPr>
              <a:t>ΟΔΗΓΙΕΣ ΚΑΘΑΡΙΣΜΟΥ ΚΑΙ ΣΥΝΤΗΡΗΣΗΣ</a:t>
            </a:r>
            <a:endParaRPr lang="bg-BG" sz="900" b="1" dirty="0">
              <a:solidFill>
                <a:schemeClr val="tx1"/>
              </a:solidFill>
              <a:cs typeface="Arial" pitchFamily="34" charset="0"/>
            </a:endParaRPr>
          </a:p>
        </p:txBody>
      </p:sp>
      <p:sp>
        <p:nvSpPr>
          <p:cNvPr id="12" name="TextBox 4"/>
          <p:cNvSpPr txBox="1"/>
          <p:nvPr/>
        </p:nvSpPr>
        <p:spPr>
          <a:xfrm>
            <a:off x="5076056" y="4481959"/>
            <a:ext cx="3960000" cy="2062103"/>
          </a:xfrm>
          <a:prstGeom prst="rect">
            <a:avLst/>
          </a:prstGeom>
          <a:noFill/>
        </p:spPr>
        <p:txBody>
          <a:bodyPr wrap="square" rtlCol="0">
            <a:spAutoFit/>
          </a:bodyPr>
          <a:lstStyle/>
          <a:p>
            <a:pPr algn="just"/>
            <a:r>
              <a:rPr lang="el-GR" sz="800" dirty="0"/>
              <a:t>1. Καθαρισμός και αποθήκευση:</a:t>
            </a:r>
          </a:p>
          <a:p>
            <a:pPr algn="just"/>
            <a:r>
              <a:rPr lang="el-GR" sz="800" dirty="0"/>
              <a:t>•Σκουπίστε τα πλαστικά και μεταλλικά μέρη του προϊόντος μόνο με μια υγρή πετσέτα.</a:t>
            </a:r>
          </a:p>
          <a:p>
            <a:pPr algn="just"/>
            <a:r>
              <a:rPr lang="el-GR" sz="800" dirty="0"/>
              <a:t>•Για να καθαρίσετε την ταπετσαρία, χρησιμοποιήστε ένα μαλακό πανί ή σφουγγάρι ελαφρά βρεγμένο με ζεστό νερό και ένα ήπιο απορρυπαντικό.</a:t>
            </a:r>
          </a:p>
          <a:p>
            <a:pPr algn="just"/>
            <a:r>
              <a:rPr lang="el-GR" sz="800" dirty="0"/>
              <a:t>•Μην καθαρίζετε με επιθετικά προϊόντα καθαρισμού που περιέχουν λειαντικά σωματίδια, προϊόντα με βάση την αμμωνία, λευκαντικό ή που περιέχουν αλκοόλ. </a:t>
            </a:r>
          </a:p>
          <a:p>
            <a:pPr algn="just"/>
            <a:r>
              <a:rPr lang="el-GR" sz="800" dirty="0"/>
              <a:t>•Αφήστε το προϊόν να στεγνώσει τελείως μετά τον καθαρισμό και στη συνέχεια αποθηκεύστε το.</a:t>
            </a:r>
          </a:p>
          <a:p>
            <a:pPr algn="just"/>
            <a:r>
              <a:rPr lang="el-GR" sz="800" dirty="0"/>
              <a:t>•Μην τοποθετείτε αντικείμενα επάνω ή μέσα στο καρεκλάκι φαγητού για να αποφύγετε βλάβη στη δομή.</a:t>
            </a:r>
          </a:p>
          <a:p>
            <a:pPr algn="just"/>
            <a:r>
              <a:rPr lang="el-GR" sz="800" dirty="0"/>
              <a:t>•Αποθηκεύστε το προϊόν σε στεγνό και καθαρό μέρος. ΜΗΝ εκθέτετε το προϊόν σε άμεσο ηλιακό φως, βροχή, υγρασία ή αιφνίδιες αλλαγές θερμοκρασίας.</a:t>
            </a:r>
          </a:p>
          <a:p>
            <a:pPr algn="just"/>
            <a:r>
              <a:rPr lang="el-GR" sz="800" dirty="0"/>
              <a:t>2. Προκειμένου να διασφαλίσετε την ασφάλεια του παιδιού σας και τη μακριά χρήση αυτού το καθίσματος φαγητού, σας συνιστούμε να ελέγχετε τακτικά τους μηχανισμούς ασφάλισης, τις ζώνες ασφαλείας και τους συνδέσμους, τους μηχανισμούς ρύθμισης καθίσματος και τους μηχανισμούς μανδάλωσης για φθορά, βλάβη ή σχίσιμο.</a:t>
            </a:r>
          </a:p>
        </p:txBody>
      </p:sp>
      <p:sp>
        <p:nvSpPr>
          <p:cNvPr id="13" name="TextBox 14"/>
          <p:cNvSpPr txBox="1"/>
          <p:nvPr/>
        </p:nvSpPr>
        <p:spPr>
          <a:xfrm>
            <a:off x="8532440" y="6506796"/>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26</a:t>
            </a:r>
            <a:endParaRPr lang="bg-BG" sz="800" b="1" dirty="0">
              <a:cs typeface="Arial" pitchFamily="34" charset="0"/>
            </a:endParaRPr>
          </a:p>
        </p:txBody>
      </p:sp>
    </p:spTree>
    <p:extLst>
      <p:ext uri="{BB962C8B-B14F-4D97-AF65-F5344CB8AC3E}">
        <p14:creationId xmlns:p14="http://schemas.microsoft.com/office/powerpoint/2010/main" val="241517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692430" y="2037539"/>
            <a:ext cx="914575" cy="900000"/>
          </a:xfrm>
          <a:prstGeom prst="rect">
            <a:avLst/>
          </a:prstGeom>
        </p:spPr>
      </p:pic>
      <p:sp>
        <p:nvSpPr>
          <p:cNvPr id="2" name="TextBox 24"/>
          <p:cNvSpPr txBox="1"/>
          <p:nvPr/>
        </p:nvSpPr>
        <p:spPr>
          <a:xfrm>
            <a:off x="158172" y="1554087"/>
            <a:ext cx="3960000" cy="180000"/>
          </a:xfrm>
          <a:prstGeom prst="roundRect">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s-ES" sz="900" b="1" dirty="0"/>
              <a:t>RECOMENDACIONES Y ADVERTENCIA PARA UN USO SEGURO</a:t>
            </a:r>
            <a:endParaRPr lang="bg-BG" sz="900" b="1" dirty="0">
              <a:solidFill>
                <a:schemeClr val="tx1"/>
              </a:solidFill>
              <a:cs typeface="Arial" pitchFamily="34" charset="0"/>
            </a:endParaRPr>
          </a:p>
        </p:txBody>
      </p:sp>
      <p:sp>
        <p:nvSpPr>
          <p:cNvPr id="3" name="TextBox 25"/>
          <p:cNvSpPr txBox="1"/>
          <p:nvPr/>
        </p:nvSpPr>
        <p:spPr>
          <a:xfrm>
            <a:off x="158172" y="1672111"/>
            <a:ext cx="3960000" cy="461665"/>
          </a:xfrm>
          <a:prstGeom prst="rect">
            <a:avLst/>
          </a:prstGeom>
          <a:noFill/>
        </p:spPr>
        <p:txBody>
          <a:bodyPr wrap="square" rtlCol="0">
            <a:spAutoFit/>
          </a:bodyPr>
          <a:lstStyle/>
          <a:p>
            <a:pPr algn="ctr"/>
            <a:r>
              <a:rPr lang="es-ES" sz="800" b="1" dirty="0"/>
              <a:t>LEA ESTAS INSTRUCCIONES ANTES DE USAR EL PRODUCTO Y GUARDAR PARA MAS ADELANTE. EL USO Y MANTENIMIENTO DE ESTE PRODUCTTO ADECUADO ESTA EXTREMADAMENTE IMPORTANTE. </a:t>
            </a:r>
            <a:endParaRPr lang="bg-BG" sz="800" b="1" dirty="0">
              <a:cs typeface="Arial" pitchFamily="34" charset="0"/>
            </a:endParaRPr>
          </a:p>
        </p:txBody>
      </p:sp>
      <p:sp>
        <p:nvSpPr>
          <p:cNvPr id="5" name="TextBox 27"/>
          <p:cNvSpPr txBox="1"/>
          <p:nvPr/>
        </p:nvSpPr>
        <p:spPr>
          <a:xfrm>
            <a:off x="218486" y="2841301"/>
            <a:ext cx="3960000" cy="4170372"/>
          </a:xfrm>
          <a:prstGeom prst="rect">
            <a:avLst/>
          </a:prstGeom>
          <a:noFill/>
        </p:spPr>
        <p:txBody>
          <a:bodyPr wrap="square" rtlCol="0">
            <a:spAutoFit/>
          </a:bodyPr>
          <a:lstStyle/>
          <a:p>
            <a:r>
              <a:rPr lang="es-ES" sz="800" b="1" dirty="0"/>
              <a:t>¡ADVERTENCIA! </a:t>
            </a:r>
            <a:r>
              <a:rPr lang="es-ES" sz="800" dirty="0"/>
              <a:t>¡</a:t>
            </a:r>
            <a:r>
              <a:rPr lang="es-ES" sz="800" b="1" dirty="0"/>
              <a:t>Por favor, observar y seguir las advertencias, instrucciones de instalación, operación y mantenimiento! </a:t>
            </a:r>
            <a:r>
              <a:rPr lang="es-ES" sz="800" dirty="0"/>
              <a:t>¡</a:t>
            </a:r>
            <a:r>
              <a:rPr lang="es-ES" sz="800" b="1" dirty="0"/>
              <a:t>De lo contrario, puede provocar lesiones graves o daños a su hijo!</a:t>
            </a:r>
            <a:r>
              <a:rPr lang="es-ES" sz="800" dirty="0"/>
              <a:t> </a:t>
            </a:r>
            <a:br>
              <a:rPr lang="es-ES" sz="800" dirty="0"/>
            </a:br>
            <a:r>
              <a:rPr lang="es-ES" sz="800" b="1" dirty="0"/>
              <a:t>1. ¡CUIDADO! ¡NO DEJE SU NIÑO SOLO! ¡EL NIÑO SIEMPRE DEBE ESTAR BAJO LA SUPERVISION DIRECTA DE UN ADULTO MIENTRAS QUE ESTE EN LA TRONA, ANQUE SEA POR UN CORTO PERIODO DE TIEMPO! </a:t>
            </a:r>
            <a:br>
              <a:rPr lang="es-ES" sz="800" dirty="0"/>
            </a:br>
            <a:r>
              <a:rPr lang="es-ES" sz="800" b="1" dirty="0"/>
              <a:t>2. ¡CUIDADO!</a:t>
            </a:r>
            <a:r>
              <a:rPr lang="es-ES" sz="800" dirty="0"/>
              <a:t> ¡La trona no es adecuado y no debe utilizarse para niños de menos de 6 meses y que pueden de forma estable e independiente para permanecer sentado! </a:t>
            </a:r>
            <a:br>
              <a:rPr lang="es-ES" sz="800" dirty="0"/>
            </a:br>
            <a:r>
              <a:rPr lang="es-ES" sz="800" dirty="0"/>
              <a:t>3. La trona está equipado con cinturones de seguridad. Mantenerlos cuando la trona del niño para ayudar a garantizar su seguridad y para evitar el riesgo de lesiones graves por deslizamiento accidental niño enderezamiento por su trona y caída. Al agregar los cinturones de seguridad adicionales, que no son proporcionados por el fabricante, por favor asegurarse de que cumplen con la norma EN 13210. </a:t>
            </a:r>
            <a:br>
              <a:rPr lang="es-ES" sz="800" dirty="0"/>
            </a:br>
            <a:r>
              <a:rPr lang="es-ES" sz="800" b="1" dirty="0"/>
              <a:t>4. ¡CUIDADO! ¡ANTES DE CADA USO EL PRODUCTO DEBE ASEGURARSE DE QUE LAS CORREAS ESTAN CRRECTAMENTE COLOCADOS!</a:t>
            </a:r>
            <a:r>
              <a:rPr lang="es-ES" sz="800" dirty="0"/>
              <a:t> </a:t>
            </a:r>
            <a:br>
              <a:rPr lang="es-ES" sz="800" dirty="0"/>
            </a:br>
            <a:r>
              <a:rPr lang="es-ES" sz="800" dirty="0"/>
              <a:t>5. Comprobar cada vez si los cinturones están trenzados, si no cambia su longitud en situación abotonada, si están rotas, deshilachado o tiene partes faltantes. ¡Antes del uso, comprobar si están bien sujetos a la estructura de la trona y ajustar la longitud de la correa!  </a:t>
            </a:r>
            <a:br>
              <a:rPr lang="es-ES" sz="800" dirty="0"/>
            </a:br>
            <a:r>
              <a:rPr lang="es-ES" sz="800" b="1" dirty="0"/>
              <a:t>6. ¡ADVERTENCIA! ¡ANTES DE USAR SIEMPRE, COMPROBAR EL FUNCIONAMIENTO DE LA CERRADURA! </a:t>
            </a:r>
            <a:br>
              <a:rPr lang="es-ES" sz="800" b="1" dirty="0"/>
            </a:br>
            <a:r>
              <a:rPr lang="es-ES" sz="800" b="1" dirty="0"/>
              <a:t>7. ¡ADVERTENCIA!</a:t>
            </a:r>
            <a:r>
              <a:rPr lang="es-ES" sz="800" dirty="0"/>
              <a:t> </a:t>
            </a:r>
            <a:r>
              <a:rPr lang="es-ES" sz="800" b="1" dirty="0"/>
              <a:t>¡No utilice la trona antes para asegurarse de que todas las piezas están intactos, correctamente instalados y fijados! </a:t>
            </a:r>
            <a:br>
              <a:rPr lang="es-ES" sz="800" dirty="0"/>
            </a:br>
            <a:r>
              <a:rPr lang="es-ES" sz="800" b="1" dirty="0"/>
              <a:t>8. ¡PRECAUCIÓN! ¡MANTENGA ALEJADO DEL FUEGO Y OTRAS FUENTES DE CALOR! HAY RIESGO DE LESIONES Y DAÑOS AL NIÑO O AL PRODUCTO SI ESTA ALMACENADO O UTILIZADO CERCA DE FUEGO U OTRAS FUENTES DE CALORTALES COMO CALENTADOR ELECTRICO, COCINA DE GAS O DE OTRO TIPO.</a:t>
            </a:r>
            <a:r>
              <a:rPr lang="es-ES" sz="800" dirty="0"/>
              <a:t>.</a:t>
            </a:r>
            <a:br>
              <a:rPr lang="es-ES" sz="800" dirty="0"/>
            </a:br>
            <a:r>
              <a:rPr lang="es-ES" sz="800" dirty="0"/>
              <a:t>9. El peso del niño no debe exceder el producto máximo permisible - 15 kg. </a:t>
            </a:r>
            <a:br>
              <a:rPr lang="es-ES" sz="800" dirty="0"/>
            </a:br>
            <a:r>
              <a:rPr lang="es-ES" sz="800" dirty="0"/>
              <a:t>10. ¡El montaje de la trona y la colocación de las piezas individuales debe ser realizado solamente por un adulto! </a:t>
            </a:r>
            <a:br>
              <a:rPr lang="es-ES" sz="800" dirty="0"/>
            </a:br>
            <a:br>
              <a:rPr lang="es-ES" dirty="0"/>
            </a:br>
            <a:endParaRPr lang="bg-BG" sz="700" dirty="0"/>
          </a:p>
        </p:txBody>
      </p:sp>
      <p:sp>
        <p:nvSpPr>
          <p:cNvPr id="6" name="TextBox 28"/>
          <p:cNvSpPr txBox="1"/>
          <p:nvPr/>
        </p:nvSpPr>
        <p:spPr>
          <a:xfrm>
            <a:off x="169718" y="18153"/>
            <a:ext cx="3960000" cy="1569660"/>
          </a:xfrm>
          <a:prstGeom prst="rect">
            <a:avLst/>
          </a:prstGeom>
          <a:noFill/>
        </p:spPr>
        <p:txBody>
          <a:bodyPr wrap="square" rtlCol="0">
            <a:spAutoFit/>
          </a:bodyPr>
          <a:lstStyle/>
          <a:p>
            <a:pPr algn="just"/>
            <a:r>
              <a:rPr lang="es-ES" sz="800" dirty="0"/>
              <a:t>seguridad del niño, si usted no cumple y no cumple con estas directrices y recomendaciones! ¡Asegúrese de que cualquier persona que utilice la trona se familiarice con las instrucciones y cumplir con ellos! </a:t>
            </a:r>
          </a:p>
          <a:p>
            <a:r>
              <a:rPr lang="es-ES" sz="800" dirty="0">
                <a:sym typeface="Wingdings" panose="05000000000000000000" pitchFamily="2" charset="2"/>
              </a:rPr>
              <a:t></a:t>
            </a:r>
            <a:r>
              <a:rPr lang="es-ES" sz="800" dirty="0"/>
              <a:t> </a:t>
            </a:r>
            <a:r>
              <a:rPr lang="es-ES" sz="800" b="1" u="sng" dirty="0"/>
              <a:t>Este modelo de trona tiene las siguientes características:</a:t>
            </a:r>
            <a:r>
              <a:rPr lang="es-ES" sz="800" dirty="0"/>
              <a:t> </a:t>
            </a:r>
            <a:br>
              <a:rPr lang="es-ES" sz="800" dirty="0"/>
            </a:br>
            <a:r>
              <a:rPr lang="es-ES" sz="800" dirty="0"/>
              <a:t>• Cinturón de seguridad de 5 puntos </a:t>
            </a:r>
            <a:br>
              <a:rPr lang="es-ES" sz="800" dirty="0"/>
            </a:br>
            <a:r>
              <a:rPr lang="es-ES" sz="800" dirty="0"/>
              <a:t>• Reposapiés </a:t>
            </a:r>
            <a:br>
              <a:rPr lang="es-ES" sz="800" dirty="0"/>
            </a:br>
            <a:r>
              <a:rPr lang="es-ES" sz="800" dirty="0"/>
              <a:t>• 3 posiciones de inclinación del respaldo dla trona </a:t>
            </a:r>
            <a:br>
              <a:rPr lang="es-ES" sz="800" dirty="0"/>
            </a:br>
            <a:r>
              <a:rPr lang="es-ES" sz="800" dirty="0"/>
              <a:t>• trona con 7 posiciones de altura </a:t>
            </a:r>
            <a:br>
              <a:rPr lang="es-ES" sz="800" dirty="0"/>
            </a:br>
            <a:r>
              <a:rPr lang="es-ES" sz="800" dirty="0"/>
              <a:t>• 3 posiciones (hacia adelante y hacia atrás) para regular la bandeja </a:t>
            </a:r>
            <a:br>
              <a:rPr lang="es-ES" sz="800" dirty="0"/>
            </a:br>
            <a:r>
              <a:rPr lang="es-ES" sz="800" dirty="0"/>
              <a:t>• Bandeja de alimentación superior extraíble para la alimentación </a:t>
            </a:r>
            <a:br>
              <a:rPr lang="es-ES" sz="800" dirty="0"/>
            </a:br>
            <a:r>
              <a:rPr lang="es-ES" sz="800" dirty="0"/>
              <a:t>• Protector de plástico en la parte inferior de la bandeja para la alimentación </a:t>
            </a:r>
            <a:br>
              <a:rPr lang="es-ES" sz="800" dirty="0"/>
            </a:br>
            <a:r>
              <a:rPr lang="es-ES" sz="800" dirty="0"/>
              <a:t>• Esta libre después de plegar</a:t>
            </a:r>
            <a:endParaRPr lang="bg-BG" sz="800" dirty="0"/>
          </a:p>
        </p:txBody>
      </p:sp>
      <p:sp>
        <p:nvSpPr>
          <p:cNvPr id="7" name="TextBox 14"/>
          <p:cNvSpPr txBox="1"/>
          <p:nvPr/>
        </p:nvSpPr>
        <p:spPr>
          <a:xfrm>
            <a:off x="187591" y="6537168"/>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14</a:t>
            </a:r>
            <a:endParaRPr lang="bg-BG" sz="800" b="1" dirty="0">
              <a:cs typeface="Arial" pitchFamily="34" charset="0"/>
            </a:endParaRPr>
          </a:p>
        </p:txBody>
      </p:sp>
      <p:sp>
        <p:nvSpPr>
          <p:cNvPr id="8" name="TextBox 15"/>
          <p:cNvSpPr txBox="1"/>
          <p:nvPr/>
        </p:nvSpPr>
        <p:spPr>
          <a:xfrm>
            <a:off x="5076056" y="1548272"/>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a:solidFill>
                  <a:schemeClr val="tx1"/>
                </a:solidFill>
                <a:cs typeface="Arial" pitchFamily="34" charset="0"/>
              </a:rPr>
              <a:t>ΛΙΣΤΑ ΕΞΑΡΤΗΜΑΤΩΝ</a:t>
            </a:r>
            <a:endParaRPr lang="bg-BG" sz="900" b="1" dirty="0">
              <a:solidFill>
                <a:schemeClr val="tx1"/>
              </a:solidFill>
              <a:cs typeface="Arial" pitchFamily="34" charset="0"/>
            </a:endParaRPr>
          </a:p>
        </p:txBody>
      </p:sp>
      <p:sp>
        <p:nvSpPr>
          <p:cNvPr id="9" name="TextBox 16"/>
          <p:cNvSpPr txBox="1"/>
          <p:nvPr/>
        </p:nvSpPr>
        <p:spPr>
          <a:xfrm>
            <a:off x="5081958" y="1710058"/>
            <a:ext cx="3948196" cy="1077218"/>
          </a:xfrm>
          <a:prstGeom prst="rect">
            <a:avLst/>
          </a:prstGeom>
          <a:noFill/>
        </p:spPr>
        <p:txBody>
          <a:bodyPr wrap="square" rtlCol="0">
            <a:spAutoFit/>
          </a:bodyPr>
          <a:lstStyle/>
          <a:p>
            <a:r>
              <a:rPr lang="el-GR" sz="800"/>
              <a:t>1.Κάθισμα </a:t>
            </a:r>
            <a:r>
              <a:rPr lang="el-GR" sz="800" dirty="0"/>
              <a:t>– 1 τεμ.</a:t>
            </a:r>
          </a:p>
          <a:p>
            <a:r>
              <a:rPr lang="el-GR" sz="800" dirty="0"/>
              <a:t>2.Δίσκος φαγητού με δύο στρώματα – 1 τεμ.</a:t>
            </a:r>
          </a:p>
          <a:p>
            <a:r>
              <a:rPr lang="el-GR" sz="800" dirty="0"/>
              <a:t>3.Σωλήνες στήριξης - 2 τεμ. (μπροστινός και πίσω)</a:t>
            </a:r>
          </a:p>
          <a:p>
            <a:r>
              <a:rPr lang="el-GR" sz="800" dirty="0"/>
              <a:t>4.Πόδια (πάνω μέρος του πλαισίου) – 2 τεμ. (αριστερό και δεξί)</a:t>
            </a:r>
          </a:p>
          <a:p>
            <a:r>
              <a:rPr lang="el-GR" sz="800" dirty="0"/>
              <a:t>5.Ερεισίνωτο – 1 τεμ. </a:t>
            </a:r>
          </a:p>
          <a:p>
            <a:r>
              <a:rPr lang="el-GR" sz="800" dirty="0"/>
              <a:t>6.Ταπετσαρία του καθίσματος– 1 τεμ.</a:t>
            </a:r>
          </a:p>
          <a:p>
            <a:r>
              <a:rPr lang="el-GR" sz="800" dirty="0"/>
              <a:t>7.Ράβδος σιδήρου – 1 τεμ.</a:t>
            </a:r>
          </a:p>
          <a:p>
            <a:r>
              <a:rPr lang="el-GR" sz="800" dirty="0"/>
              <a:t>8.Εξαρτήματα που βοηθούν την συναρμολόγηση: Βίδες και κάλυμμα</a:t>
            </a:r>
          </a:p>
        </p:txBody>
      </p:sp>
      <p:sp>
        <p:nvSpPr>
          <p:cNvPr id="10" name="TextBox 18"/>
          <p:cNvSpPr txBox="1"/>
          <p:nvPr/>
        </p:nvSpPr>
        <p:spPr>
          <a:xfrm>
            <a:off x="5076056" y="2751301"/>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a:solidFill>
                  <a:schemeClr val="tx1"/>
                </a:solidFill>
                <a:cs typeface="Arial" pitchFamily="34" charset="0"/>
              </a:rPr>
              <a:t>ΟΔΗΓΙΕΣ ΣΥΝΑΡΜΟΛΟΓΗΣΗΣ ΚΑΙ ΧΡΗΣΗΣ </a:t>
            </a:r>
            <a:endParaRPr lang="bg-BG" sz="900" b="1" dirty="0">
              <a:solidFill>
                <a:schemeClr val="tx1"/>
              </a:solidFill>
              <a:cs typeface="Arial" pitchFamily="34" charset="0"/>
            </a:endParaRPr>
          </a:p>
        </p:txBody>
      </p:sp>
      <p:sp>
        <p:nvSpPr>
          <p:cNvPr id="11" name="TextBox 19"/>
          <p:cNvSpPr txBox="1"/>
          <p:nvPr/>
        </p:nvSpPr>
        <p:spPr>
          <a:xfrm>
            <a:off x="5076056" y="2931301"/>
            <a:ext cx="3960000" cy="3670236"/>
          </a:xfrm>
          <a:prstGeom prst="rect">
            <a:avLst/>
          </a:prstGeom>
          <a:noFill/>
        </p:spPr>
        <p:txBody>
          <a:bodyPr wrap="square" rtlCol="0">
            <a:spAutoFit/>
          </a:bodyPr>
          <a:lstStyle/>
          <a:p>
            <a:pPr algn="just"/>
            <a:r>
              <a:rPr lang="el-GR" sz="750" b="1" dirty="0"/>
              <a:t>Αποσυσκευάστε το προϊόν, αφαιρέστε όλα τα μέρη από τη συσκευασία και βεβαιωθείτε ότι είναι διαθέσιμα όλα τα εξαρτήματα. Ακολουθήστε τις οδηγίες συναρμολόγησης και, μετά από κάθε βήμα, βεβαιωθείτε ότι τα μεμονωμένα εξαρτήματα έχουν στερεωθεί σωστά.</a:t>
            </a:r>
            <a:br>
              <a:rPr lang="es-ES" sz="750" dirty="0"/>
            </a:br>
            <a:r>
              <a:rPr lang="el-GR" sz="750" dirty="0"/>
              <a:t>1. </a:t>
            </a:r>
            <a:r>
              <a:rPr lang="el-GR" sz="750" b="1" dirty="0"/>
              <a:t>ΤΟΠΟΘΕΤΗΣΗ ΣΩΛΗΝΩΝ ΥΠΟΣΤΗΡΙΞΗΣ - Βλ. Εικόνα 1:</a:t>
            </a:r>
          </a:p>
          <a:p>
            <a:pPr algn="just"/>
            <a:r>
              <a:rPr lang="el-GR" sz="750" dirty="0"/>
              <a:t>Πάρτε τον αριστερό ή το δεξιό σωλήνα στήριξης και πατήστε το κόκκινο κουμπί στην πλάτη. Τεντώστε το ίδιο το πόδι και αφήστε το κόκκινο κουμπί.</a:t>
            </a:r>
          </a:p>
          <a:p>
            <a:pPr algn="just"/>
            <a:r>
              <a:rPr lang="el-GR" sz="750" dirty="0"/>
              <a:t>Πάρτε το άλλο πόδι και επαναλάβετε τη διαδικασία. Δείτε την Εικόνα 1 και συναρμολογήστε τους σωλήνες υποστήριξης στο κάθισμα όπως φαίνεται στην εικόνα.</a:t>
            </a:r>
          </a:p>
          <a:p>
            <a:pPr algn="just"/>
            <a:r>
              <a:rPr lang="el-GR" sz="750" dirty="0"/>
              <a:t>2. </a:t>
            </a:r>
            <a:r>
              <a:rPr lang="el-GR" sz="750" b="1" dirty="0"/>
              <a:t>ΤΟΠΟΘΕΤΗΣΗ ΤΩΝ ΒΑΣΕΩΝ: - Βλ. Εικόνα 2:</a:t>
            </a:r>
          </a:p>
          <a:p>
            <a:pPr algn="just"/>
            <a:r>
              <a:rPr lang="el-GR" sz="750" dirty="0"/>
              <a:t>Γυρίστε την καρέκλα ανάποδα. Παρακαλούμε σημειώστε ότι κάθε ένα από τα τέσσερα πόδια είναι εφοδιασμένο με κουμπιά ελατηρίου. Ευθυγραμμίστε τον ένα σωλήνα με ένα ελατηριωτό κουμπί με τη βάση στην οποία βρίσκεται η οπή κλειδώματος του κουμπιού. Πιέστε σταθερά μέχρι να ασφαλιστεί το κουμπί ελατηρίου στην οπή της βάσης. Επαναλάβετε αυτήν την ενέργεια για τα υπόλοιπα πόδια. </a:t>
            </a:r>
          </a:p>
          <a:p>
            <a:pPr algn="just"/>
            <a:r>
              <a:rPr lang="el-GR" sz="750" dirty="0"/>
              <a:t>3. </a:t>
            </a:r>
            <a:r>
              <a:rPr lang="el-GR" sz="750" b="1" dirty="0"/>
              <a:t>ΤΟΠΟΘΕΤΗΣΗ ΤΗΣ ΤΑΠΕΤΣΑΡΙΑΣ- Βλ. Εικόνα 3:</a:t>
            </a:r>
          </a:p>
          <a:p>
            <a:pPr algn="just"/>
            <a:r>
              <a:rPr lang="el-GR" sz="750" dirty="0"/>
              <a:t>Σύρετε την τσέπη του υφάσματος στο πίσω μέρος του καθίσματος. Ασφαλίστε τους περιτυλίγοντας γύρω από το πλαίσιο του καθίσματος και ασφαλίζοντάς τους με τα πλαστικά κλιπ (α) σε κάθε πλευρά του καθίσματος.</a:t>
            </a:r>
          </a:p>
          <a:p>
            <a:pPr algn="just"/>
            <a:r>
              <a:rPr lang="el-GR" sz="750" dirty="0"/>
              <a:t>4. </a:t>
            </a:r>
            <a:r>
              <a:rPr lang="el-GR" sz="750" b="1" dirty="0"/>
              <a:t>ΕΓΚΑΤΑΣΤΑΣΗ ΤΟΥ ΔΙΣΚΟΥ ΦΑΓΗΤΟΥ - Βλ. Εικόνα 4:</a:t>
            </a:r>
          </a:p>
          <a:p>
            <a:pPr algn="just"/>
            <a:r>
              <a:rPr lang="el-GR" sz="750" dirty="0"/>
              <a:t>- Τραβήξτε έξω το μοχλό (α) κάτω από το δίσκο και, στη συνέχεια, σύρετε το δίσκο στις αυλακώσεις στις πλευρές των υποβραχιόνων. Απελευθερώστε το μοχλό και στη συνέχεια σύρετε προσεκτικά το δίσκο μέχρι να ασφαλίσει στη θέση του. Ο δίσκος φαγητού διαθέτει 3 θέσεις, οι οποίες υποδεικνύονται στα υποβραχιόνια. Ευθυγραμμίστε το δίσκο με την επιθυμητή θέση και, στη συνέχεια, απελευθερώστε το μοχλό για να ασφαλίσετε στη θέση. Αν ο δίσκος φαγητού δεν στερεωθεί αυτόματα, μετακινήστε τον λίγο μέχρι να ακούσετε έναν ήχο κλικ για να σηματοδοτήσει την ασφάλισή του</a:t>
            </a:r>
            <a:endParaRPr lang="en-US" sz="750" dirty="0"/>
          </a:p>
          <a:p>
            <a:pPr algn="just"/>
            <a:r>
              <a:rPr lang="el-GR" sz="750" b="1" dirty="0"/>
              <a:t>ΠΡΟΣΟΧΗ! </a:t>
            </a:r>
            <a:r>
              <a:rPr lang="el-GR" sz="750" dirty="0"/>
              <a:t>ΠΟΤΕ μην χρησιμοποιείτε το δίσκο αν είναι τοποθετημένος έτσι ώστε να είναι ορατά τα προειδοποιητικά σήματα.</a:t>
            </a:r>
          </a:p>
          <a:p>
            <a:pPr algn="just"/>
            <a:r>
              <a:rPr lang="el-GR" sz="750" dirty="0"/>
              <a:t>- Για να αφαιρέσετε το πάνω μέρος του δίσκου, τραβήξτε τα κλιπ c, d, και e από μέσα, στη συνέχεια σηκώστε το πάνω μέρος και αποσυνδέστε το.</a:t>
            </a:r>
          </a:p>
          <a:p>
            <a:endParaRPr lang="bg-BG" sz="750" dirty="0"/>
          </a:p>
        </p:txBody>
      </p:sp>
      <p:sp>
        <p:nvSpPr>
          <p:cNvPr id="12" name="TextBox 14"/>
          <p:cNvSpPr txBox="1"/>
          <p:nvPr/>
        </p:nvSpPr>
        <p:spPr>
          <a:xfrm>
            <a:off x="8603936" y="6537169"/>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25</a:t>
            </a:r>
            <a:endParaRPr lang="bg-BG" sz="800" b="1" dirty="0">
              <a:cs typeface="Arial" pitchFamily="34" charset="0"/>
            </a:endParaRPr>
          </a:p>
        </p:txBody>
      </p:sp>
      <p:sp>
        <p:nvSpPr>
          <p:cNvPr id="13" name="Текстово поле 23"/>
          <p:cNvSpPr txBox="1"/>
          <p:nvPr/>
        </p:nvSpPr>
        <p:spPr>
          <a:xfrm>
            <a:off x="5076056" y="-15573"/>
            <a:ext cx="3672408" cy="1569660"/>
          </a:xfrm>
          <a:prstGeom prst="rect">
            <a:avLst/>
          </a:prstGeom>
          <a:noFill/>
        </p:spPr>
        <p:txBody>
          <a:bodyPr wrap="square" rtlCol="0">
            <a:spAutoFit/>
          </a:bodyPr>
          <a:lstStyle/>
          <a:p>
            <a:pPr algn="just"/>
            <a:r>
              <a:rPr lang="el-GR" sz="800" dirty="0"/>
              <a:t>34. Μην αποθηκεύετε ή αποθηκεύετε το προϊόν για παρατεταμένες χρονικές περιόδους σε πολύ υψηλές ή πολύ χαμηλές θερμοκρασίες ή υγρασία.</a:t>
            </a:r>
          </a:p>
          <a:p>
            <a:pPr algn="just"/>
            <a:r>
              <a:rPr lang="el-GR" sz="800" dirty="0"/>
              <a:t>35. Μετά την αναδίπλωση του καθίσματος φαγητού, αφήστε το σε χώρο στο οποίο δεν έχουν πρόσβαση τα παιδιά! Διαφορετικά, το παιδί μπορεί να το ωθήσει και να τραυματιστεί!</a:t>
            </a:r>
          </a:p>
          <a:p>
            <a:pPr algn="just"/>
            <a:r>
              <a:rPr lang="el-GR" sz="800" dirty="0"/>
              <a:t>36. Αυτή η καρέκλα προορίζεται μόνο για οικιακή χρήση και όχι για εμπορική χρήση.</a:t>
            </a:r>
          </a:p>
          <a:p>
            <a:pPr algn="just"/>
            <a:r>
              <a:rPr lang="el-GR" sz="800" dirty="0"/>
              <a:t>37. Μην επιτρέπετε το καρεκλάκι φαγητού να χρησιμοποιηθεί ως παιχνίδι!</a:t>
            </a:r>
          </a:p>
          <a:p>
            <a:pPr algn="just"/>
            <a:r>
              <a:rPr lang="el-GR" sz="800" dirty="0"/>
              <a:t>38. Κατά την αποσυσκευασία του προϊόντος και μετά, κρατήστε την πλαστική σακούλα του καθίσματος μακριά από τα παιδιά, για να αποφύγετε τον κίνδυνο στραγγαλισμού ή / και ασφυξίας λόγω περιτύλιξης της συσκευασίας γύρω από το παιδί, ή εξωτερικής απόφραξης του ανώτερου αναπνευστικού συστήματος</a:t>
            </a:r>
          </a:p>
        </p:txBody>
      </p:sp>
    </p:spTree>
    <p:extLst>
      <p:ext uri="{BB962C8B-B14F-4D97-AF65-F5344CB8AC3E}">
        <p14:creationId xmlns:p14="http://schemas.microsoft.com/office/powerpoint/2010/main" val="427744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179512" y="47462"/>
            <a:ext cx="3993920" cy="6555641"/>
          </a:xfrm>
          <a:prstGeom prst="rect">
            <a:avLst/>
          </a:prstGeom>
        </p:spPr>
        <p:txBody>
          <a:bodyPr wrap="square">
            <a:spAutoFit/>
          </a:bodyPr>
          <a:lstStyle/>
          <a:p>
            <a:r>
              <a:rPr lang="es-ES" sz="750" dirty="0"/>
              <a:t>11. ¡La trona es adecuado para su uso por un niño! ¡No coloque ni deje que varios niños utilizan simultáneamente el producto! </a:t>
            </a:r>
            <a:br>
              <a:rPr lang="es-ES" sz="750" dirty="0"/>
            </a:br>
            <a:r>
              <a:rPr lang="es-ES" sz="750" dirty="0"/>
              <a:t>12. Al ajustar trona, asegúrese de que su cuerpo y el de su hijo, los dedos de manos y pies no están cerca de cualquiera de la trona para dejar de lesión. </a:t>
            </a:r>
            <a:br>
              <a:rPr lang="es-ES" sz="750" dirty="0"/>
            </a:br>
            <a:r>
              <a:rPr lang="es-ES" sz="750" dirty="0"/>
              <a:t>13. ¡Antes de colocar al niño en la trona del coche, asegúrese de que esté completamente abierta y se fija en la posición abierta y todas las cerraduras están cerradas correctamente! Esto evitará lesiones al niño de una trona plegable repentina. </a:t>
            </a:r>
            <a:br>
              <a:rPr lang="es-ES" sz="750" dirty="0"/>
            </a:br>
            <a:r>
              <a:rPr lang="es-ES" sz="750" dirty="0"/>
              <a:t>14. ¡No permita que su hijo permanezca en posición vertical en la trona! </a:t>
            </a:r>
            <a:br>
              <a:rPr lang="es-ES" sz="750" dirty="0"/>
            </a:br>
            <a:r>
              <a:rPr lang="es-ES" sz="750" dirty="0"/>
              <a:t>15. ¡La bandeja no está diseñado para mantener al niño en la trona! </a:t>
            </a:r>
            <a:br>
              <a:rPr lang="es-ES" sz="750" dirty="0"/>
            </a:br>
            <a:r>
              <a:rPr lang="es-ES" sz="750" dirty="0"/>
              <a:t>16. No use la trona sin bandejas de comida y siempre asegúrese de que está correctamente colocado. </a:t>
            </a:r>
            <a:br>
              <a:rPr lang="es-ES" sz="750" dirty="0"/>
            </a:br>
            <a:r>
              <a:rPr lang="es-ES" sz="750" dirty="0"/>
              <a:t>17. Siempre deje suficiente, pero seguro distancia entre el niño y una bandeja de comida. Existe el peligro de que el niño patear una bandeja para la alimentación o cualquier otra parte del pie y otra vez. </a:t>
            </a:r>
            <a:br>
              <a:rPr lang="es-ES" sz="750" dirty="0"/>
            </a:br>
            <a:r>
              <a:rPr lang="es-ES" sz="750" dirty="0"/>
              <a:t>18. ¡Nunca levantar o mover la trona del coche cuando el niño está en ella, ya que puede conducir a plegado no intencionado del producto y lesiones al niño! </a:t>
            </a:r>
            <a:br>
              <a:rPr lang="es-ES" sz="750" dirty="0"/>
            </a:br>
            <a:r>
              <a:rPr lang="es-ES" sz="750" dirty="0"/>
              <a:t>19. ¡Siempre antes de colocar al niño en la trona, se debe comprobar y asegurarse de que la trona esté totalmente plegada y fijada en esta posición! </a:t>
            </a:r>
            <a:br>
              <a:rPr lang="es-ES" sz="750" dirty="0"/>
            </a:br>
            <a:r>
              <a:rPr lang="es-ES" sz="750" dirty="0"/>
              <a:t>20. ¡Nunca doble No se mueva, no realice ajustes o reparaciones cuando el niño está en ella! </a:t>
            </a:r>
            <a:br>
              <a:rPr lang="es-ES" sz="750" dirty="0"/>
            </a:br>
            <a:r>
              <a:rPr lang="es-ES" sz="750" dirty="0"/>
              <a:t>21. La trona debe ser colocada en el suelo, la pendiente debe ser de 3 grados o menos. </a:t>
            </a:r>
            <a:br>
              <a:rPr lang="es-ES" sz="750" dirty="0"/>
            </a:br>
            <a:r>
              <a:rPr lang="es-ES" sz="750" dirty="0"/>
              <a:t>22. Tenga cuidado al ajustar la posición de la bandeja, mientras que el reposapiés y despliegue o trona plegable, debido al riesgo de atrapar los dedos. </a:t>
            </a:r>
            <a:br>
              <a:rPr lang="es-ES" sz="750" dirty="0"/>
            </a:br>
            <a:r>
              <a:rPr lang="es-ES" sz="750" dirty="0"/>
              <a:t>23. ¡No levante la trona por una bandeja o reposapiés! </a:t>
            </a:r>
            <a:br>
              <a:rPr lang="es-ES" sz="750" dirty="0"/>
            </a:br>
            <a:r>
              <a:rPr lang="es-ES" sz="750" dirty="0"/>
              <a:t>24. ¡La trona no es un juguete y no permita que su hijo lo cuelguen o jugar con ella! </a:t>
            </a:r>
            <a:br>
              <a:rPr lang="es-ES" sz="750" dirty="0"/>
            </a:br>
            <a:r>
              <a:rPr lang="es-ES" sz="750" dirty="0"/>
              <a:t>25. ¡Mantenga a su hijo alejado durante el plegado y desplegado dla trona para evitar lesiones! </a:t>
            </a:r>
          </a:p>
          <a:p>
            <a:r>
              <a:rPr lang="es-ES" sz="750" dirty="0"/>
              <a:t>26. Si bien trona de coche del niño, no deje que otros niños o animales puedan moverse y correr debajo o cerca de la trona. </a:t>
            </a:r>
            <a:br>
              <a:rPr lang="es-ES" sz="750" dirty="0"/>
            </a:br>
            <a:r>
              <a:rPr lang="es-ES" sz="750" dirty="0"/>
              <a:t>27. ¡No coloque la trona en superficies elevadas y / o desiguales cuando hay un niño en ella! ¡Puesto que sólo en superficies planas y la distancia lo suficientemente seguro de escaleras y escaleras mecánicas, electricidad, gas u otros aparatos de calefacción, piscinas y otros lugares peligrosos! </a:t>
            </a:r>
            <a:br>
              <a:rPr lang="es-ES" sz="750" dirty="0"/>
            </a:br>
            <a:r>
              <a:rPr lang="es-ES" sz="750" dirty="0"/>
              <a:t>28. Para reducir el riesgo de lesiones, coloque la trona lejos de muebles, paredes, superficies calientes y líquidas cuerdas en las cortinas para las ventanas y los cables eléctricos cuando la trona no se utiliza en la mesa y se retira la bandeja de comida. </a:t>
            </a:r>
            <a:br>
              <a:rPr lang="es-ES" sz="750" dirty="0"/>
            </a:br>
            <a:r>
              <a:rPr lang="es-ES" sz="750" dirty="0"/>
              <a:t>29. ¡No ate las cintas de heces, cuerdas, objetos y juguetes con lazos largos para evitar el riesgo de que se enreden alrededor del niño o asfixia! </a:t>
            </a:r>
            <a:br>
              <a:rPr lang="es-ES" sz="750" dirty="0"/>
            </a:br>
            <a:r>
              <a:rPr lang="es-ES" sz="750" dirty="0"/>
              <a:t>30. ¡No coloque la trona con un niño en ella cerca de las drogas y objetos pequeños para evitar el riesgo de asfixia y las consecuencias perjudiciales para la salud del niño! </a:t>
            </a:r>
            <a:br>
              <a:rPr lang="es-ES" sz="750" dirty="0"/>
            </a:br>
            <a:r>
              <a:rPr lang="es-ES" sz="750" dirty="0"/>
              <a:t>31. Antes del uso, comprobar el funcionamiento de las heces y si encuentra conexiones flojas, desgastadas, piezas dañadas o rotas, suspenda su uso y tomar medidas para ponerlas en buen estado de funcionamiento. ¡De lo contrario, el riesgo de daños es grande de su hijo! </a:t>
            </a:r>
            <a:br>
              <a:rPr lang="es-ES" sz="750" dirty="0"/>
            </a:br>
            <a:r>
              <a:rPr lang="es-ES" sz="750" dirty="0"/>
              <a:t>32. ¡No utilice piezas de repuesto y otros componentes no suministrados por el fabricante, ya que pueden hacer que la trona este inestable! </a:t>
            </a:r>
            <a:br>
              <a:rPr lang="es-ES" sz="750" dirty="0"/>
            </a:br>
            <a:r>
              <a:rPr lang="es-ES" sz="750" dirty="0"/>
              <a:t>33. No hacer cambios, mejoras o modificaciones a la estructura, ya que esto podría poner en peligro la seguridad de su hijo y anular la garantía del producto. Si se produce un problema durante el uso y manejo del producto, no realice sus propias reparaciones, y dirigirse a un taller o concesionario autorizado donde se adquirió la trona para el consejo o reparación. </a:t>
            </a:r>
            <a:br>
              <a:rPr lang="es-ES" sz="750" dirty="0"/>
            </a:br>
            <a:r>
              <a:rPr lang="es-ES" sz="750" dirty="0"/>
              <a:t>34. No almacene ni deje el producto durante mucho tiempo en lugares expuestos a temperaturas muy altas o muy bajas o humedad. </a:t>
            </a:r>
            <a:br>
              <a:rPr lang="es-ES" sz="750" dirty="0"/>
            </a:br>
            <a:r>
              <a:rPr lang="es-ES" sz="750" dirty="0"/>
              <a:t>35. ¡Después de plegar la trona, por favor deje en un lugar donde los niños no pueden acceder! ¡De lo contrario, el niño puede empujar y hacer daño! </a:t>
            </a:r>
            <a:br>
              <a:rPr lang="es-ES" sz="750" dirty="0"/>
            </a:br>
            <a:r>
              <a:rPr lang="es-ES" sz="750" dirty="0"/>
              <a:t>36. Esta trona es para uso sólo en casa, pero no para fines comerciales. </a:t>
            </a:r>
            <a:br>
              <a:rPr lang="es-ES" sz="750" dirty="0"/>
            </a:br>
            <a:r>
              <a:rPr lang="es-ES" sz="750" dirty="0"/>
              <a:t>37. ¡No deje que la trona para ser utilizado como un juguete! </a:t>
            </a:r>
            <a:br>
              <a:rPr lang="es-ES" sz="750" dirty="0"/>
            </a:br>
            <a:r>
              <a:rPr lang="es-ES" sz="750" dirty="0"/>
              <a:t>38. Al desembalar el producto y luego mantener la envoltura de plástico en el taburete lejos de los niños, para evitar el riesgo de asfixia y / o estrangulamiento debido al enredo de la manada alrededor del niño o la obstrucción externa de las vías respiratorias superiores. </a:t>
            </a:r>
            <a:endParaRPr lang="en-US" sz="750" dirty="0"/>
          </a:p>
        </p:txBody>
      </p:sp>
      <p:sp>
        <p:nvSpPr>
          <p:cNvPr id="3" name="TextBox 14"/>
          <p:cNvSpPr txBox="1"/>
          <p:nvPr/>
        </p:nvSpPr>
        <p:spPr>
          <a:xfrm>
            <a:off x="200787" y="652354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15</a:t>
            </a:r>
            <a:endParaRPr lang="bg-BG" sz="800" b="1" dirty="0">
              <a:cs typeface="Arial" pitchFamily="34" charset="0"/>
            </a:endParaRPr>
          </a:p>
        </p:txBody>
      </p:sp>
      <p:sp>
        <p:nvSpPr>
          <p:cNvPr id="4" name="Правоъгълник 13"/>
          <p:cNvSpPr/>
          <p:nvPr/>
        </p:nvSpPr>
        <p:spPr>
          <a:xfrm>
            <a:off x="5076056" y="11514"/>
            <a:ext cx="3993920" cy="6801862"/>
          </a:xfrm>
          <a:prstGeom prst="rect">
            <a:avLst/>
          </a:prstGeom>
        </p:spPr>
        <p:txBody>
          <a:bodyPr wrap="square">
            <a:spAutoFit/>
          </a:bodyPr>
          <a:lstStyle/>
          <a:p>
            <a:pPr algn="just"/>
            <a:r>
              <a:rPr lang="el-GR" sz="800" dirty="0"/>
              <a:t>9. Το βάρος του παιδιού δεν πρέπει να υπερβαίνει το μέγιστο επιτρεπτό για το προϊόν - 15 κιλά.</a:t>
            </a:r>
          </a:p>
          <a:p>
            <a:pPr algn="just"/>
            <a:r>
              <a:rPr lang="el-GR" sz="750" dirty="0"/>
              <a:t>10. Η συναρμολόγηση του καθίσματος φαγητού και η τοποθέτηση των επιμέρους τμημάτων του πρέπει να γίνεται μόνο από ενήλικα!</a:t>
            </a:r>
          </a:p>
          <a:p>
            <a:pPr algn="just"/>
            <a:r>
              <a:rPr lang="el-GR" sz="750" dirty="0"/>
              <a:t>11. Το καρεκλάκι είναι προσαρμοσμένο για χρήση από ένα μόνο παιδί! Μην τοποθετείτε και μην επιτρέπετε σε πολλά παιδιά να χρησιμοποιούν το προϊόν ταυτόχρονα!</a:t>
            </a:r>
          </a:p>
          <a:p>
            <a:pPr algn="just"/>
            <a:r>
              <a:rPr lang="el-GR" sz="750" dirty="0"/>
              <a:t>12. Όταν ρυθμίζετε το καρεκλάκι φαγητού, βεβαιωθείτε ότι το σώμα σας και το σώμα του παιδιού, τα δάκτυλα των ποδιών και των χεριών δεν είναι κοντά σε κανένα μέρος του καθίσματος για να αποφύγετε τραυματισμούς.</a:t>
            </a:r>
          </a:p>
          <a:p>
            <a:pPr algn="just"/>
            <a:r>
              <a:rPr lang="el-GR" sz="750" dirty="0"/>
              <a:t>13. Πριν τοποθετήσετε το παιδί στο καρεκλάκι, βεβαιωθείτε ότι είναι πλήρως ανοιγμένο και στερεωμένο στην ανοικτή θέση και ότι όλοι οι μηχανισμοί κλειδώματος είναι καλά κλεισμένοι! Αυτό θα αποτρέψει το παιδί από το να τραυματιστεί σε περίπτωση ξαφνικής αναδίπλωσης του καθίσματος.</a:t>
            </a:r>
          </a:p>
          <a:p>
            <a:pPr algn="just"/>
            <a:r>
              <a:rPr lang="el-GR" sz="750" dirty="0"/>
              <a:t>14. Μην αφήνετε το παιδί να στέκεται όρθιο στο καρεκλάκι!</a:t>
            </a:r>
          </a:p>
          <a:p>
            <a:pPr algn="just"/>
            <a:r>
              <a:rPr lang="el-GR" sz="750" dirty="0"/>
              <a:t>15. Ο δίσκος φαγητού δεν προορίζεται να κρατήσει το παιδί σας στο καρεκλάκι!</a:t>
            </a:r>
          </a:p>
          <a:p>
            <a:pPr algn="just"/>
            <a:r>
              <a:rPr lang="el-GR" sz="750" dirty="0"/>
              <a:t>16. Μην χρησιμοποιείτε το καρεκλάκι φαγητού χωρίς το δίσκο φαγητού και πάντα βεβαιωθείτε ότι είναι καλά στερεωμένος.</a:t>
            </a:r>
          </a:p>
          <a:p>
            <a:pPr algn="just"/>
            <a:r>
              <a:rPr lang="el-GR" sz="750" dirty="0"/>
              <a:t>17. Πάντα αφήνετε επαρκή, αλλά ασφαλή απόσταση μεταξύ του παιδιού και του δίσκου. Υπάρχει κίνδυνος το παιδί να κλωτσήσει το δίσκο ή οποιοδήποτε άλλο μέρος του καθίσματος και να ανατραπεί.</a:t>
            </a:r>
          </a:p>
          <a:p>
            <a:pPr algn="just"/>
            <a:r>
              <a:rPr lang="el-GR" sz="750" dirty="0"/>
              <a:t>18. Ποτέ μην ανασηκώνετε ή μετακινείτε το καρεκλάκι όταν έχει παιδί μέσα του, καθώς αυτό μπορεί να προκαλέσει το προϊόν να αναδιπλωθεί κατά λάθος και να προκαλέσει τραυματισμό στο παιδί! </a:t>
            </a:r>
          </a:p>
          <a:p>
            <a:pPr algn="just"/>
            <a:r>
              <a:rPr lang="el-GR" sz="750" dirty="0"/>
              <a:t>19. Πριν τοποθετήσετε το παιδί στο καρεκλάκι, να ελέγχετε πάντα και να βεβαιωθείτε ότι το καρεκλάκι είναι πλήρως ανοιγμένο και στερεωμένο σε αυτή την κατάσταση!</a:t>
            </a:r>
          </a:p>
          <a:p>
            <a:pPr algn="just"/>
            <a:r>
              <a:rPr lang="el-GR" sz="750" dirty="0"/>
              <a:t>20. Ποτέ μην αναδιπλώνετε, μετακινείτε, ρυθμίζετε ή επισκευάζετε όταν έχει παιδί σε αυτό!</a:t>
            </a:r>
          </a:p>
          <a:p>
            <a:pPr algn="just"/>
            <a:r>
              <a:rPr lang="el-GR" sz="750" dirty="0"/>
              <a:t>21. Το καρεκλάκι φαγητού πρέπει να τοποθετείται στο πάτωμα με κλίση 3 μοίρες ή λιγότερο.</a:t>
            </a:r>
          </a:p>
          <a:p>
            <a:pPr algn="just"/>
            <a:r>
              <a:rPr lang="el-GR" sz="750" dirty="0"/>
              <a:t>22. Να είστε προσεκτικοί κατά τη ρύθμιση της θέσης του δίσκου, του υποποδίου και κατά το ξεδίπλωμα ή την αναδίπλωση του καθίσματος, λόγω του κινδύνου εγκλωβισμού των δακτύλων.</a:t>
            </a:r>
          </a:p>
          <a:p>
            <a:pPr algn="just"/>
            <a:r>
              <a:rPr lang="el-GR" sz="750" dirty="0"/>
              <a:t>23. Μην σηκώνετε την καρέκλα από το δίσκο ή το στήριγμα ποδιών!</a:t>
            </a:r>
          </a:p>
          <a:p>
            <a:pPr algn="just"/>
            <a:r>
              <a:rPr lang="el-GR" sz="750" dirty="0"/>
              <a:t>24. Το καρεκλάκι δεν είναι παιχνίδι και μην επιτρέπετε στο παιδί σας να κρεμαστεί επάνω του ή να παίξει!</a:t>
            </a:r>
          </a:p>
          <a:p>
            <a:pPr algn="just"/>
            <a:r>
              <a:rPr lang="el-GR" sz="750" dirty="0"/>
              <a:t>25. Κρατήστε το παιδί μακριά κατά την αναδίπλωσης και ξεδιπλώματος για να αποφύγετε τραυματισμούς!</a:t>
            </a:r>
          </a:p>
          <a:p>
            <a:pPr algn="just"/>
            <a:r>
              <a:rPr lang="el-GR" sz="750" dirty="0"/>
              <a:t>26. Ενώ το παιδί είναι στο καρεκλάκι, μην επιτρέπετε σε άλλα παιδιά ή ζώα να κινούνται και να τρέχουν κάτω από ή κοντά στο καρεκλάκι.</a:t>
            </a:r>
          </a:p>
          <a:p>
            <a:pPr algn="just"/>
            <a:r>
              <a:rPr lang="el-GR" sz="750" dirty="0"/>
              <a:t>27. Μην τοποθετείτε το καρεκλάκι σε ανυψωμένες ή / και τραχείες επιφάνειες όταν υπάρχει παιδί μέσα σε αυτό! Τοποθετήστε το μόνο σε επίπεδες επιφάνειες και σε ασφαλή απόσταση από σκάλες και κυλιόμενες σκάλες, ηλεκτρικές συσκευές θέρμανσης ή συσκευές αερίου, πισίνες και άλλα επικίνδυνα μέρη!</a:t>
            </a:r>
          </a:p>
          <a:p>
            <a:pPr algn="just"/>
            <a:r>
              <a:rPr lang="el-GR" sz="750" dirty="0"/>
              <a:t>28. Για να μειώσετε τον κίνδυνο τραυματισμού, τοποθετήστε το καρεκλάκι φαγητού μακριά από τα έπιπλα, τους τοίχους, τις θερμές επιφάνειες και τα υγρά, τα καλώδια κουρτίνας παραθύρων και τα καλώδια ρεύματος, όταν το καρεκλάκι δεν χρησιμοποιείται στο τραπέζι και η αφαιρέθηκε ο δίσκος φαγητού.</a:t>
            </a:r>
          </a:p>
          <a:p>
            <a:pPr algn="just"/>
            <a:r>
              <a:rPr lang="el-GR" sz="750" dirty="0"/>
              <a:t>29. Μην δένετε κορδέλες, κορδόνια, αντικείμενα και παιχνίδια με μακριούς δεσμούς στο καρεκλάκι για να αποτρέψετε τον κίνδυνο περιτυλίγματος γύρω από το παιδί ή ασφυξίας!</a:t>
            </a:r>
          </a:p>
          <a:p>
            <a:pPr algn="just"/>
            <a:r>
              <a:rPr lang="el-GR" sz="750" dirty="0"/>
              <a:t>30. Μην τοποθετείτε το καρεκλάκι μαζί με το παιδί κοντά σε φάρμακα και μικρά αντικείμενα για να αποτρέψετε τον κίνδυνο ασφυξίας και τις βλαβερές επιπτώσεις στην υγεία του παιδιού!</a:t>
            </a:r>
          </a:p>
          <a:p>
            <a:pPr algn="just"/>
            <a:r>
              <a:rPr lang="el-GR" sz="750" dirty="0"/>
              <a:t>31. Πριν από τη χρήση, βεβαιωθείτε ότι το κάθισμα λειτουργεί σωστά και αν βρείτε χαλαρές συνδέσεις, φθαρμένα, ελλείποντα ή σπασμένα εξαρτήματα, διακόψτε τη χρήση και αναλάβετε δράση για να τα επισκευάσετε. Διαφορετικά, ο κίνδυνος βλάβης στο παιδί σας είναι υψηλός!</a:t>
            </a:r>
          </a:p>
          <a:p>
            <a:pPr algn="just"/>
            <a:r>
              <a:rPr lang="el-GR" sz="750" dirty="0"/>
              <a:t>32. Μην χρησιμοποιείτε ανταλλακτικά και άλλα εξαρτήματα που δεν παρέχονται από τον κατασκευαστή, καθώς μπορεί να κάνουν την κάθισμα ασταθές!</a:t>
            </a:r>
          </a:p>
          <a:p>
            <a:pPr algn="just"/>
            <a:r>
              <a:rPr lang="el-GR" sz="750" dirty="0"/>
              <a:t>33. Μην κάνετε αλλαγές, βελτιώσεις ή τροποποιήσεις στην δομή, καθώς αυτό μπορεί να θέσει σε κίνδυνο την ασφάλεια του παιδιού σας και να ακυρώσει την εγγύηση του προϊόντος. Εάν αντιμετωπίσετε κάποιο πρόβλημα κατά τη χρήση και το χειρισμό του προϊόντος, μην το επισκευάζετε μόνοι σας, αλλά επικοινωνήστε με ένα εξουσιοδοτημένο κέντρο σέρβις ή με τον έμπορο από τον οποίο αγοράσατε το καρεκλάκι φαγητού για συμβουλές ή επισκευές.</a:t>
            </a:r>
          </a:p>
        </p:txBody>
      </p:sp>
      <p:sp>
        <p:nvSpPr>
          <p:cNvPr id="5" name="TextBox 14"/>
          <p:cNvSpPr txBox="1"/>
          <p:nvPr/>
        </p:nvSpPr>
        <p:spPr>
          <a:xfrm>
            <a:off x="8612139" y="6603103"/>
            <a:ext cx="426218" cy="182880"/>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24</a:t>
            </a:r>
            <a:endParaRPr lang="bg-BG" sz="800" b="1" dirty="0">
              <a:cs typeface="Arial" pitchFamily="34" charset="0"/>
            </a:endParaRPr>
          </a:p>
        </p:txBody>
      </p:sp>
    </p:spTree>
    <p:extLst>
      <p:ext uri="{BB962C8B-B14F-4D97-AF65-F5344CB8AC3E}">
        <p14:creationId xmlns:p14="http://schemas.microsoft.com/office/powerpoint/2010/main" val="230091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5"/>
          <p:cNvSpPr txBox="1"/>
          <p:nvPr/>
        </p:nvSpPr>
        <p:spPr>
          <a:xfrm>
            <a:off x="173610" y="65575"/>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s-ES" sz="900" b="1" dirty="0"/>
              <a:t>LISTA DE PIEZAS</a:t>
            </a:r>
            <a:r>
              <a:rPr lang="es-ES" sz="900" dirty="0"/>
              <a:t> </a:t>
            </a:r>
            <a:endParaRPr lang="bg-BG" sz="900" b="1" dirty="0">
              <a:solidFill>
                <a:schemeClr val="tx1"/>
              </a:solidFill>
              <a:cs typeface="Arial" pitchFamily="34" charset="0"/>
            </a:endParaRPr>
          </a:p>
        </p:txBody>
      </p:sp>
      <p:sp>
        <p:nvSpPr>
          <p:cNvPr id="3" name="TextBox 16"/>
          <p:cNvSpPr txBox="1"/>
          <p:nvPr/>
        </p:nvSpPr>
        <p:spPr>
          <a:xfrm>
            <a:off x="179512" y="221546"/>
            <a:ext cx="3948196" cy="1077218"/>
          </a:xfrm>
          <a:prstGeom prst="rect">
            <a:avLst/>
          </a:prstGeom>
          <a:noFill/>
        </p:spPr>
        <p:txBody>
          <a:bodyPr wrap="square" rtlCol="0">
            <a:spAutoFit/>
          </a:bodyPr>
          <a:lstStyle/>
          <a:p>
            <a:r>
              <a:rPr lang="es-ES" sz="800" dirty="0"/>
              <a:t>1. Asiento- 1 pieza</a:t>
            </a:r>
            <a:br>
              <a:rPr lang="es-ES" sz="800" dirty="0"/>
            </a:br>
            <a:r>
              <a:rPr lang="es-ES" sz="800" dirty="0"/>
              <a:t>2. Bandeja de comer con dos capas – 1 pieza</a:t>
            </a:r>
            <a:br>
              <a:rPr lang="es-ES" sz="800" dirty="0"/>
            </a:br>
            <a:r>
              <a:rPr lang="es-ES" sz="800" dirty="0"/>
              <a:t>3. Tubos de apoyo – 2 piezas. (Delantero y trasero) </a:t>
            </a:r>
            <a:br>
              <a:rPr lang="es-ES" sz="800" dirty="0"/>
            </a:br>
            <a:r>
              <a:rPr lang="es-ES" sz="800" dirty="0"/>
              <a:t>4. Reposapiés (estructura superior) – 2 piezas. (Izquierda y derecha) </a:t>
            </a:r>
            <a:br>
              <a:rPr lang="es-ES" sz="800" dirty="0"/>
            </a:br>
            <a:r>
              <a:rPr lang="es-ES" sz="800" dirty="0"/>
              <a:t>5. Respaldo - 1 pieza </a:t>
            </a:r>
            <a:br>
              <a:rPr lang="es-ES" sz="800" dirty="0"/>
            </a:br>
            <a:r>
              <a:rPr lang="es-ES" sz="800" dirty="0"/>
              <a:t>6. La tapicería de la trona – 1 pieza</a:t>
            </a:r>
            <a:br>
              <a:rPr lang="es-ES" sz="800" dirty="0"/>
            </a:br>
            <a:r>
              <a:rPr lang="es-ES" sz="800" dirty="0"/>
              <a:t>7. Varilla de hierro – 1 pieza. </a:t>
            </a:r>
            <a:br>
              <a:rPr lang="es-ES" sz="800" dirty="0"/>
            </a:br>
            <a:r>
              <a:rPr lang="es-ES" sz="800" dirty="0"/>
              <a:t>8. Piezas de montaje que contribuyen: Tornillos y tapa</a:t>
            </a:r>
            <a:endParaRPr lang="bg-BG" sz="800" dirty="0"/>
          </a:p>
        </p:txBody>
      </p:sp>
      <p:sp>
        <p:nvSpPr>
          <p:cNvPr id="4" name="TextBox 18"/>
          <p:cNvSpPr txBox="1"/>
          <p:nvPr/>
        </p:nvSpPr>
        <p:spPr>
          <a:xfrm>
            <a:off x="173610" y="1268604"/>
            <a:ext cx="3960000" cy="180000"/>
          </a:xfrm>
          <a:prstGeom prst="roundRect">
            <a:avLst/>
          </a:prstGeom>
          <a:solidFill>
            <a:schemeClr val="accent5">
              <a:lumMod val="50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s-ES" sz="900" b="1" dirty="0"/>
              <a:t>INSTRUCCIONES PARA MONTAJE Y USO</a:t>
            </a:r>
            <a:endParaRPr lang="bg-BG" sz="900" b="1" dirty="0">
              <a:solidFill>
                <a:schemeClr val="tx1"/>
              </a:solidFill>
              <a:cs typeface="Arial" pitchFamily="34" charset="0"/>
            </a:endParaRPr>
          </a:p>
        </p:txBody>
      </p:sp>
      <p:sp>
        <p:nvSpPr>
          <p:cNvPr id="5" name="TextBox 19"/>
          <p:cNvSpPr txBox="1"/>
          <p:nvPr/>
        </p:nvSpPr>
        <p:spPr>
          <a:xfrm>
            <a:off x="173610" y="1442789"/>
            <a:ext cx="3960000" cy="5170646"/>
          </a:xfrm>
          <a:prstGeom prst="rect">
            <a:avLst/>
          </a:prstGeom>
          <a:noFill/>
        </p:spPr>
        <p:txBody>
          <a:bodyPr wrap="square" rtlCol="0">
            <a:spAutoFit/>
          </a:bodyPr>
          <a:lstStyle/>
          <a:p>
            <a:r>
              <a:rPr lang="es-ES" sz="750" b="1" dirty="0"/>
              <a:t>Desempaquetar el producto, retire todas las partes del paquete y comprobar que todas las partes están presentes. Siga las instrucciones para el montaje y después de cada paso comprobar si son partes fijas correctamente.</a:t>
            </a:r>
            <a:r>
              <a:rPr lang="es-ES" sz="750" dirty="0"/>
              <a:t> </a:t>
            </a:r>
            <a:br>
              <a:rPr lang="es-ES" sz="750" dirty="0"/>
            </a:br>
            <a:r>
              <a:rPr lang="es-ES" sz="750" b="1" dirty="0"/>
              <a:t>1. INSTALACION DE LOS TUBOS DE APOYO – Véase figura 1:</a:t>
            </a:r>
            <a:r>
              <a:rPr lang="es-ES" sz="750" dirty="0"/>
              <a:t> </a:t>
            </a:r>
            <a:br>
              <a:rPr lang="es-ES" sz="750" dirty="0"/>
            </a:br>
            <a:r>
              <a:rPr lang="es-ES" sz="750" dirty="0"/>
              <a:t>Tome el tubo de soporte izquierda o derecha y pulse el botón rojo en la parte posterior. Estirar el pie mismo y suelte el botón rojo. Tome el otro pie y repita el procedimiento. Eche un vistazo a la figura 1 y montar los tubos de soporte contra la trona como se muestra allí. </a:t>
            </a:r>
            <a:br>
              <a:rPr lang="es-ES" sz="750" dirty="0"/>
            </a:br>
            <a:r>
              <a:rPr lang="es-ES" sz="750" b="1" dirty="0"/>
              <a:t>2. INSTALACION DE LAS BASES: - Véase Figura 2:</a:t>
            </a:r>
            <a:r>
              <a:rPr lang="es-ES" sz="750" dirty="0"/>
              <a:t> </a:t>
            </a:r>
            <a:br>
              <a:rPr lang="es-ES" sz="750" dirty="0"/>
            </a:br>
            <a:r>
              <a:rPr lang="es-ES" sz="750" dirty="0"/>
              <a:t>Girar la trona al revés. Tenga en cuenta que cada una de las cuatro patas cuenta con varios botones. Alinear un tubo con el botón con la base en la que el orificio para fijar el botón. Presione hacia abajo bien, mientras que el botón se fija en su lugar en la apertura de la base. Repita este procedimiento para la otra pierna. </a:t>
            </a:r>
            <a:br>
              <a:rPr lang="es-ES" sz="750" dirty="0"/>
            </a:br>
            <a:r>
              <a:rPr lang="es-ES" sz="750" b="1" dirty="0"/>
              <a:t>3. COLOCACION DE LA TAPICERIA - Véase la Figura 3: </a:t>
            </a:r>
            <a:br>
              <a:rPr lang="es-ES" sz="750" b="1" dirty="0"/>
            </a:br>
            <a:r>
              <a:rPr lang="es-ES" sz="750" dirty="0"/>
              <a:t>Coloque el bolsillo de tela sobre la trona trasero. Asegure ellos a medida que se envuelven alrededor del marco de la trona y encerrarlos por medio de un clip (s) de plástico en cada lado de la trona. </a:t>
            </a:r>
            <a:br>
              <a:rPr lang="es-ES" sz="750" dirty="0"/>
            </a:br>
            <a:r>
              <a:rPr lang="es-ES" sz="750" b="1" dirty="0"/>
              <a:t>4. COLOCACIÓN DE LA BANDEJA – Véase figura 4:</a:t>
            </a:r>
            <a:r>
              <a:rPr lang="es-ES" sz="750" dirty="0"/>
              <a:t> </a:t>
            </a:r>
            <a:br>
              <a:rPr lang="es-ES" sz="750" dirty="0"/>
            </a:br>
            <a:r>
              <a:rPr lang="es-ES" sz="750" dirty="0"/>
              <a:t>- Tirar de la palanca (a) en la bandeja de salida y deslice la bandeja en las ranuras en el lado de los brazos. Suelte la palanca entonces mueva ligeramente bandeja hasta que encaje en su lugar. La bandeja de la cena tiene tres posiciones que están marcados en los apoyabrazos. Coloque la bandeja a la posición deseada y luego suelte la palanca para asegurar la posición. Si la bandeja no se fija automáticamente, mover suavemente hasta que escuche un sonido de clic, señalización bloqueándolo. </a:t>
            </a:r>
            <a:br>
              <a:rPr lang="es-ES" sz="750" dirty="0"/>
            </a:br>
            <a:r>
              <a:rPr lang="es-ES" sz="750" b="1" dirty="0"/>
              <a:t>¡ADVERTENCIA! NUNCA</a:t>
            </a:r>
            <a:r>
              <a:rPr lang="es-ES" sz="750" dirty="0"/>
              <a:t> utilice la bandeja, si se coloca en una posición tal que las señales de advertencia son visibles. </a:t>
            </a:r>
            <a:br>
              <a:rPr lang="es-ES" sz="750" dirty="0"/>
            </a:br>
            <a:r>
              <a:rPr lang="es-ES" sz="750" dirty="0"/>
              <a:t>- Para retirar la parte superior de la bandeja, tire de los clips de c, d, y e desde el interior, a continuación, levante la parte superior y separa. Para ponerlo de nuevo en su lugar, lo coloca en la base y presione hacia abajo los ganchos hasta que encajen en su lugar y asegurado. </a:t>
            </a:r>
            <a:br>
              <a:rPr lang="es-ES" sz="750" dirty="0"/>
            </a:br>
            <a:r>
              <a:rPr lang="es-ES" sz="750" dirty="0"/>
              <a:t>- La bandeja de la cena se puede conectar a la parte posterior de las piernas para el almacenamiento. Alinear los orificios en la parte posterior de la bandeja con pasadores pequeños en las piernas y engancharlo. </a:t>
            </a:r>
            <a:br>
              <a:rPr lang="es-ES" sz="750" dirty="0"/>
            </a:br>
            <a:r>
              <a:rPr lang="es-ES" sz="750" b="1" dirty="0"/>
              <a:t>5. USO DE CINTURON DE SEGURIDAD DE 5 PUNTOS - Véase la Figura 5:</a:t>
            </a:r>
            <a:r>
              <a:rPr lang="es-ES" sz="750" dirty="0"/>
              <a:t> El cinturón de seguridad de cinco puntos está diseñado para garantizar la seguridad de su hijo y siempre debe ser colocado. </a:t>
            </a:r>
            <a:br>
              <a:rPr lang="es-ES" sz="750" dirty="0"/>
            </a:br>
            <a:r>
              <a:rPr lang="es-ES" sz="750" dirty="0"/>
              <a:t>- Para desabrochar el cinturón, pulse la hebilla (a) y tirar de las hebillas de cinturón. </a:t>
            </a:r>
            <a:br>
              <a:rPr lang="es-ES" sz="750" dirty="0"/>
            </a:br>
            <a:r>
              <a:rPr lang="es-ES" sz="750" dirty="0"/>
              <a:t>- Para la fijación del cinturón de seguridad, insertar las correas hebillas (b) la cruz en la hebilla abierta y presione hasta que cierren. </a:t>
            </a:r>
            <a:br>
              <a:rPr lang="es-ES" sz="750" dirty="0"/>
            </a:br>
            <a:r>
              <a:rPr lang="es-ES" sz="750" dirty="0"/>
              <a:t>Los controles deslizantes se montan en las correas de los hombros y el cinturón de la cintura (c). Las correas deben ajustarse cuidadosamente para cumplir con la comodidad del niño.</a:t>
            </a:r>
            <a:br>
              <a:rPr lang="es-ES" sz="750" dirty="0"/>
            </a:br>
            <a:r>
              <a:rPr lang="es-ES" sz="750" dirty="0"/>
              <a:t> - Para ajustar la altura de la correa o correas de descarga, busque en la parte trasera del respaldo. Verá que los extremos de las correas que incluye tapones. Alinear el tope (e) y roscado a través de la abertura de la trona (d). </a:t>
            </a:r>
          </a:p>
          <a:p>
            <a:r>
              <a:rPr lang="es-ES" sz="750" dirty="0"/>
              <a:t> - Para sustituir las correas, alinee de nuevo tapón (e) y roscado a través de las ranuras de la trona y solucionarlo. </a:t>
            </a:r>
            <a:endParaRPr lang="bg-BG" sz="750" dirty="0"/>
          </a:p>
        </p:txBody>
      </p:sp>
      <p:sp>
        <p:nvSpPr>
          <p:cNvPr id="6" name="TextBox 14"/>
          <p:cNvSpPr txBox="1"/>
          <p:nvPr/>
        </p:nvSpPr>
        <p:spPr>
          <a:xfrm>
            <a:off x="180371" y="6526091"/>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16</a:t>
            </a:r>
            <a:endParaRPr lang="bg-BG" sz="800" b="1" dirty="0">
              <a:cs typeface="Arial" pitchFamily="34" charset="0"/>
            </a:endParaRPr>
          </a:p>
        </p:txBody>
      </p:sp>
      <p:sp>
        <p:nvSpPr>
          <p:cNvPr id="7" name="TextBox 24"/>
          <p:cNvSpPr txBox="1"/>
          <p:nvPr/>
        </p:nvSpPr>
        <p:spPr>
          <a:xfrm>
            <a:off x="5076056" y="1586831"/>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a:solidFill>
                  <a:schemeClr val="tx1"/>
                </a:solidFill>
                <a:cs typeface="Arial" pitchFamily="34" charset="0"/>
              </a:rPr>
              <a:t>ΣΥΣΤΑΣΕΙΣ ΚΑΙ ΠΡΟΕΙΔΟΠΟΙΗΣΕΙΣ ΑΣΦΑΛΟΥΣ ΧΡΗΣΕΩΣ</a:t>
            </a:r>
            <a:endParaRPr lang="bg-BG" sz="900" b="1" dirty="0">
              <a:solidFill>
                <a:schemeClr val="tx1"/>
              </a:solidFill>
              <a:cs typeface="Arial" pitchFamily="34" charset="0"/>
            </a:endParaRPr>
          </a:p>
        </p:txBody>
      </p:sp>
      <p:sp>
        <p:nvSpPr>
          <p:cNvPr id="8" name="TextBox 25"/>
          <p:cNvSpPr txBox="1"/>
          <p:nvPr/>
        </p:nvSpPr>
        <p:spPr>
          <a:xfrm>
            <a:off x="5076056" y="1747994"/>
            <a:ext cx="3960000" cy="461665"/>
          </a:xfrm>
          <a:prstGeom prst="rect">
            <a:avLst/>
          </a:prstGeom>
          <a:noFill/>
        </p:spPr>
        <p:txBody>
          <a:bodyPr wrap="square" rtlCol="0">
            <a:spAutoFit/>
          </a:bodyPr>
          <a:lstStyle/>
          <a:p>
            <a:pPr algn="ctr"/>
            <a:r>
              <a:rPr lang="el-GR" sz="800" b="1" dirty="0">
                <a:cs typeface="Arial" pitchFamily="34" charset="0"/>
              </a:rPr>
              <a:t>ΔΙΑΒΑΣΤΕ ΠΡΟΣΕΚΤΙΚΑ ΑΥΤΕΣ ΤΙΣ ΟΔΗΓΙΕΣ ΠΡΙΝ ΤΗ ΧΡΗΣΗ ΤΟΥ ΠΡΟΪΟΝΤΟΣ ΚΑΙ ΚΡΑΤΗΣΤΕ ΤΟΥΣ ΓΙΑ ΜΕΛΛΟΝΤΙΚΗ ΑΝΑΦΟΡΑ. Η ΣΩΣΤΗ ΧΡΗΣΗ ΚΑΙ Η ΣΥΝΤΗΡΗΣΗ ΤΟΥ ΠΡΟΪΟΝΤΟΣ ΕΙΝΑΙ ΕΞΑΙΡΕΤΙΚΑ ΣΗΜΑΝΤΙΚΗ.</a:t>
            </a:r>
            <a:endParaRPr lang="bg-BG" sz="800" b="1" dirty="0">
              <a:cs typeface="Arial" pitchFamily="34" charset="0"/>
            </a:endParaRPr>
          </a:p>
        </p:txBody>
      </p:sp>
      <p:sp>
        <p:nvSpPr>
          <p:cNvPr id="10" name="TextBox 27"/>
          <p:cNvSpPr txBox="1"/>
          <p:nvPr/>
        </p:nvSpPr>
        <p:spPr>
          <a:xfrm>
            <a:off x="5076055" y="3068960"/>
            <a:ext cx="3960000" cy="4170372"/>
          </a:xfrm>
          <a:prstGeom prst="rect">
            <a:avLst/>
          </a:prstGeom>
          <a:noFill/>
        </p:spPr>
        <p:txBody>
          <a:bodyPr wrap="square" rtlCol="0">
            <a:spAutoFit/>
          </a:bodyPr>
          <a:lstStyle/>
          <a:p>
            <a:pPr algn="just"/>
            <a:r>
              <a:rPr lang="el-GR" sz="800" b="1" dirty="0"/>
              <a:t>ΠΡΟΣΟΧΗ! Παρακαλούμε τηρείτε και ακολουθήστε τις εξής προειδοποιήσεις, οδηγίες συναρμολόγησης, λειτουργίας και συντήρησης! Διαφορετικά, μπορεί να προκληθεί σοβαρός τραυματισμός ή βλάβη στο παιδί σας!</a:t>
            </a:r>
            <a:endParaRPr lang="en-US" sz="800" b="1" dirty="0"/>
          </a:p>
          <a:p>
            <a:pPr algn="just"/>
            <a:r>
              <a:rPr lang="el-GR" sz="800" b="1" dirty="0"/>
              <a:t>1.ΠΡΟΣΟΧΗ! ΜΗΝ ΑΦΗΝΕΤΕ ΤΟ ΠΑΙΔΙ ΣΑΣ ΧΩΡΙΣ ΕΠΙΒΛΕΨΗ! ΤΟ ΠΑΙΔΙ ΠΡΕΠΕΙ ΠΑΝΤΑ ΝΑ ΒΡΙΣΚΕΤΑΙ ΥΠΟ ΤΗΝ ΕΠΙΒΛΕΨΗ ΚΑΠΟΙΟΥ ΕΝΗΛΙΚΑ ΟΤΑΝ ΚΑΘΕΤΑΙ ΣΤΟ ΚΑΡΕΚΛΑΚΙ, ΑΚΟΜΑ ΚΑΙ ΓΙΑ ΣΥΝΤΟΜΟ ΧΡΟΝΙΚΟ ΔΙΑΣΤΗΜΑ!</a:t>
            </a:r>
          </a:p>
          <a:p>
            <a:pPr algn="just"/>
            <a:r>
              <a:rPr lang="el-GR" sz="800" b="1" dirty="0"/>
              <a:t>2.ΠΡΟΣΟΧΗ! </a:t>
            </a:r>
            <a:r>
              <a:rPr lang="el-GR" sz="800" dirty="0"/>
              <a:t>Το καρεκλάκι δεν είναι κατάλληλο και δεν πρέπει να χρησιμοποιείται για παιδιά κάτω των 6 μηνών και τα οποία δεν μπορούν να κάθονται σταθερά χωρίς βοήθεια!</a:t>
            </a:r>
          </a:p>
          <a:p>
            <a:pPr algn="just"/>
            <a:r>
              <a:rPr lang="el-GR" sz="800" dirty="0"/>
              <a:t>3. Το καρεκλάκι είναι εξοπλισμένο με ζώνες ασφαλείας. Πάντοτε να τις τοποθετείτε όταν το παιδί κάθεται στο καρεκλάκι για να διασφαλιστεί η ασφάλειά του και να αποφευχθεί ο κίνδυνος σοβαρών τραυματισμών του παιδιού όταν σηκωθεί τυχαία, γλιστρήσει από το καρεκλάκι και πέσει. Κατά την προσθήκη πρόσθετων ζωνών ασφαλείας που δεν παρέχονται από τον κατασκευαστή, βεβαιωθείτε ότι συμμορφώνονται με το πρότυπο EN 13210.</a:t>
            </a:r>
          </a:p>
          <a:p>
            <a:pPr algn="just"/>
            <a:r>
              <a:rPr lang="el-GR" sz="800" dirty="0"/>
              <a:t>4. </a:t>
            </a:r>
            <a:r>
              <a:rPr lang="el-GR" sz="800" b="1" dirty="0"/>
              <a:t>ΠΡΟΣΟΧΗ! ΠΡΙΝ ΧΡΗΣΙΜΟΠΟΙΗΣΕΤΕ ΤΟ ΠΡΟΪΟΝ ΠΡΕΠΕΙ ΝΑ ΒΕΒΑΙΩΘΕΙΤΕ ΟΤΙ ΟΙ ΖΩΝΕΣ ΑΣΦΑΛΕΙΑΣ ΕΙΝΑΙ ΣΩΣΤΑ ΤΟΠΟΘΕΤΗΜΕΝΕΣ! </a:t>
            </a:r>
          </a:p>
          <a:p>
            <a:pPr algn="just"/>
            <a:r>
              <a:rPr lang="el-GR" sz="800" dirty="0"/>
              <a:t>5. Ελέγξτε κάθε φορά ότι οι ιμάντες δεν είναι στριμμένοι, ότι δεν αλλάζουν το μήκος τους όταν είναι δεμένοι, ότι δεν είναι σκισμένοι, φθαρμένοι ή δεν λείπουν κάποια μέρη τους. Πριν από τη χρήση, βεβαιωθείτε ότι είναι σταθερά στερεωμένοι στη δομή του καθίσματος, τη λειτουργία των πορπών στερέωσης και τη ρυθμίστε το μήκος των ιμάντων! Οι πλαστικές πόρπες και οι συνδετήρες πρέπει να είναι ισχυροί και ασφαλείς!</a:t>
            </a:r>
          </a:p>
          <a:p>
            <a:pPr algn="just"/>
            <a:r>
              <a:rPr lang="el-GR" sz="800" dirty="0"/>
              <a:t>6. </a:t>
            </a:r>
            <a:r>
              <a:rPr lang="el-GR" sz="800" b="1" dirty="0"/>
              <a:t>ΠΡΟΣΟΧΗ! ΠΑΝΤΑ ΠΡΙΝ ΤΗ ΧΡΗΣΗ ΕΛΕΓΞΤΕ ΤΗ ΛΕΙΤΟΥΡΓΙΑ ΤΩΝ ΜΗΧΑΝΙΣΜΩΝ ΑΣΦΑΛΙΣΗΣ!</a:t>
            </a:r>
          </a:p>
          <a:p>
            <a:pPr algn="just"/>
            <a:r>
              <a:rPr lang="el-GR" sz="800" dirty="0"/>
              <a:t>7. </a:t>
            </a:r>
            <a:r>
              <a:rPr lang="el-GR" sz="800" b="1" dirty="0"/>
              <a:t>ΠΡΟΣΟΧΗ!! </a:t>
            </a:r>
            <a:r>
              <a:rPr lang="el-GR" sz="800" dirty="0"/>
              <a:t>Μην χρησιμοποιείτε το καρεκλάκι προτού βεβαιωθείτε ότι όλα τα μέρη είναι άθικτα, σωστά τοποθετημένα και στερεωμένα! </a:t>
            </a:r>
          </a:p>
          <a:p>
            <a:pPr algn="just"/>
            <a:r>
              <a:rPr lang="el-GR" sz="800" dirty="0"/>
              <a:t>8. </a:t>
            </a:r>
            <a:r>
              <a:rPr lang="el-GR" sz="800" b="1" dirty="0"/>
              <a:t>ΠΡΟΣΟΧΗ! ΦΥΛΑΞΤΕ ΑΠΟ ΦΩΤΙΑ ΚΑΙ ΑΛΛΕΣ ΠΗΓΕΣ ΘΕΡΜΟΤΗΤΑΣ! ΥΠΑΡΧΕΙ ΚΙΝΔΥΝΟΣ ΤΡΑΥΜΑΤΙΣΜΟΎ ΤΟΥ ΠΑΙΔΙΟΥ ΣΑΣ Ή ΒΛΑΒΗ ΣΤΟ ΠΡΟΪΟΝ ΕΑΝ ΤΟ ΔΙΑΤΗΡΕΙΤΕ Ή ΤΟ ΧΡΗΣΙΜΟΠΟΙΕΙΤΕ ΚΟΝΤΑ ΣΕ ΤΖΑΚΙΑ Ή ΑΛΛΕΣ ΠΗΓΕΣ ΘΕΡΜΟΤΗΤΑΣ, ΟΠΩΣ ΗΛΕΚΤΡΙΚΑ ΚΑΛΟΡΙΦΕΡ, ΤΖΑΚΙΑ ΑΕΡΙΟΥ Κ.Α. </a:t>
            </a:r>
          </a:p>
          <a:p>
            <a:endParaRPr lang="es-ES" sz="800" dirty="0"/>
          </a:p>
          <a:p>
            <a:br>
              <a:rPr lang="es-ES" dirty="0"/>
            </a:br>
            <a:endParaRPr lang="bg-BG" sz="700" dirty="0"/>
          </a:p>
        </p:txBody>
      </p:sp>
      <p:sp>
        <p:nvSpPr>
          <p:cNvPr id="11" name="TextBox 28"/>
          <p:cNvSpPr txBox="1"/>
          <p:nvPr/>
        </p:nvSpPr>
        <p:spPr>
          <a:xfrm>
            <a:off x="5076056" y="43645"/>
            <a:ext cx="3960000" cy="1569660"/>
          </a:xfrm>
          <a:prstGeom prst="rect">
            <a:avLst/>
          </a:prstGeom>
          <a:noFill/>
        </p:spPr>
        <p:txBody>
          <a:bodyPr wrap="square" rtlCol="0">
            <a:spAutoFit/>
          </a:bodyPr>
          <a:lstStyle/>
          <a:p>
            <a:pPr algn="just"/>
            <a:r>
              <a:rPr lang="el-GR" sz="800" dirty="0"/>
              <a:t>Είστε υπεύθυνοι για την ασφάλεια του παιδιού σας αν δεν ακολουθείτε ή δεν συμμορφώνεστε με αυτές τις οδηγίες και συστάσεις! Βεβαιωθείτε ότι ο καθένας που χρησιμοποιεί το καρεκλάκι είναι εξοικειωμένος και ακολουθεί τις οδηγίες!</a:t>
            </a:r>
            <a:endParaRPr lang="en-US" sz="800" dirty="0"/>
          </a:p>
          <a:p>
            <a:pPr algn="just"/>
            <a:r>
              <a:rPr lang="el-GR" sz="800" b="1" u="sng" dirty="0"/>
              <a:t>Αυτό το μοντέλο καθίσματος φαγητού έχει τα εξής χαρακτηριστικά:</a:t>
            </a:r>
          </a:p>
          <a:p>
            <a:pPr algn="just"/>
            <a:r>
              <a:rPr lang="el-GR" sz="800" dirty="0"/>
              <a:t>• Ζώνη ασφάλειας 5 σημείων</a:t>
            </a:r>
          </a:p>
          <a:p>
            <a:pPr algn="just"/>
            <a:r>
              <a:rPr lang="el-GR" sz="800" dirty="0"/>
              <a:t>•Υποπόδιο</a:t>
            </a:r>
          </a:p>
          <a:p>
            <a:pPr algn="just"/>
            <a:r>
              <a:rPr lang="el-GR" sz="800" dirty="0"/>
              <a:t>•Ανάκληση 3 θέσεων της πλάτης του καθίσματος</a:t>
            </a:r>
          </a:p>
          <a:p>
            <a:pPr algn="just"/>
            <a:r>
              <a:rPr lang="el-GR" sz="800" dirty="0"/>
              <a:t>•7 θέσεις ύψους του καθίσματος</a:t>
            </a:r>
          </a:p>
          <a:p>
            <a:pPr algn="just"/>
            <a:r>
              <a:rPr lang="el-GR" sz="800" dirty="0"/>
              <a:t>• 3 θέσεις (μπροστά και πίσω) ρύθμισης του δίσκου φαγητού</a:t>
            </a:r>
          </a:p>
          <a:p>
            <a:pPr algn="just"/>
            <a:r>
              <a:rPr lang="el-GR" sz="800" dirty="0"/>
              <a:t>• Αποσπώμενο πάνω μέρος του δίσκου φαγητού</a:t>
            </a:r>
          </a:p>
          <a:p>
            <a:pPr algn="just"/>
            <a:r>
              <a:rPr lang="el-GR" sz="800" dirty="0"/>
              <a:t>•Πλαστική ασφάλεια στο κάτω μέρος του δίσκου φαγητού</a:t>
            </a:r>
          </a:p>
          <a:p>
            <a:pPr algn="just"/>
            <a:r>
              <a:rPr lang="el-GR" sz="800" dirty="0"/>
              <a:t>• Στέκεται όρθιο μετά την αναδίπλωση</a:t>
            </a:r>
          </a:p>
        </p:txBody>
      </p:sp>
      <p:sp>
        <p:nvSpPr>
          <p:cNvPr id="12" name="TextBox 14"/>
          <p:cNvSpPr txBox="1"/>
          <p:nvPr/>
        </p:nvSpPr>
        <p:spPr>
          <a:xfrm>
            <a:off x="8538270" y="6512478"/>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23</a:t>
            </a:r>
          </a:p>
        </p:txBody>
      </p:sp>
      <p:pic>
        <p:nvPicPr>
          <p:cNvPr id="13" name="Picture 12"/>
          <p:cNvPicPr>
            <a:picLocks noChangeAspect="1"/>
          </p:cNvPicPr>
          <p:nvPr/>
        </p:nvPicPr>
        <p:blipFill>
          <a:blip r:embed="rId2"/>
          <a:stretch>
            <a:fillRect/>
          </a:stretch>
        </p:blipFill>
        <p:spPr>
          <a:xfrm>
            <a:off x="6598767" y="2189310"/>
            <a:ext cx="914575" cy="900000"/>
          </a:xfrm>
          <a:prstGeom prst="rect">
            <a:avLst/>
          </a:prstGeom>
        </p:spPr>
      </p:pic>
    </p:spTree>
    <p:extLst>
      <p:ext uri="{BB962C8B-B14F-4D97-AF65-F5344CB8AC3E}">
        <p14:creationId xmlns:p14="http://schemas.microsoft.com/office/powerpoint/2010/main" val="1829954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6"/>
          <p:cNvSpPr/>
          <p:nvPr/>
        </p:nvSpPr>
        <p:spPr>
          <a:xfrm>
            <a:off x="179072" y="132740"/>
            <a:ext cx="3960440" cy="2139047"/>
          </a:xfrm>
          <a:prstGeom prst="rect">
            <a:avLst/>
          </a:prstGeom>
        </p:spPr>
        <p:txBody>
          <a:bodyPr wrap="square">
            <a:spAutoFit/>
          </a:bodyPr>
          <a:lstStyle/>
          <a:p>
            <a:r>
              <a:rPr lang="es-ES" sz="700" b="1" dirty="0"/>
              <a:t>6. AJUSTAR LA ALTURA Y LA INCLINACION DEL RESPALDO - Véase figura 6: </a:t>
            </a:r>
            <a:br>
              <a:rPr lang="es-ES" sz="700" b="1" dirty="0"/>
            </a:br>
            <a:r>
              <a:rPr lang="es-ES" sz="700" b="1" dirty="0"/>
              <a:t>¡ADVERTENCIA!</a:t>
            </a:r>
            <a:r>
              <a:rPr lang="es-ES" sz="700" dirty="0"/>
              <a:t> No ajustar la altura de la trona si el niño es colocado en el comedor.</a:t>
            </a:r>
            <a:br>
              <a:rPr lang="es-ES" sz="700" dirty="0"/>
            </a:br>
            <a:r>
              <a:rPr lang="es-ES" sz="700" dirty="0"/>
              <a:t> - Para ajustar la posición de la altura de la trona, presione ambos botones (a) y mover la trona hacia arriba o hacia abajo. Suelte los botones cuando se alcance la altura deseada. Se escuchará un sonido de clic, mostrando trona de seguridad en la posición deseada (7 posiciones)</a:t>
            </a:r>
            <a:br>
              <a:rPr lang="es-ES" sz="700" dirty="0"/>
            </a:br>
            <a:r>
              <a:rPr lang="es-ES" sz="700" dirty="0"/>
              <a:t>- Para ajustar el ángulo de la trona, levante el botón de plástico (b), en la trona trasero y poner la trona en la posición deseada. Suelte el botón para fijar la trona en su lugar. Se escuchará un sonido de clic en la fijación. </a:t>
            </a:r>
            <a:br>
              <a:rPr lang="es-ES" sz="700" dirty="0"/>
            </a:br>
            <a:r>
              <a:rPr lang="es-ES" sz="700" b="1" dirty="0"/>
              <a:t>¡IMPORTANTE!</a:t>
            </a:r>
            <a:r>
              <a:rPr lang="es-ES" sz="700" dirty="0"/>
              <a:t> Si el ajuste de altura dla trona se vuelve difícil después de un período de uso, </a:t>
            </a:r>
            <a:r>
              <a:rPr lang="es-ES" sz="700" b="1" dirty="0"/>
              <a:t>NO</a:t>
            </a:r>
            <a:r>
              <a:rPr lang="es-ES" sz="700" dirty="0"/>
              <a:t> use ningún lubricante, y simplemente seque el aparato después de cada uso. </a:t>
            </a:r>
            <a:br>
              <a:rPr lang="es-ES" sz="700" dirty="0"/>
            </a:br>
            <a:r>
              <a:rPr lang="es-ES" sz="700" b="1" dirty="0"/>
              <a:t>7. AJUSTAR LA REPOSAPIES - Véase figura 7:</a:t>
            </a:r>
            <a:br>
              <a:rPr lang="es-ES" sz="700" dirty="0"/>
            </a:br>
            <a:r>
              <a:rPr lang="es-ES" sz="700" dirty="0"/>
              <a:t>- Pulse los dos botones (A) en ambos lados del reposapiés y la saca o descargar a la posición deseada. </a:t>
            </a:r>
            <a:br>
              <a:rPr lang="es-ES" sz="700" dirty="0"/>
            </a:br>
            <a:r>
              <a:rPr lang="es-ES" sz="700" b="1" dirty="0"/>
              <a:t>8. PLEGAR LA TRONA - Véase figura 8</a:t>
            </a:r>
            <a:r>
              <a:rPr lang="es-ES" sz="700" dirty="0"/>
              <a:t>: </a:t>
            </a:r>
            <a:br>
              <a:rPr lang="es-ES" sz="700" dirty="0"/>
            </a:br>
            <a:r>
              <a:rPr lang="es-ES" sz="700" dirty="0"/>
              <a:t>- Para que la trona sea más compacto cuando se pliega - retirar las bandejas de comida y enganchar las patas traseras. </a:t>
            </a:r>
            <a:br>
              <a:rPr lang="es-ES" sz="700" dirty="0"/>
            </a:br>
            <a:r>
              <a:rPr lang="es-ES" sz="700" dirty="0"/>
              <a:t>- Para plegar la trona, pulsar dos botones (a) y quitar la trona de la trona a la posición más baja (posición 7). </a:t>
            </a:r>
            <a:br>
              <a:rPr lang="es-ES" sz="700" dirty="0"/>
            </a:br>
            <a:r>
              <a:rPr lang="es-ES" sz="700" dirty="0"/>
              <a:t>- Pulsar el botón (b) a ambos lados de la trona y deslice las patas traseras hacia adelante. </a:t>
            </a:r>
            <a:br>
              <a:rPr lang="es-ES" sz="700" dirty="0"/>
            </a:br>
            <a:r>
              <a:rPr lang="es-ES" sz="700" dirty="0"/>
              <a:t>- Asegúrese de que la trona está correctamente plegada y bloqueada antes de salir. </a:t>
            </a:r>
            <a:endParaRPr lang="en-US" sz="700" dirty="0"/>
          </a:p>
        </p:txBody>
      </p:sp>
      <p:sp>
        <p:nvSpPr>
          <p:cNvPr id="3" name="TextBox 3"/>
          <p:cNvSpPr txBox="1"/>
          <p:nvPr/>
        </p:nvSpPr>
        <p:spPr>
          <a:xfrm>
            <a:off x="179512" y="2259650"/>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s-ES" sz="900" b="1" dirty="0"/>
              <a:t>INSTRUCCIONES DE LA LIMPIEZA Y MANTENIMIENTO</a:t>
            </a:r>
            <a:r>
              <a:rPr lang="es-ES" sz="900" dirty="0"/>
              <a:t> </a:t>
            </a:r>
            <a:endParaRPr lang="bg-BG" sz="900" b="1" dirty="0">
              <a:solidFill>
                <a:schemeClr val="tx1"/>
              </a:solidFill>
              <a:cs typeface="Arial" pitchFamily="34" charset="0"/>
            </a:endParaRPr>
          </a:p>
        </p:txBody>
      </p:sp>
      <p:sp>
        <p:nvSpPr>
          <p:cNvPr id="4" name="TextBox 4"/>
          <p:cNvSpPr txBox="1"/>
          <p:nvPr/>
        </p:nvSpPr>
        <p:spPr>
          <a:xfrm>
            <a:off x="179512" y="2440220"/>
            <a:ext cx="3960000" cy="2923877"/>
          </a:xfrm>
          <a:prstGeom prst="rect">
            <a:avLst/>
          </a:prstGeom>
          <a:noFill/>
        </p:spPr>
        <p:txBody>
          <a:bodyPr wrap="square" rtlCol="0">
            <a:spAutoFit/>
          </a:bodyPr>
          <a:lstStyle/>
          <a:p>
            <a:r>
              <a:rPr lang="es-ES" sz="800" b="1" dirty="0"/>
              <a:t>1. Limpieza y almacenamiento:</a:t>
            </a:r>
            <a:r>
              <a:rPr lang="es-ES" sz="800" dirty="0"/>
              <a:t> </a:t>
            </a:r>
            <a:br>
              <a:rPr lang="es-ES" sz="800" dirty="0"/>
            </a:br>
            <a:r>
              <a:rPr lang="es-ES" sz="800" dirty="0"/>
              <a:t>• Limpie plástico y metal partes del producto con un paño húmedo. </a:t>
            </a:r>
            <a:br>
              <a:rPr lang="es-ES" sz="800" dirty="0"/>
            </a:br>
            <a:r>
              <a:rPr lang="es-ES" sz="800" dirty="0"/>
              <a:t>• Para limpiar la tapicería, utilice un paño suave o una esponja humedecida con agua tibia y un detergente suave </a:t>
            </a:r>
            <a:br>
              <a:rPr lang="es-ES" sz="800" dirty="0"/>
            </a:br>
            <a:r>
              <a:rPr lang="es-ES" sz="800" dirty="0"/>
              <a:t>• No utilice productos de limpieza agresivos que contienen partículas abrasivas, como base de amoniaco, lejía o alcohol. </a:t>
            </a:r>
            <a:br>
              <a:rPr lang="es-ES" sz="800" dirty="0"/>
            </a:br>
            <a:r>
              <a:rPr lang="es-ES" sz="800" dirty="0"/>
              <a:t>• Deje que el producto se seque por completo después de la limpieza y luego almacenarla. </a:t>
            </a:r>
            <a:br>
              <a:rPr lang="es-ES" sz="800" dirty="0"/>
            </a:br>
            <a:r>
              <a:rPr lang="es-ES" sz="800" dirty="0"/>
              <a:t>• No coloque ningún objeto sobre o cantimplora para evitar el fracaso estructural. </a:t>
            </a:r>
            <a:br>
              <a:rPr lang="es-ES" sz="800" dirty="0"/>
            </a:br>
            <a:r>
              <a:rPr lang="es-ES" sz="800" dirty="0"/>
              <a:t>• Mantener en un lugar seco y limpio. NO exponga el producto a la luz solar directa, la lluvia, la humedad o los cambios bruscos de temperatura.</a:t>
            </a:r>
            <a:br>
              <a:rPr lang="es-ES" sz="800" dirty="0"/>
            </a:br>
            <a:r>
              <a:rPr lang="es-ES" sz="800" dirty="0"/>
              <a:t>2. Para garantizar la seguridad de su hijo y el uso continuado de esta trona, recomendamos revisar regularmente los cierres, cinturones de seguridad y hebillas, compuestos y mecanismos para ajustar la trona y los mecanismos de desgaste, daño o rotura de bloqueo. </a:t>
            </a:r>
            <a:br>
              <a:rPr lang="es-ES" sz="800" dirty="0"/>
            </a:br>
            <a:r>
              <a:rPr lang="es-ES" sz="800" dirty="0"/>
              <a:t>3. Si encuentre conexiones sueltas, rotas, agrietadas o partes dañadas, deben ser reparados o reemplazados con piezas originales de servicio autorizado. Para este Local contacto finalidad a la que compró el producto. </a:t>
            </a:r>
            <a:br>
              <a:rPr lang="es-ES" sz="800" dirty="0"/>
            </a:br>
            <a:r>
              <a:rPr lang="es-ES" sz="800" dirty="0"/>
              <a:t>4. Si encuentra daños que alguna parte de la trona del coche no funciona, debe dejar de usarlo hasta que encuentra fallos. Para este Local contacto finalidad a la que compró el producto. </a:t>
            </a:r>
            <a:br>
              <a:rPr lang="es-ES" sz="800" dirty="0"/>
            </a:br>
            <a:r>
              <a:rPr lang="es-ES" sz="800" b="1" dirty="0"/>
              <a:t>5. Composición de la tapicería: </a:t>
            </a:r>
            <a:br>
              <a:rPr lang="es-ES" sz="800" b="1" dirty="0"/>
            </a:br>
            <a:r>
              <a:rPr lang="es-ES" sz="800" b="1" dirty="0"/>
              <a:t>Parte exterior: 100% PVC</a:t>
            </a:r>
            <a:br>
              <a:rPr lang="es-ES" sz="800" b="1" dirty="0"/>
            </a:br>
            <a:r>
              <a:rPr lang="es-ES" sz="800" b="1" dirty="0"/>
              <a:t>Parte interior: 100% poliéster</a:t>
            </a:r>
            <a:endParaRPr lang="en-US" sz="800" dirty="0"/>
          </a:p>
        </p:txBody>
      </p:sp>
      <p:pic>
        <p:nvPicPr>
          <p:cNvPr id="5"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069" y="5355970"/>
            <a:ext cx="1639824" cy="283464"/>
          </a:xfrm>
          <a:prstGeom prst="rect">
            <a:avLst/>
          </a:prstGeom>
        </p:spPr>
      </p:pic>
      <p:sp>
        <p:nvSpPr>
          <p:cNvPr id="6" name="TextBox 13"/>
          <p:cNvSpPr txBox="1"/>
          <p:nvPr/>
        </p:nvSpPr>
        <p:spPr>
          <a:xfrm>
            <a:off x="766137" y="5885370"/>
            <a:ext cx="2880000" cy="707886"/>
          </a:xfrm>
          <a:prstGeom prst="rect">
            <a:avLst/>
          </a:prstGeom>
          <a:noFill/>
        </p:spPr>
        <p:txBody>
          <a:bodyPr wrap="square" rtlCol="0">
            <a:spAutoFit/>
          </a:bodyPr>
          <a:lstStyle/>
          <a:p>
            <a:pPr algn="ctr"/>
            <a:r>
              <a:rPr lang="es-ES" sz="800" b="1" dirty="0"/>
              <a:t>PRODUCIDO PARA </a:t>
            </a:r>
            <a:r>
              <a:rPr lang="en-US" sz="800" b="1" dirty="0">
                <a:cs typeface="Arial" pitchFamily="34" charset="0"/>
              </a:rPr>
              <a:t>MONI</a:t>
            </a:r>
            <a:endParaRPr lang="bg-BG" sz="800" b="1" dirty="0">
              <a:cs typeface="Arial" pitchFamily="34" charset="0"/>
            </a:endParaRPr>
          </a:p>
          <a:p>
            <a:pPr algn="ctr"/>
            <a:r>
              <a:rPr lang="en-US" sz="800" b="1" dirty="0"/>
              <a:t>IMPORTANTE: Moni Trade Ltd. </a:t>
            </a:r>
          </a:p>
          <a:p>
            <a:pPr algn="ctr"/>
            <a:r>
              <a:rPr lang="en-US" sz="800" b="1" dirty="0" err="1"/>
              <a:t>Dirección</a:t>
            </a:r>
            <a:r>
              <a:rPr lang="en-US" sz="800" b="1" dirty="0"/>
              <a:t>: Bulgaria, </a:t>
            </a:r>
          </a:p>
          <a:p>
            <a:pPr algn="ctr"/>
            <a:r>
              <a:rPr lang="en-US" sz="800" b="1" dirty="0" err="1"/>
              <a:t>Sofía</a:t>
            </a:r>
            <a:r>
              <a:rPr lang="en-US" sz="800" b="1" dirty="0"/>
              <a:t>, Trebich - 1Doll Street </a:t>
            </a:r>
          </a:p>
          <a:p>
            <a:pPr algn="ctr"/>
            <a:r>
              <a:rPr lang="en-US" sz="800" b="1" dirty="0" err="1"/>
              <a:t>Teléfono</a:t>
            </a:r>
            <a:r>
              <a:rPr lang="en-US" sz="800" b="1" dirty="0"/>
              <a:t>: 02/936 07 90</a:t>
            </a:r>
          </a:p>
        </p:txBody>
      </p:sp>
      <p:sp>
        <p:nvSpPr>
          <p:cNvPr id="7" name="TextBox 14"/>
          <p:cNvSpPr txBox="1"/>
          <p:nvPr/>
        </p:nvSpPr>
        <p:spPr>
          <a:xfrm>
            <a:off x="179072" y="6518462"/>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17</a:t>
            </a:r>
            <a:endParaRPr lang="bg-BG" sz="800" b="1" dirty="0">
              <a:cs typeface="Arial" pitchFamily="34" charset="0"/>
            </a:endParaRPr>
          </a:p>
        </p:txBody>
      </p:sp>
      <p:sp>
        <p:nvSpPr>
          <p:cNvPr id="8" name="TextBox 41"/>
          <p:cNvSpPr txBox="1"/>
          <p:nvPr/>
        </p:nvSpPr>
        <p:spPr>
          <a:xfrm>
            <a:off x="7108956" y="3460356"/>
            <a:ext cx="1777254" cy="707886"/>
          </a:xfrm>
          <a:prstGeom prst="rect">
            <a:avLst/>
          </a:prstGeom>
          <a:noFill/>
        </p:spPr>
        <p:txBody>
          <a:bodyPr wrap="square" rtlCol="0">
            <a:spAutoFit/>
          </a:bodyPr>
          <a:lstStyle/>
          <a:p>
            <a:pPr algn="ctr"/>
            <a:r>
              <a:rPr lang="it-IT" sz="800" b="1">
                <a:cs typeface="Arial" pitchFamily="34" charset="0"/>
              </a:rPr>
              <a:t>REALIZAT PENTRU MONI</a:t>
            </a:r>
          </a:p>
          <a:p>
            <a:pPr algn="ctr"/>
            <a:r>
              <a:rPr lang="it-IT" sz="800" b="1">
                <a:cs typeface="Arial" pitchFamily="34" charset="0"/>
              </a:rPr>
              <a:t>Importator: Moni Trade Ltd.</a:t>
            </a:r>
          </a:p>
          <a:p>
            <a:pPr algn="ctr"/>
            <a:r>
              <a:rPr lang="it-IT" sz="800" b="1">
                <a:cs typeface="Arial" pitchFamily="34" charset="0"/>
              </a:rPr>
              <a:t>Adresa: Bulgaria, Sofia,</a:t>
            </a:r>
          </a:p>
          <a:p>
            <a:pPr algn="ctr"/>
            <a:r>
              <a:rPr lang="it-IT" sz="800" b="1">
                <a:cs typeface="Arial" pitchFamily="34" charset="0"/>
              </a:rPr>
              <a:t>Cartierul Trebich, str. Dolo 1.</a:t>
            </a:r>
          </a:p>
          <a:p>
            <a:pPr algn="ctr"/>
            <a:r>
              <a:rPr lang="it-IT" sz="800" b="1">
                <a:cs typeface="Arial" pitchFamily="34" charset="0"/>
              </a:rPr>
              <a:t>Tel: 02/936 07 90</a:t>
            </a:r>
            <a:endParaRPr lang="it-IT" sz="800" b="1" dirty="0">
              <a:cs typeface="Arial" pitchFamily="34" charset="0"/>
            </a:endParaRPr>
          </a:p>
        </p:txBody>
      </p:sp>
      <p:pic>
        <p:nvPicPr>
          <p:cNvPr id="9"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6179" y="3716682"/>
            <a:ext cx="1639824" cy="283464"/>
          </a:xfrm>
          <a:prstGeom prst="rect">
            <a:avLst/>
          </a:prstGeom>
        </p:spPr>
      </p:pic>
      <p:sp>
        <p:nvSpPr>
          <p:cNvPr id="10" name="TextBox 20"/>
          <p:cNvSpPr txBox="1"/>
          <p:nvPr/>
        </p:nvSpPr>
        <p:spPr>
          <a:xfrm>
            <a:off x="5052244" y="3216178"/>
            <a:ext cx="3927869" cy="461665"/>
          </a:xfrm>
          <a:prstGeom prst="rect">
            <a:avLst/>
          </a:prstGeom>
          <a:noFill/>
        </p:spPr>
        <p:txBody>
          <a:bodyPr wrap="square" rtlCol="0">
            <a:spAutoFit/>
          </a:bodyPr>
          <a:lstStyle/>
          <a:p>
            <a:pPr algn="just"/>
            <a:r>
              <a:rPr lang="en-US" sz="800" b="1" dirty="0">
                <a:cs typeface="Arial" pitchFamily="34" charset="0"/>
              </a:rPr>
              <a:t>5. </a:t>
            </a:r>
            <a:r>
              <a:rPr lang="en-US" sz="800" b="1" dirty="0" err="1">
                <a:cs typeface="Arial" pitchFamily="34" charset="0"/>
              </a:rPr>
              <a:t>Tapițerie</a:t>
            </a:r>
            <a:r>
              <a:rPr lang="en-US" sz="800" b="1" dirty="0">
                <a:cs typeface="Arial" pitchFamily="34" charset="0"/>
              </a:rPr>
              <a:t>:</a:t>
            </a:r>
          </a:p>
          <a:p>
            <a:pPr algn="just"/>
            <a:r>
              <a:rPr lang="en-US" sz="800" b="1" dirty="0">
                <a:cs typeface="Arial" pitchFamily="34" charset="0"/>
              </a:rPr>
              <a:t>- </a:t>
            </a:r>
            <a:r>
              <a:rPr lang="en-US" sz="800" b="1" dirty="0" err="1">
                <a:cs typeface="Arial" pitchFamily="34" charset="0"/>
              </a:rPr>
              <a:t>Cadru</a:t>
            </a:r>
            <a:r>
              <a:rPr lang="en-US" sz="800" b="1" dirty="0">
                <a:cs typeface="Arial" pitchFamily="34" charset="0"/>
              </a:rPr>
              <a:t>: 100% PVC</a:t>
            </a:r>
          </a:p>
          <a:p>
            <a:pPr algn="just"/>
            <a:r>
              <a:rPr lang="en-US" sz="800" b="1" dirty="0">
                <a:cs typeface="Arial" pitchFamily="34" charset="0"/>
              </a:rPr>
              <a:t>- </a:t>
            </a:r>
            <a:r>
              <a:rPr lang="en-US" sz="800" b="1" dirty="0" err="1">
                <a:cs typeface="Arial" pitchFamily="34" charset="0"/>
              </a:rPr>
              <a:t>Textil</a:t>
            </a:r>
            <a:r>
              <a:rPr lang="en-US" sz="800" b="1" dirty="0">
                <a:cs typeface="Arial" pitchFamily="34" charset="0"/>
              </a:rPr>
              <a:t>: 100% polyester </a:t>
            </a:r>
          </a:p>
        </p:txBody>
      </p:sp>
      <p:sp>
        <p:nvSpPr>
          <p:cNvPr id="11" name="TextBox 42"/>
          <p:cNvSpPr txBox="1"/>
          <p:nvPr/>
        </p:nvSpPr>
        <p:spPr>
          <a:xfrm>
            <a:off x="5004048" y="78938"/>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dirty="0"/>
              <a:t>CURĂȚARE ȘI ÎNTREȚINERE</a:t>
            </a:r>
            <a:endParaRPr lang="bg-BG" sz="900" b="1" dirty="0">
              <a:solidFill>
                <a:schemeClr val="tx1"/>
              </a:solidFill>
              <a:cs typeface="Arial" pitchFamily="34" charset="0"/>
            </a:endParaRPr>
          </a:p>
        </p:txBody>
      </p:sp>
      <p:sp>
        <p:nvSpPr>
          <p:cNvPr id="12" name="TextBox 44"/>
          <p:cNvSpPr txBox="1"/>
          <p:nvPr/>
        </p:nvSpPr>
        <p:spPr>
          <a:xfrm>
            <a:off x="5004048" y="332656"/>
            <a:ext cx="3960000" cy="2923877"/>
          </a:xfrm>
          <a:prstGeom prst="rect">
            <a:avLst/>
          </a:prstGeom>
          <a:noFill/>
        </p:spPr>
        <p:txBody>
          <a:bodyPr wrap="square" rtlCol="0">
            <a:spAutoFit/>
          </a:bodyPr>
          <a:lstStyle/>
          <a:p>
            <a:pPr algn="just"/>
            <a:r>
              <a:rPr lang="en-US" sz="800">
                <a:cs typeface="Arial" pitchFamily="34" charset="0"/>
              </a:rPr>
              <a:t>1. Curățarea și depozitarea produsului:</a:t>
            </a:r>
          </a:p>
          <a:p>
            <a:pPr algn="just"/>
            <a:r>
              <a:rPr lang="en-US" sz="800">
                <a:cs typeface="Arial" pitchFamily="34" charset="0"/>
              </a:rPr>
              <a:t>• Ștergeți părțile din plastic și metal ale produsului numai cu o cârpă moale , umezită in apă caldă.</a:t>
            </a:r>
          </a:p>
          <a:p>
            <a:pPr algn="just"/>
            <a:r>
              <a:rPr lang="en-US" sz="800">
                <a:cs typeface="Arial" pitchFamily="34" charset="0"/>
              </a:rPr>
              <a:t>• Pentru a curăța tapițeria, folosiți o cârpă moale sau un burete, umezite ușor in apă caldă și detergent slab.</a:t>
            </a:r>
          </a:p>
          <a:p>
            <a:pPr algn="just"/>
            <a:r>
              <a:rPr lang="en-US" sz="800">
                <a:cs typeface="Arial" pitchFamily="34" charset="0"/>
              </a:rPr>
              <a:t>• Nu curățați niciodată cu agenți care conțin particule abrazive, amoniac, înălbitor sau alcool.</a:t>
            </a:r>
          </a:p>
          <a:p>
            <a:pPr algn="just"/>
            <a:r>
              <a:rPr lang="en-US" sz="800">
                <a:cs typeface="Arial" pitchFamily="34" charset="0"/>
              </a:rPr>
              <a:t>• Lăsați produsul să se usuce complet după curățare înainte de a-l depozita.</a:t>
            </a:r>
          </a:p>
          <a:p>
            <a:pPr algn="just"/>
            <a:r>
              <a:rPr lang="en-US" sz="800">
                <a:cs typeface="Arial" pitchFamily="34" charset="0"/>
              </a:rPr>
              <a:t>• Nu așezați obiecte deasupra sau în interiorul scaunului pentru a evita deteriorarea cadrului.</a:t>
            </a:r>
          </a:p>
          <a:p>
            <a:pPr algn="just"/>
            <a:r>
              <a:rPr lang="en-US" sz="800">
                <a:cs typeface="Arial" pitchFamily="34" charset="0"/>
              </a:rPr>
              <a:t>• Depozitați produsul în incaperi, în locuri uscate și bine ventilate. Nu lăsați și nu depozitați scaunul expus efectelor negative ale factorilor externi - lumina directă a soarelui, ploaie, zăpada, umezeala sau fluctuațiilor de temperatură dure.</a:t>
            </a:r>
          </a:p>
          <a:p>
            <a:pPr algn="just"/>
            <a:r>
              <a:rPr lang="en-US" sz="800">
                <a:cs typeface="Arial" pitchFamily="34" charset="0"/>
              </a:rPr>
              <a:t>2. Pentru a asigura securitatea copilului dvs. și perioada de utilizare indelungata a acestui scaun, vă recomandăm să verificați în mod regulat mecanismele de blocare, centurile de siguranță și dispozitivele de fixare, conectoarele și mecanismele de reglare a scaunului și mecanismele de fixare. pentru uzura, deteriorare sau rupere.</a:t>
            </a:r>
          </a:p>
          <a:p>
            <a:pPr algn="just"/>
            <a:r>
              <a:rPr lang="en-US" sz="800">
                <a:cs typeface="Arial" pitchFamily="34" charset="0"/>
              </a:rPr>
              <a:t>3. Dacă găsiți conexiuni slabe, piese rupte, fisurate sau deteriorate, acestea trebuie reparate sau înlocuite cu piese originale de la un service de reparații autorizat. În acest scop, contactați spatiul comercial de unde ați cumpărat produsul.</a:t>
            </a:r>
          </a:p>
          <a:p>
            <a:pPr algn="just"/>
            <a:r>
              <a:rPr lang="en-US" sz="800">
                <a:cs typeface="Arial" pitchFamily="34" charset="0"/>
              </a:rPr>
              <a:t>4. Dacă găsiți vreo deteriorare sau dacă orice funcție a scaunului nu funcționează, trebuie să încetați să il mai utilizați până la constatarea pagubelor. În acest scop, contactați spatiul comercial de unde ați cumpărat produsul.</a:t>
            </a:r>
            <a:endParaRPr lang="en-US" sz="800" dirty="0">
              <a:cs typeface="Arial" pitchFamily="34" charset="0"/>
            </a:endParaRPr>
          </a:p>
        </p:txBody>
      </p:sp>
      <p:sp>
        <p:nvSpPr>
          <p:cNvPr id="13" name="TextBox 28"/>
          <p:cNvSpPr txBox="1"/>
          <p:nvPr/>
        </p:nvSpPr>
        <p:spPr>
          <a:xfrm>
            <a:off x="5004048" y="5013288"/>
            <a:ext cx="3960000" cy="1569660"/>
          </a:xfrm>
          <a:prstGeom prst="rect">
            <a:avLst/>
          </a:prstGeom>
          <a:noFill/>
        </p:spPr>
        <p:txBody>
          <a:bodyPr wrap="square" rtlCol="0">
            <a:spAutoFit/>
          </a:bodyPr>
          <a:lstStyle/>
          <a:p>
            <a:pPr algn="just"/>
            <a:r>
              <a:rPr lang="el-GR" sz="800" dirty="0"/>
              <a:t>Το παιδικό καρεκλάκι φαγητού συμμορφώνεται με τις απαιτήσεις των ευρωπαϊκών προτύπων </a:t>
            </a:r>
            <a:r>
              <a:rPr lang="el-GR" sz="800" b="1" dirty="0"/>
              <a:t>EN 14988: 2017</a:t>
            </a:r>
            <a:r>
              <a:rPr lang="el-GR" sz="800" dirty="0"/>
              <a:t>. Το προϊόν προορίζεται για παιδιά ηλικίας άνω των 6 μηνών και βάρους κάτω των 15 κιλών, τα οποία μπορούν κάθονται σταθερά χωρίς βοήθεια! </a:t>
            </a:r>
          </a:p>
          <a:p>
            <a:pPr algn="just"/>
            <a:r>
              <a:rPr lang="el-GR" sz="800" b="1" dirty="0"/>
              <a:t>ΠΡΟΣΟΧΗ! ΠΑΡΑΚΑΛΟΥΜΕ ΔΙΑΒΑΣΤΕ ΠΡΟΣΕΚΤΙΚΑ ΑΥΤΕΣ ΤΙΣ ΟΔΗΓΙΕΣ ΚΑΙ ΚΡΑΤΗΣΤΕ ΓΙΑ ΜΕΛΛΟΝΤΙΚΗ ΑΝΑΦΟΡΑ ΣΕ ΕΥΚΟΛΑ ΠΡΟΣΒΑΣΙΜΟ ΚΑΙ ΑΣΦΑΛΕΣ ΜΕΡΟΣ! Η ΟΔΗΓΙΑ ΠΕΡΙΕΧΕΙ ΣΗΜΑΝΤΙΚΕΣ ΠΛΗΡΟΦΟΡΙΕΣ, ΟΔΗΓΙΕΣ ΚΑΙ ΣΥΣΤΑΣΕΙΣ ΓΙΑ ΤΟ ΚΑΡΕΚΛΑΚΙ ΚΑΙ ΓΙΑ ΤΗΝ ΑΣΦΑΛΗ ΧΡΗΣΗ ΤΟΥ.</a:t>
            </a:r>
          </a:p>
          <a:p>
            <a:pPr algn="just"/>
            <a:r>
              <a:rPr lang="el-GR" sz="800" dirty="0"/>
              <a:t>ΧΡΗΣΗ. Ακολουθήστε τις ακριβείς οδηγίες και τις συστάσεις αυτού του οδηγού για να εξασφαλίσετε την μέγιστη ασφάλεια του παιδιού σας κατά τη χρήση του προϊόντος! Δώστε ιδιαίτερη προσοχή στις προειδοποιήσεις και λάβετε όλες τις απαραίτητες προφυλάξεις για να αποφύγετε τον κίνδυνο τραυματισμού ή βλάβης του παιδιού και να διασφαλίσετε την ασφάλειά του! </a:t>
            </a:r>
          </a:p>
        </p:txBody>
      </p:sp>
      <p:sp>
        <p:nvSpPr>
          <p:cNvPr id="14" name="Rounded Rectangle 29"/>
          <p:cNvSpPr/>
          <p:nvPr/>
        </p:nvSpPr>
        <p:spPr>
          <a:xfrm>
            <a:off x="5036179" y="4642810"/>
            <a:ext cx="396000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solidFill>
                  <a:schemeClr val="tx1"/>
                </a:solidFill>
              </a:rPr>
              <a:t>GR</a:t>
            </a:r>
            <a:endParaRPr lang="bg-BG" sz="700" b="1" dirty="0">
              <a:solidFill>
                <a:schemeClr val="tx1"/>
              </a:solidFill>
            </a:endParaRPr>
          </a:p>
        </p:txBody>
      </p:sp>
      <p:sp>
        <p:nvSpPr>
          <p:cNvPr id="15" name="TextBox 14"/>
          <p:cNvSpPr txBox="1"/>
          <p:nvPr/>
        </p:nvSpPr>
        <p:spPr>
          <a:xfrm>
            <a:off x="8553436" y="6518462"/>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22</a:t>
            </a:r>
          </a:p>
        </p:txBody>
      </p:sp>
    </p:spTree>
    <p:extLst>
      <p:ext uri="{BB962C8B-B14F-4D97-AF65-F5344CB8AC3E}">
        <p14:creationId xmlns:p14="http://schemas.microsoft.com/office/powerpoint/2010/main" val="17561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p:cNvSpPr txBox="1"/>
          <p:nvPr/>
        </p:nvSpPr>
        <p:spPr>
          <a:xfrm>
            <a:off x="179512" y="3178190"/>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a:solidFill>
                  <a:schemeClr val="tx1"/>
                </a:solidFill>
                <a:cs typeface="Arial" pitchFamily="34" charset="0"/>
              </a:rPr>
              <a:t>RECOMANDĂRI ȘI AVERTIZĂRI PENTRU O UTILIZARE SIGURĂ</a:t>
            </a:r>
            <a:endParaRPr lang="bg-BG" sz="900" b="1" dirty="0">
              <a:solidFill>
                <a:schemeClr val="tx1"/>
              </a:solidFill>
              <a:cs typeface="Arial" pitchFamily="34" charset="0"/>
            </a:endParaRPr>
          </a:p>
        </p:txBody>
      </p:sp>
      <p:sp>
        <p:nvSpPr>
          <p:cNvPr id="3" name="TextBox 25"/>
          <p:cNvSpPr txBox="1"/>
          <p:nvPr/>
        </p:nvSpPr>
        <p:spPr>
          <a:xfrm>
            <a:off x="179512" y="3366529"/>
            <a:ext cx="3960000" cy="461665"/>
          </a:xfrm>
          <a:prstGeom prst="rect">
            <a:avLst/>
          </a:prstGeom>
          <a:noFill/>
        </p:spPr>
        <p:txBody>
          <a:bodyPr wrap="square" rtlCol="0">
            <a:spAutoFit/>
          </a:bodyPr>
          <a:lstStyle/>
          <a:p>
            <a:pPr algn="ctr"/>
            <a:r>
              <a:rPr lang="en-US" sz="800" b="1" dirty="0">
                <a:cs typeface="Arial" pitchFamily="34" charset="0"/>
              </a:rPr>
              <a:t>CITIȚI ACESTE INSTRUCȚIUNI CU ATENTIE INAINTE DE A UTILIZA CORECT PASTRATI LE PENTRU FOLOSIREA PE VIITOR.UTILIZAREA CORECTA ȘI ÎNTREȚINEREA ACESTUI PRODUS ESTE FOARTE IMPORTANTA </a:t>
            </a:r>
            <a:endParaRPr lang="bg-BG" sz="800" b="1" dirty="0">
              <a:cs typeface="Arial" pitchFamily="34" charset="0"/>
            </a:endParaRPr>
          </a:p>
        </p:txBody>
      </p:sp>
      <p:sp>
        <p:nvSpPr>
          <p:cNvPr id="5" name="TextBox 27"/>
          <p:cNvSpPr txBox="1"/>
          <p:nvPr/>
        </p:nvSpPr>
        <p:spPr>
          <a:xfrm>
            <a:off x="179512" y="4647153"/>
            <a:ext cx="3960000" cy="2062103"/>
          </a:xfrm>
          <a:prstGeom prst="rect">
            <a:avLst/>
          </a:prstGeom>
          <a:noFill/>
        </p:spPr>
        <p:txBody>
          <a:bodyPr wrap="square" rtlCol="0">
            <a:spAutoFit/>
          </a:bodyPr>
          <a:lstStyle/>
          <a:p>
            <a:pPr algn="just"/>
            <a:r>
              <a:rPr lang="en-US" sz="800" b="1" dirty="0"/>
              <a:t>ATENTIE ! </a:t>
            </a:r>
            <a:r>
              <a:rPr lang="en-US" sz="800" b="1" dirty="0" err="1"/>
              <a:t>Vă</a:t>
            </a:r>
            <a:r>
              <a:rPr lang="en-US" sz="800" b="1" dirty="0"/>
              <a:t> </a:t>
            </a:r>
            <a:r>
              <a:rPr lang="en-US" sz="800" b="1" dirty="0" err="1"/>
              <a:t>rugăm</a:t>
            </a:r>
            <a:r>
              <a:rPr lang="en-US" sz="800" b="1" dirty="0"/>
              <a:t>, </a:t>
            </a:r>
            <a:r>
              <a:rPr lang="en-US" sz="800" b="1" dirty="0" err="1"/>
              <a:t>urmați</a:t>
            </a:r>
            <a:r>
              <a:rPr lang="en-US" sz="800" b="1" dirty="0"/>
              <a:t> </a:t>
            </a:r>
            <a:r>
              <a:rPr lang="en-US" sz="800" b="1" dirty="0" err="1"/>
              <a:t>și</a:t>
            </a:r>
            <a:r>
              <a:rPr lang="en-US" sz="800" b="1" dirty="0"/>
              <a:t> </a:t>
            </a:r>
            <a:r>
              <a:rPr lang="en-US" sz="800" b="1" dirty="0" err="1"/>
              <a:t>respectați</a:t>
            </a:r>
            <a:r>
              <a:rPr lang="en-US" sz="800" b="1" dirty="0"/>
              <a:t> </a:t>
            </a:r>
            <a:r>
              <a:rPr lang="en-US" sz="800" b="1" dirty="0" err="1"/>
              <a:t>următoarele</a:t>
            </a:r>
            <a:r>
              <a:rPr lang="en-US" sz="800" b="1" dirty="0"/>
              <a:t> </a:t>
            </a:r>
            <a:r>
              <a:rPr lang="en-US" sz="800" b="1" dirty="0" err="1"/>
              <a:t>avertismente</a:t>
            </a:r>
            <a:r>
              <a:rPr lang="en-US" sz="800" b="1" dirty="0"/>
              <a:t>, </a:t>
            </a:r>
            <a:r>
              <a:rPr lang="en-US" sz="800" b="1" dirty="0" err="1"/>
              <a:t>instrucțiuni</a:t>
            </a:r>
            <a:r>
              <a:rPr lang="en-US" sz="800" b="1" dirty="0"/>
              <a:t> de </a:t>
            </a:r>
            <a:r>
              <a:rPr lang="en-US" sz="800" b="1" dirty="0" err="1"/>
              <a:t>asamblare</a:t>
            </a:r>
            <a:r>
              <a:rPr lang="en-US" sz="800" b="1" dirty="0"/>
              <a:t>, </a:t>
            </a:r>
            <a:r>
              <a:rPr lang="en-US" sz="800" b="1" dirty="0" err="1"/>
              <a:t>operare</a:t>
            </a:r>
            <a:r>
              <a:rPr lang="en-US" sz="800" b="1" dirty="0"/>
              <a:t> </a:t>
            </a:r>
            <a:r>
              <a:rPr lang="en-US" sz="800" b="1" dirty="0" err="1"/>
              <a:t>și</a:t>
            </a:r>
            <a:r>
              <a:rPr lang="en-US" sz="800" b="1" dirty="0"/>
              <a:t> </a:t>
            </a:r>
            <a:r>
              <a:rPr lang="en-US" sz="800" b="1" dirty="0" err="1"/>
              <a:t>întreținere</a:t>
            </a:r>
            <a:r>
              <a:rPr lang="en-US" sz="800" b="1" dirty="0"/>
              <a:t>! </a:t>
            </a:r>
            <a:r>
              <a:rPr lang="en-US" sz="800" b="1" dirty="0" err="1"/>
              <a:t>Dacă</a:t>
            </a:r>
            <a:r>
              <a:rPr lang="en-US" sz="800" b="1" dirty="0"/>
              <a:t> nu le </a:t>
            </a:r>
            <a:r>
              <a:rPr lang="en-US" sz="800" b="1" dirty="0" err="1"/>
              <a:t>urmați</a:t>
            </a:r>
            <a:r>
              <a:rPr lang="en-US" sz="800" b="1" dirty="0"/>
              <a:t>, </a:t>
            </a:r>
            <a:r>
              <a:rPr lang="en-US" sz="800" b="1" dirty="0" err="1"/>
              <a:t>acest</a:t>
            </a:r>
            <a:r>
              <a:rPr lang="en-US" sz="800" b="1" dirty="0"/>
              <a:t> </a:t>
            </a:r>
            <a:r>
              <a:rPr lang="en-US" sz="800" b="1" dirty="0" err="1"/>
              <a:t>lucru</a:t>
            </a:r>
            <a:r>
              <a:rPr lang="en-US" sz="800" b="1" dirty="0"/>
              <a:t> </a:t>
            </a:r>
            <a:r>
              <a:rPr lang="en-US" sz="800" b="1" dirty="0" err="1"/>
              <a:t>poate</a:t>
            </a:r>
            <a:r>
              <a:rPr lang="en-US" sz="800" b="1" dirty="0"/>
              <a:t> duce la </a:t>
            </a:r>
            <a:r>
              <a:rPr lang="en-US" sz="800" b="1" dirty="0" err="1"/>
              <a:t>răni</a:t>
            </a:r>
            <a:r>
              <a:rPr lang="en-US" sz="800" b="1" dirty="0"/>
              <a:t> grave </a:t>
            </a:r>
            <a:r>
              <a:rPr lang="en-US" sz="800" b="1" dirty="0" err="1"/>
              <a:t>sau</a:t>
            </a:r>
            <a:r>
              <a:rPr lang="en-US" sz="800" b="1" dirty="0"/>
              <a:t> </a:t>
            </a:r>
            <a:r>
              <a:rPr lang="en-US" sz="800" b="1" dirty="0" err="1"/>
              <a:t>deficiente</a:t>
            </a:r>
            <a:r>
              <a:rPr lang="en-US" sz="800" b="1" dirty="0"/>
              <a:t> ale </a:t>
            </a:r>
            <a:r>
              <a:rPr lang="en-US" sz="800" b="1" dirty="0" err="1"/>
              <a:t>copilului</a:t>
            </a:r>
            <a:r>
              <a:rPr lang="en-US" sz="800" b="1" dirty="0"/>
              <a:t> </a:t>
            </a:r>
            <a:r>
              <a:rPr lang="en-US" sz="800" b="1" dirty="0" err="1"/>
              <a:t>dumneavoastră</a:t>
            </a:r>
            <a:endParaRPr lang="en-US" sz="800" b="1" dirty="0"/>
          </a:p>
          <a:p>
            <a:pPr algn="just"/>
            <a:r>
              <a:rPr lang="en-US" sz="800" dirty="0"/>
              <a:t>1. </a:t>
            </a:r>
            <a:r>
              <a:rPr lang="en-US" sz="800" b="1" dirty="0"/>
              <a:t>ATENTIE! </a:t>
            </a:r>
            <a:r>
              <a:rPr lang="en-US" sz="800" dirty="0"/>
              <a:t>NU LASATI COPILUL NESUPRAVEGHEAT ! COPILUL TREBUIE SĂ FIE ÎNTOTDEAUNA SUB  SUPRAVEGEREA DIRECTĂ A UNUI ADULT, CAND SE AFLA IN SCAUN, CHIAR SI PENTRU O PERIOADA SCURTĂ DE TIMP!</a:t>
            </a:r>
          </a:p>
          <a:p>
            <a:pPr algn="just"/>
            <a:r>
              <a:rPr lang="en-US" sz="800" dirty="0"/>
              <a:t>2. </a:t>
            </a:r>
            <a:r>
              <a:rPr lang="en-US" sz="800" b="1" dirty="0"/>
              <a:t>ATENTIE ! </a:t>
            </a:r>
            <a:r>
              <a:rPr lang="en-US" sz="800" dirty="0" err="1"/>
              <a:t>Scaunul</a:t>
            </a:r>
            <a:r>
              <a:rPr lang="en-US" sz="800" dirty="0"/>
              <a:t> </a:t>
            </a:r>
            <a:r>
              <a:rPr lang="en-US" sz="800" dirty="0" err="1"/>
              <a:t>înalt</a:t>
            </a:r>
            <a:r>
              <a:rPr lang="en-US" sz="800" dirty="0"/>
              <a:t> nu </a:t>
            </a:r>
            <a:r>
              <a:rPr lang="en-US" sz="800" dirty="0" err="1"/>
              <a:t>este</a:t>
            </a:r>
            <a:r>
              <a:rPr lang="en-US" sz="800" dirty="0"/>
              <a:t> </a:t>
            </a:r>
            <a:r>
              <a:rPr lang="en-US" sz="800" dirty="0" err="1"/>
              <a:t>potrivit</a:t>
            </a:r>
            <a:r>
              <a:rPr lang="en-US" sz="800" dirty="0"/>
              <a:t> </a:t>
            </a:r>
            <a:r>
              <a:rPr lang="en-US" sz="800" dirty="0" err="1"/>
              <a:t>și</a:t>
            </a:r>
            <a:r>
              <a:rPr lang="en-US" sz="800" dirty="0"/>
              <a:t> nu </a:t>
            </a:r>
            <a:r>
              <a:rPr lang="en-US" sz="800" dirty="0" err="1"/>
              <a:t>trebuie</a:t>
            </a:r>
            <a:r>
              <a:rPr lang="en-US" sz="800" dirty="0"/>
              <a:t> </a:t>
            </a:r>
            <a:r>
              <a:rPr lang="en-US" sz="800" dirty="0" err="1"/>
              <a:t>utilizat</a:t>
            </a:r>
            <a:r>
              <a:rPr lang="en-US" sz="800" dirty="0"/>
              <a:t> de </a:t>
            </a:r>
            <a:r>
              <a:rPr lang="en-US" sz="800" dirty="0" err="1"/>
              <a:t>copiii</a:t>
            </a:r>
            <a:r>
              <a:rPr lang="en-US" sz="800" dirty="0"/>
              <a:t> cu </a:t>
            </a:r>
            <a:r>
              <a:rPr lang="en-US" sz="800" dirty="0" err="1"/>
              <a:t>vârsta</a:t>
            </a:r>
            <a:r>
              <a:rPr lang="en-US" sz="800" dirty="0"/>
              <a:t> sub 6 </a:t>
            </a:r>
            <a:r>
              <a:rPr lang="en-US" sz="800" dirty="0" err="1"/>
              <a:t>luni</a:t>
            </a:r>
            <a:r>
              <a:rPr lang="en-US" sz="800" dirty="0"/>
              <a:t>, care nu pot </a:t>
            </a:r>
            <a:r>
              <a:rPr lang="en-US" sz="800" dirty="0" err="1"/>
              <a:t>sta</a:t>
            </a:r>
            <a:r>
              <a:rPr lang="en-US" sz="800" dirty="0"/>
              <a:t> </a:t>
            </a:r>
            <a:r>
              <a:rPr lang="en-US" sz="800" dirty="0" err="1"/>
              <a:t>într</a:t>
            </a:r>
            <a:r>
              <a:rPr lang="en-US" sz="800" dirty="0"/>
              <a:t>-o </a:t>
            </a:r>
            <a:r>
              <a:rPr lang="en-US" sz="800" dirty="0" err="1"/>
              <a:t>poziție</a:t>
            </a:r>
            <a:r>
              <a:rPr lang="en-US" sz="800" dirty="0"/>
              <a:t> </a:t>
            </a:r>
            <a:r>
              <a:rPr lang="en-US" sz="800" dirty="0" err="1"/>
              <a:t>verticală</a:t>
            </a:r>
            <a:r>
              <a:rPr lang="en-US" sz="800" dirty="0"/>
              <a:t> </a:t>
            </a:r>
            <a:r>
              <a:rPr lang="en-US" sz="800" dirty="0" err="1"/>
              <a:t>în</a:t>
            </a:r>
            <a:r>
              <a:rPr lang="en-US" sz="800" dirty="0"/>
              <a:t> mod </a:t>
            </a:r>
            <a:r>
              <a:rPr lang="en-US" sz="800" dirty="0" err="1"/>
              <a:t>stabil</a:t>
            </a:r>
            <a:r>
              <a:rPr lang="en-US" sz="800" dirty="0"/>
              <a:t> </a:t>
            </a:r>
            <a:r>
              <a:rPr lang="en-US" sz="800" dirty="0" err="1"/>
              <a:t>și</a:t>
            </a:r>
            <a:r>
              <a:rPr lang="en-US" sz="800" dirty="0"/>
              <a:t> independent!</a:t>
            </a:r>
          </a:p>
          <a:p>
            <a:pPr algn="just"/>
            <a:r>
              <a:rPr lang="en-US" sz="800" dirty="0"/>
              <a:t>3. </a:t>
            </a:r>
            <a:r>
              <a:rPr lang="en-US" sz="800" dirty="0" err="1"/>
              <a:t>Scaunul</a:t>
            </a:r>
            <a:r>
              <a:rPr lang="en-US" sz="800" dirty="0"/>
              <a:t> </a:t>
            </a:r>
            <a:r>
              <a:rPr lang="en-US" sz="800" dirty="0" err="1"/>
              <a:t>înalt</a:t>
            </a:r>
            <a:r>
              <a:rPr lang="en-US" sz="800" dirty="0"/>
              <a:t> </a:t>
            </a:r>
            <a:r>
              <a:rPr lang="en-US" sz="800" dirty="0" err="1"/>
              <a:t>este</a:t>
            </a:r>
            <a:r>
              <a:rPr lang="en-US" sz="800" dirty="0"/>
              <a:t> </a:t>
            </a:r>
            <a:r>
              <a:rPr lang="en-US" sz="800" dirty="0" err="1"/>
              <a:t>echipat</a:t>
            </a:r>
            <a:r>
              <a:rPr lang="en-US" sz="800" dirty="0"/>
              <a:t> cu </a:t>
            </a:r>
            <a:r>
              <a:rPr lang="en-US" sz="800" dirty="0" err="1"/>
              <a:t>centuri</a:t>
            </a:r>
            <a:r>
              <a:rPr lang="en-US" sz="800" dirty="0"/>
              <a:t> de </a:t>
            </a:r>
            <a:r>
              <a:rPr lang="en-US" sz="800" dirty="0" err="1"/>
              <a:t>siguranță</a:t>
            </a:r>
            <a:r>
              <a:rPr lang="en-US" sz="800" dirty="0"/>
              <a:t>. </a:t>
            </a:r>
            <a:r>
              <a:rPr lang="en-US" sz="800" dirty="0" err="1"/>
              <a:t>Puneți</a:t>
            </a:r>
            <a:r>
              <a:rPr lang="en-US" sz="800" dirty="0"/>
              <a:t>-le </a:t>
            </a:r>
            <a:r>
              <a:rPr lang="en-US" sz="800" dirty="0" err="1"/>
              <a:t>întotdeauna</a:t>
            </a:r>
            <a:r>
              <a:rPr lang="en-US" sz="800" dirty="0"/>
              <a:t> </a:t>
            </a:r>
            <a:r>
              <a:rPr lang="en-US" sz="800" dirty="0" err="1"/>
              <a:t>atunci</a:t>
            </a:r>
            <a:r>
              <a:rPr lang="en-US" sz="800" dirty="0"/>
              <a:t> </a:t>
            </a:r>
            <a:r>
              <a:rPr lang="en-US" sz="800" dirty="0" err="1"/>
              <a:t>când</a:t>
            </a:r>
            <a:r>
              <a:rPr lang="en-US" sz="800" dirty="0"/>
              <a:t> </a:t>
            </a:r>
            <a:r>
              <a:rPr lang="en-US" sz="800" dirty="0" err="1"/>
              <a:t>copilul</a:t>
            </a:r>
            <a:r>
              <a:rPr lang="en-US" sz="800" dirty="0"/>
              <a:t> </a:t>
            </a:r>
            <a:r>
              <a:rPr lang="en-US" sz="800" dirty="0" err="1"/>
              <a:t>este</a:t>
            </a:r>
            <a:r>
              <a:rPr lang="en-US" sz="800" dirty="0"/>
              <a:t> </a:t>
            </a:r>
            <a:r>
              <a:rPr lang="en-US" sz="800" dirty="0" err="1"/>
              <a:t>pe</a:t>
            </a:r>
            <a:r>
              <a:rPr lang="en-US" sz="800" dirty="0"/>
              <a:t> </a:t>
            </a:r>
            <a:r>
              <a:rPr lang="en-US" sz="800" dirty="0" err="1"/>
              <a:t>scaun</a:t>
            </a:r>
            <a:r>
              <a:rPr lang="en-US" sz="800" dirty="0"/>
              <a:t> </a:t>
            </a:r>
            <a:r>
              <a:rPr lang="en-US" sz="800" dirty="0" err="1"/>
              <a:t>pentru</a:t>
            </a:r>
            <a:r>
              <a:rPr lang="en-US" sz="800" dirty="0"/>
              <a:t> a-</a:t>
            </a:r>
            <a:r>
              <a:rPr lang="en-US" sz="800" dirty="0" err="1"/>
              <a:t>și</a:t>
            </a:r>
            <a:r>
              <a:rPr lang="en-US" sz="800" dirty="0"/>
              <a:t> </a:t>
            </a:r>
            <a:r>
              <a:rPr lang="en-US" sz="800" dirty="0" err="1"/>
              <a:t>asigura</a:t>
            </a:r>
            <a:r>
              <a:rPr lang="en-US" sz="800" dirty="0"/>
              <a:t> </a:t>
            </a:r>
            <a:r>
              <a:rPr lang="en-US" sz="800" dirty="0" err="1"/>
              <a:t>siguranța</a:t>
            </a:r>
            <a:r>
              <a:rPr lang="en-US" sz="800" dirty="0"/>
              <a:t> </a:t>
            </a:r>
            <a:r>
              <a:rPr lang="en-US" sz="800" dirty="0" err="1"/>
              <a:t>și</a:t>
            </a:r>
            <a:r>
              <a:rPr lang="en-US" sz="800" dirty="0"/>
              <a:t> </a:t>
            </a:r>
            <a:r>
              <a:rPr lang="en-US" sz="800" dirty="0" err="1"/>
              <a:t>pentru</a:t>
            </a:r>
            <a:r>
              <a:rPr lang="en-US" sz="800" dirty="0"/>
              <a:t> a </a:t>
            </a:r>
            <a:r>
              <a:rPr lang="en-US" sz="800" dirty="0" err="1"/>
              <a:t>evita</a:t>
            </a:r>
            <a:r>
              <a:rPr lang="en-US" sz="800" dirty="0"/>
              <a:t> </a:t>
            </a:r>
            <a:r>
              <a:rPr lang="en-US" sz="800" dirty="0" err="1"/>
              <a:t>riscul</a:t>
            </a:r>
            <a:r>
              <a:rPr lang="en-US" sz="800" dirty="0"/>
              <a:t> de </a:t>
            </a:r>
            <a:r>
              <a:rPr lang="en-US" sz="800" dirty="0" err="1"/>
              <a:t>răniri</a:t>
            </a:r>
            <a:r>
              <a:rPr lang="en-US" sz="800" dirty="0"/>
              <a:t> grave </a:t>
            </a:r>
            <a:r>
              <a:rPr lang="en-US" sz="800" dirty="0" err="1"/>
              <a:t>în</a:t>
            </a:r>
            <a:r>
              <a:rPr lang="en-US" sz="800" dirty="0"/>
              <a:t> </a:t>
            </a:r>
            <a:r>
              <a:rPr lang="en-US" sz="800" dirty="0" err="1"/>
              <a:t>cazul</a:t>
            </a:r>
            <a:r>
              <a:rPr lang="en-US" sz="800" dirty="0"/>
              <a:t> in care </a:t>
            </a:r>
            <a:r>
              <a:rPr lang="en-US" sz="800" dirty="0" err="1"/>
              <a:t>copilul</a:t>
            </a:r>
            <a:r>
              <a:rPr lang="en-US" sz="800" dirty="0"/>
              <a:t> se </a:t>
            </a:r>
            <a:r>
              <a:rPr lang="en-US" sz="800" dirty="0" err="1"/>
              <a:t>poate</a:t>
            </a:r>
            <a:r>
              <a:rPr lang="en-US" sz="800" dirty="0"/>
              <a:t> </a:t>
            </a:r>
            <a:r>
              <a:rPr lang="en-US" sz="800" dirty="0" err="1"/>
              <a:t>ridica</a:t>
            </a:r>
            <a:r>
              <a:rPr lang="en-US" sz="800" dirty="0"/>
              <a:t> </a:t>
            </a:r>
            <a:r>
              <a:rPr lang="en-US" sz="800" dirty="0" err="1"/>
              <a:t>singur</a:t>
            </a:r>
            <a:r>
              <a:rPr lang="en-US" sz="800" dirty="0"/>
              <a:t>, </a:t>
            </a:r>
            <a:r>
              <a:rPr lang="en-US" sz="800" dirty="0" err="1"/>
              <a:t>alunecarea</a:t>
            </a:r>
            <a:r>
              <a:rPr lang="en-US" sz="800" dirty="0"/>
              <a:t> </a:t>
            </a:r>
            <a:r>
              <a:rPr lang="en-US" sz="800" dirty="0" err="1"/>
              <a:t>acestuia</a:t>
            </a:r>
            <a:r>
              <a:rPr lang="en-US" sz="800" dirty="0"/>
              <a:t> de </a:t>
            </a:r>
            <a:r>
              <a:rPr lang="en-US" sz="800" dirty="0" err="1"/>
              <a:t>pe</a:t>
            </a:r>
            <a:r>
              <a:rPr lang="en-US" sz="800" dirty="0"/>
              <a:t> </a:t>
            </a:r>
            <a:r>
              <a:rPr lang="en-US" sz="800" dirty="0" err="1"/>
              <a:t>scaun</a:t>
            </a:r>
            <a:r>
              <a:rPr lang="en-US" sz="800" dirty="0"/>
              <a:t> </a:t>
            </a:r>
            <a:r>
              <a:rPr lang="en-US" sz="800" dirty="0" err="1"/>
              <a:t>și</a:t>
            </a:r>
            <a:r>
              <a:rPr lang="en-US" sz="800" dirty="0"/>
              <a:t> </a:t>
            </a:r>
            <a:r>
              <a:rPr lang="en-US" sz="800" dirty="0" err="1"/>
              <a:t>căderea</a:t>
            </a:r>
            <a:r>
              <a:rPr lang="en-US" sz="800" dirty="0"/>
              <a:t> </a:t>
            </a:r>
            <a:r>
              <a:rPr lang="en-US" sz="800" dirty="0" err="1"/>
              <a:t>acestuia</a:t>
            </a:r>
            <a:r>
              <a:rPr lang="en-US" sz="800" dirty="0"/>
              <a:t>. </a:t>
            </a:r>
            <a:r>
              <a:rPr lang="en-US" sz="800" dirty="0" err="1"/>
              <a:t>Dacă</a:t>
            </a:r>
            <a:r>
              <a:rPr lang="en-US" sz="800" dirty="0"/>
              <a:t> </a:t>
            </a:r>
            <a:r>
              <a:rPr lang="en-US" sz="800" dirty="0" err="1"/>
              <a:t>adăugați</a:t>
            </a:r>
            <a:r>
              <a:rPr lang="en-US" sz="800" dirty="0"/>
              <a:t> </a:t>
            </a:r>
            <a:r>
              <a:rPr lang="en-US" sz="800" dirty="0" err="1"/>
              <a:t>orice</a:t>
            </a:r>
            <a:r>
              <a:rPr lang="en-US" sz="800" dirty="0"/>
              <a:t> ham </a:t>
            </a:r>
            <a:r>
              <a:rPr lang="en-US" sz="800" dirty="0" err="1"/>
              <a:t>suplimentar</a:t>
            </a:r>
            <a:r>
              <a:rPr lang="en-US" sz="800" dirty="0"/>
              <a:t>, </a:t>
            </a:r>
            <a:r>
              <a:rPr lang="en-US" sz="800" dirty="0" err="1"/>
              <a:t>altul</a:t>
            </a:r>
            <a:r>
              <a:rPr lang="en-US" sz="800" dirty="0"/>
              <a:t> </a:t>
            </a:r>
            <a:r>
              <a:rPr lang="en-US" sz="800" dirty="0" err="1"/>
              <a:t>decât</a:t>
            </a:r>
            <a:r>
              <a:rPr lang="en-US" sz="800" dirty="0"/>
              <a:t> </a:t>
            </a:r>
            <a:r>
              <a:rPr lang="en-US" sz="800" dirty="0" err="1"/>
              <a:t>cel</a:t>
            </a:r>
            <a:r>
              <a:rPr lang="en-US" sz="800" dirty="0"/>
              <a:t> </a:t>
            </a:r>
            <a:r>
              <a:rPr lang="en-US" sz="800" dirty="0" err="1"/>
              <a:t>furnizat</a:t>
            </a:r>
            <a:r>
              <a:rPr lang="en-US" sz="800" dirty="0"/>
              <a:t> de </a:t>
            </a:r>
            <a:r>
              <a:rPr lang="en-US" sz="800" dirty="0" err="1"/>
              <a:t>producător</a:t>
            </a:r>
            <a:r>
              <a:rPr lang="en-US" sz="800" dirty="0"/>
              <a:t>, </a:t>
            </a:r>
            <a:r>
              <a:rPr lang="en-US" sz="800" dirty="0" err="1"/>
              <a:t>acesta</a:t>
            </a:r>
            <a:r>
              <a:rPr lang="en-US" sz="800" dirty="0"/>
              <a:t> </a:t>
            </a:r>
            <a:r>
              <a:rPr lang="en-US" sz="800" dirty="0" err="1"/>
              <a:t>trebuie</a:t>
            </a:r>
            <a:r>
              <a:rPr lang="en-US" sz="800" dirty="0"/>
              <a:t> </a:t>
            </a:r>
            <a:r>
              <a:rPr lang="en-US" sz="800" dirty="0" err="1"/>
              <a:t>să</a:t>
            </a:r>
            <a:r>
              <a:rPr lang="en-US" sz="800" dirty="0"/>
              <a:t> </a:t>
            </a:r>
            <a:r>
              <a:rPr lang="en-US" sz="800" dirty="0" err="1"/>
              <a:t>respecte</a:t>
            </a:r>
            <a:r>
              <a:rPr lang="en-US" sz="800" dirty="0"/>
              <a:t> EN13210.</a:t>
            </a:r>
          </a:p>
          <a:p>
            <a:pPr algn="just"/>
            <a:r>
              <a:rPr lang="en-US" sz="800" dirty="0"/>
              <a:t>4. </a:t>
            </a:r>
            <a:r>
              <a:rPr lang="en-US" sz="800" b="1" dirty="0"/>
              <a:t>ATENTIE ! </a:t>
            </a:r>
            <a:r>
              <a:rPr lang="en-US" sz="800" dirty="0"/>
              <a:t>ÎNAINTE DE A FOLOSI PRODUSUL , TREBUIE SA AVETI GRIJA CA CENTURILE DE SIGURANTA SA FIE PLASATE IN MOD CORECT !</a:t>
            </a:r>
          </a:p>
          <a:p>
            <a:pPr algn="just"/>
            <a:endParaRPr lang="bg-BG" sz="800" dirty="0"/>
          </a:p>
        </p:txBody>
      </p:sp>
      <p:sp>
        <p:nvSpPr>
          <p:cNvPr id="6" name="TextBox 28"/>
          <p:cNvSpPr txBox="1"/>
          <p:nvPr/>
        </p:nvSpPr>
        <p:spPr>
          <a:xfrm>
            <a:off x="179512" y="500534"/>
            <a:ext cx="3960000" cy="2677656"/>
          </a:xfrm>
          <a:prstGeom prst="rect">
            <a:avLst/>
          </a:prstGeom>
          <a:noFill/>
        </p:spPr>
        <p:txBody>
          <a:bodyPr wrap="square" rtlCol="0">
            <a:spAutoFit/>
          </a:bodyPr>
          <a:lstStyle/>
          <a:p>
            <a:pPr algn="just"/>
            <a:r>
              <a:rPr lang="en-US" sz="800" dirty="0" err="1"/>
              <a:t>Scaunul</a:t>
            </a:r>
            <a:r>
              <a:rPr lang="en-US" sz="800" dirty="0"/>
              <a:t> </a:t>
            </a:r>
            <a:r>
              <a:rPr lang="en-US" sz="800" dirty="0" err="1"/>
              <a:t>înalt</a:t>
            </a:r>
            <a:r>
              <a:rPr lang="en-US" sz="800" dirty="0"/>
              <a:t> </a:t>
            </a:r>
            <a:r>
              <a:rPr lang="en-US" sz="800" dirty="0" err="1"/>
              <a:t>respectă</a:t>
            </a:r>
            <a:r>
              <a:rPr lang="en-US" sz="800" dirty="0"/>
              <a:t> </a:t>
            </a:r>
            <a:r>
              <a:rPr lang="en-US" sz="800" dirty="0" err="1"/>
              <a:t>cerințele</a:t>
            </a:r>
            <a:r>
              <a:rPr lang="en-US" sz="800" dirty="0"/>
              <a:t> </a:t>
            </a:r>
            <a:r>
              <a:rPr lang="en-US" sz="800" dirty="0" err="1"/>
              <a:t>standardelor</a:t>
            </a:r>
            <a:r>
              <a:rPr lang="en-US" sz="800" dirty="0"/>
              <a:t> </a:t>
            </a:r>
            <a:r>
              <a:rPr lang="en-US" sz="800" dirty="0" err="1"/>
              <a:t>europene</a:t>
            </a:r>
            <a:r>
              <a:rPr lang="en-US" sz="800" dirty="0"/>
              <a:t> EN 14988: 2017. </a:t>
            </a:r>
            <a:r>
              <a:rPr lang="en-US" sz="800" dirty="0" err="1"/>
              <a:t>Scaunul</a:t>
            </a:r>
            <a:r>
              <a:rPr lang="en-US" sz="800" dirty="0"/>
              <a:t> </a:t>
            </a:r>
            <a:r>
              <a:rPr lang="en-US" sz="800" dirty="0" err="1"/>
              <a:t>înalt</a:t>
            </a:r>
            <a:r>
              <a:rPr lang="en-US" sz="800" dirty="0"/>
              <a:t> </a:t>
            </a:r>
            <a:r>
              <a:rPr lang="en-US" sz="800" dirty="0" err="1"/>
              <a:t>este</a:t>
            </a:r>
            <a:r>
              <a:rPr lang="en-US" sz="800" dirty="0"/>
              <a:t> </a:t>
            </a:r>
            <a:r>
              <a:rPr lang="en-US" sz="800" dirty="0" err="1"/>
              <a:t>destinat</a:t>
            </a:r>
            <a:r>
              <a:rPr lang="en-US" sz="800" dirty="0"/>
              <a:t> </a:t>
            </a:r>
            <a:r>
              <a:rPr lang="en-US" sz="800" dirty="0" err="1"/>
              <a:t>copiilor</a:t>
            </a:r>
            <a:r>
              <a:rPr lang="en-US" sz="800" dirty="0"/>
              <a:t> cu </a:t>
            </a:r>
            <a:r>
              <a:rPr lang="en-US" sz="800" dirty="0" err="1"/>
              <a:t>vârsta</a:t>
            </a:r>
            <a:r>
              <a:rPr lang="en-US" sz="800" dirty="0"/>
              <a:t> </a:t>
            </a:r>
            <a:r>
              <a:rPr lang="en-US" sz="800" dirty="0" err="1"/>
              <a:t>peste</a:t>
            </a:r>
            <a:r>
              <a:rPr lang="en-US" sz="800" dirty="0"/>
              <a:t> 6 </a:t>
            </a:r>
            <a:r>
              <a:rPr lang="en-US" sz="800" dirty="0" err="1"/>
              <a:t>luni</a:t>
            </a:r>
            <a:r>
              <a:rPr lang="en-US" sz="800" dirty="0"/>
              <a:t> </a:t>
            </a:r>
            <a:r>
              <a:rPr lang="en-US" sz="800" dirty="0" err="1"/>
              <a:t>și</a:t>
            </a:r>
            <a:r>
              <a:rPr lang="en-US" sz="800" dirty="0"/>
              <a:t> cu o </a:t>
            </a:r>
            <a:r>
              <a:rPr lang="en-US" sz="800" dirty="0" err="1"/>
              <a:t>greutate</a:t>
            </a:r>
            <a:r>
              <a:rPr lang="en-US" sz="800" dirty="0"/>
              <a:t> de </a:t>
            </a:r>
            <a:r>
              <a:rPr lang="en-US" sz="800" dirty="0" err="1"/>
              <a:t>cel</a:t>
            </a:r>
            <a:r>
              <a:rPr lang="en-US" sz="800" dirty="0"/>
              <a:t> </a:t>
            </a:r>
            <a:r>
              <a:rPr lang="en-US" sz="800" dirty="0" err="1"/>
              <a:t>mult</a:t>
            </a:r>
            <a:r>
              <a:rPr lang="en-US" sz="800" dirty="0"/>
              <a:t> 15 kg, care </a:t>
            </a:r>
            <a:r>
              <a:rPr lang="en-US" sz="800" dirty="0" err="1"/>
              <a:t>să</a:t>
            </a:r>
            <a:r>
              <a:rPr lang="en-US" sz="800" dirty="0"/>
              <a:t> </a:t>
            </a:r>
            <a:r>
              <a:rPr lang="en-US" sz="800" dirty="0" err="1"/>
              <a:t>poată</a:t>
            </a:r>
            <a:r>
              <a:rPr lang="en-US" sz="800" dirty="0"/>
              <a:t> </a:t>
            </a:r>
            <a:r>
              <a:rPr lang="en-US" sz="800" dirty="0" err="1"/>
              <a:t>sta</a:t>
            </a:r>
            <a:r>
              <a:rPr lang="en-US" sz="800" dirty="0"/>
              <a:t> </a:t>
            </a:r>
            <a:r>
              <a:rPr lang="en-US" sz="800" dirty="0" err="1"/>
              <a:t>așezat</a:t>
            </a:r>
            <a:r>
              <a:rPr lang="en-US" sz="800" dirty="0"/>
              <a:t> </a:t>
            </a:r>
            <a:r>
              <a:rPr lang="en-US" sz="800" dirty="0" err="1"/>
              <a:t>stabil</a:t>
            </a:r>
            <a:r>
              <a:rPr lang="en-US" sz="800" dirty="0"/>
              <a:t> </a:t>
            </a:r>
            <a:r>
              <a:rPr lang="en-US" sz="800" dirty="0" err="1"/>
              <a:t>și</a:t>
            </a:r>
            <a:r>
              <a:rPr lang="en-US" sz="800" dirty="0"/>
              <a:t> independent!</a:t>
            </a:r>
          </a:p>
          <a:p>
            <a:pPr algn="just"/>
            <a:r>
              <a:rPr lang="en-US" sz="800" b="1" dirty="0"/>
              <a:t>ATENTIE! </a:t>
            </a:r>
            <a:r>
              <a:rPr lang="en-US" sz="800" dirty="0"/>
              <a:t>VĂ RUGĂM, CITIȚI CU ATENȚIE ACEST MANUAL DE INSTRUCȚIUNI ȘI PĂSTRATI L PENTRU FOLOSIREA PE VIITOR INTR UN LOC ACCESIBIL SI SIGUR ! CONȚINE INFORMAȚII IMPORTANTE, GHIDURI ȘI RECOMANDĂRI DESPRE SCAUNUL ÎNALT ȘI DE UTILIZAREA IN SIGURANTA A ACESTUIA. </a:t>
            </a:r>
            <a:r>
              <a:rPr lang="en-US" sz="800" dirty="0" err="1"/>
              <a:t>Urmați</a:t>
            </a:r>
            <a:r>
              <a:rPr lang="en-US" sz="800" dirty="0"/>
              <a:t> </a:t>
            </a:r>
            <a:r>
              <a:rPr lang="en-US" sz="800" dirty="0" err="1"/>
              <a:t>instrucțiunile</a:t>
            </a:r>
            <a:r>
              <a:rPr lang="en-US" sz="800" dirty="0"/>
              <a:t> </a:t>
            </a:r>
            <a:r>
              <a:rPr lang="en-US" sz="800" dirty="0" err="1"/>
              <a:t>și</a:t>
            </a:r>
            <a:r>
              <a:rPr lang="en-US" sz="800" dirty="0"/>
              <a:t> </a:t>
            </a:r>
            <a:r>
              <a:rPr lang="en-US" sz="800" dirty="0" err="1"/>
              <a:t>recomandările</a:t>
            </a:r>
            <a:r>
              <a:rPr lang="en-US" sz="800" dirty="0"/>
              <a:t> </a:t>
            </a:r>
            <a:r>
              <a:rPr lang="en-US" sz="800" dirty="0" err="1"/>
              <a:t>exacte</a:t>
            </a:r>
            <a:r>
              <a:rPr lang="en-US" sz="800" dirty="0"/>
              <a:t> din </a:t>
            </a:r>
            <a:r>
              <a:rPr lang="en-US" sz="800" dirty="0" err="1"/>
              <a:t>acest</a:t>
            </a:r>
            <a:r>
              <a:rPr lang="en-US" sz="800" dirty="0"/>
              <a:t> manual </a:t>
            </a:r>
            <a:r>
              <a:rPr lang="en-US" sz="800" dirty="0" err="1"/>
              <a:t>pentru</a:t>
            </a:r>
            <a:r>
              <a:rPr lang="en-US" sz="800" dirty="0"/>
              <a:t> a </a:t>
            </a:r>
            <a:r>
              <a:rPr lang="en-US" sz="800" dirty="0" err="1"/>
              <a:t>oferi</a:t>
            </a:r>
            <a:r>
              <a:rPr lang="en-US" sz="800" dirty="0"/>
              <a:t> </a:t>
            </a:r>
            <a:r>
              <a:rPr lang="en-US" sz="800" dirty="0" err="1"/>
              <a:t>siguranța</a:t>
            </a:r>
            <a:r>
              <a:rPr lang="en-US" sz="800" dirty="0"/>
              <a:t> </a:t>
            </a:r>
            <a:r>
              <a:rPr lang="en-US" sz="800" dirty="0" err="1"/>
              <a:t>maximă</a:t>
            </a:r>
            <a:r>
              <a:rPr lang="en-US" sz="800" dirty="0"/>
              <a:t> </a:t>
            </a:r>
            <a:r>
              <a:rPr lang="en-US" sz="800" dirty="0" err="1"/>
              <a:t>copilului</a:t>
            </a:r>
            <a:r>
              <a:rPr lang="en-US" sz="800" dirty="0"/>
              <a:t> </a:t>
            </a:r>
            <a:r>
              <a:rPr lang="en-US" sz="800" dirty="0" err="1"/>
              <a:t>dvs</a:t>
            </a:r>
            <a:r>
              <a:rPr lang="en-US" sz="800" dirty="0"/>
              <a:t>. </a:t>
            </a:r>
            <a:r>
              <a:rPr lang="en-US" sz="800" dirty="0" err="1"/>
              <a:t>în</a:t>
            </a:r>
            <a:r>
              <a:rPr lang="en-US" sz="800" dirty="0"/>
              <a:t> </a:t>
            </a:r>
            <a:r>
              <a:rPr lang="en-US" sz="800" dirty="0" err="1"/>
              <a:t>timpul</a:t>
            </a:r>
            <a:r>
              <a:rPr lang="en-US" sz="800" dirty="0"/>
              <a:t> </a:t>
            </a:r>
            <a:r>
              <a:rPr lang="en-US" sz="800" dirty="0" err="1"/>
              <a:t>utilizării</a:t>
            </a:r>
            <a:r>
              <a:rPr lang="en-US" sz="800" dirty="0"/>
              <a:t> </a:t>
            </a:r>
            <a:r>
              <a:rPr lang="en-US" sz="800" dirty="0" err="1"/>
              <a:t>produsului</a:t>
            </a:r>
            <a:r>
              <a:rPr lang="en-US" sz="800" dirty="0"/>
              <a:t>! </a:t>
            </a:r>
            <a:r>
              <a:rPr lang="en-US" sz="800" dirty="0" err="1"/>
              <a:t>Acordați</a:t>
            </a:r>
            <a:r>
              <a:rPr lang="en-US" sz="800" dirty="0"/>
              <a:t> o </a:t>
            </a:r>
            <a:r>
              <a:rPr lang="en-US" sz="800" dirty="0" err="1"/>
              <a:t>atenție</a:t>
            </a:r>
            <a:r>
              <a:rPr lang="en-US" sz="800" dirty="0"/>
              <a:t> </a:t>
            </a:r>
            <a:r>
              <a:rPr lang="en-US" sz="800" dirty="0" err="1"/>
              <a:t>speciala</a:t>
            </a:r>
            <a:r>
              <a:rPr lang="en-US" sz="800" dirty="0"/>
              <a:t> </a:t>
            </a:r>
            <a:r>
              <a:rPr lang="en-US" sz="800" dirty="0" err="1"/>
              <a:t>avertismentelor</a:t>
            </a:r>
            <a:r>
              <a:rPr lang="en-US" sz="800" dirty="0"/>
              <a:t> </a:t>
            </a:r>
            <a:r>
              <a:rPr lang="en-US" sz="800" dirty="0" err="1"/>
              <a:t>și</a:t>
            </a:r>
            <a:r>
              <a:rPr lang="en-US" sz="800" dirty="0"/>
              <a:t> </a:t>
            </a:r>
            <a:r>
              <a:rPr lang="en-US" sz="800" dirty="0" err="1"/>
              <a:t>asigurați</a:t>
            </a:r>
            <a:r>
              <a:rPr lang="en-US" sz="800" dirty="0"/>
              <a:t> </a:t>
            </a:r>
            <a:r>
              <a:rPr lang="en-US" sz="800" dirty="0" err="1"/>
              <a:t>toate</a:t>
            </a:r>
            <a:r>
              <a:rPr lang="en-US" sz="800" dirty="0"/>
              <a:t> </a:t>
            </a:r>
            <a:r>
              <a:rPr lang="en-US" sz="800" dirty="0" err="1"/>
              <a:t>măsurile</a:t>
            </a:r>
            <a:r>
              <a:rPr lang="en-US" sz="800" dirty="0"/>
              <a:t> de </a:t>
            </a:r>
            <a:r>
              <a:rPr lang="en-US" sz="800" dirty="0" err="1"/>
              <a:t>siguranță</a:t>
            </a:r>
            <a:r>
              <a:rPr lang="en-US" sz="800" dirty="0"/>
              <a:t> </a:t>
            </a:r>
            <a:r>
              <a:rPr lang="en-US" sz="800" dirty="0" err="1"/>
              <a:t>necesare</a:t>
            </a:r>
            <a:r>
              <a:rPr lang="en-US" sz="800" dirty="0"/>
              <a:t>, </a:t>
            </a:r>
            <a:r>
              <a:rPr lang="en-US" sz="800" dirty="0" err="1"/>
              <a:t>pentru</a:t>
            </a:r>
            <a:r>
              <a:rPr lang="en-US" sz="800" dirty="0"/>
              <a:t> a </a:t>
            </a:r>
            <a:r>
              <a:rPr lang="en-US" sz="800" dirty="0" err="1"/>
              <a:t>evita</a:t>
            </a:r>
            <a:r>
              <a:rPr lang="en-US" sz="800" dirty="0"/>
              <a:t> </a:t>
            </a:r>
            <a:r>
              <a:rPr lang="en-US" sz="800" dirty="0" err="1"/>
              <a:t>riscul</a:t>
            </a:r>
            <a:r>
              <a:rPr lang="en-US" sz="800" dirty="0"/>
              <a:t> de </a:t>
            </a:r>
            <a:r>
              <a:rPr lang="en-US" sz="800" dirty="0" err="1"/>
              <a:t>rănire</a:t>
            </a:r>
            <a:r>
              <a:rPr lang="en-US" sz="800" dirty="0"/>
              <a:t> </a:t>
            </a:r>
            <a:r>
              <a:rPr lang="en-US" sz="800" dirty="0" err="1"/>
              <a:t>sau</a:t>
            </a:r>
            <a:r>
              <a:rPr lang="en-US" sz="800" dirty="0"/>
              <a:t> </a:t>
            </a:r>
            <a:r>
              <a:rPr lang="en-US" sz="800" dirty="0" err="1"/>
              <a:t>afectarea</a:t>
            </a:r>
            <a:r>
              <a:rPr lang="en-US" sz="800" dirty="0"/>
              <a:t> </a:t>
            </a:r>
            <a:r>
              <a:rPr lang="en-US" sz="800" dirty="0" err="1"/>
              <a:t>copilului</a:t>
            </a:r>
            <a:r>
              <a:rPr lang="en-US" sz="800" dirty="0"/>
              <a:t> </a:t>
            </a:r>
            <a:r>
              <a:rPr lang="en-US" sz="800" dirty="0" err="1"/>
              <a:t>și</a:t>
            </a:r>
            <a:r>
              <a:rPr lang="en-US" sz="800" dirty="0"/>
              <a:t> </a:t>
            </a:r>
            <a:r>
              <a:rPr lang="en-US" sz="800" dirty="0" err="1"/>
              <a:t>asigurați</a:t>
            </a:r>
            <a:r>
              <a:rPr lang="en-US" sz="800" dirty="0"/>
              <a:t> </a:t>
            </a:r>
            <a:r>
              <a:rPr lang="en-US" sz="800" dirty="0" err="1"/>
              <a:t>siguranța</a:t>
            </a:r>
            <a:r>
              <a:rPr lang="en-US" sz="800" dirty="0"/>
              <a:t> </a:t>
            </a:r>
            <a:r>
              <a:rPr lang="en-US" sz="800" dirty="0" err="1"/>
              <a:t>acestuia</a:t>
            </a:r>
            <a:r>
              <a:rPr lang="en-US" sz="800" dirty="0"/>
              <a:t>! </a:t>
            </a:r>
            <a:r>
              <a:rPr lang="en-US" sz="800" dirty="0" err="1"/>
              <a:t>Sunteți</a:t>
            </a:r>
            <a:r>
              <a:rPr lang="en-US" sz="800" dirty="0"/>
              <a:t> </a:t>
            </a:r>
            <a:r>
              <a:rPr lang="en-US" sz="800" dirty="0" err="1"/>
              <a:t>responsabil</a:t>
            </a:r>
            <a:r>
              <a:rPr lang="en-US" sz="800" dirty="0"/>
              <a:t> </a:t>
            </a:r>
            <a:r>
              <a:rPr lang="en-US" sz="800" dirty="0" err="1"/>
              <a:t>pentru</a:t>
            </a:r>
            <a:r>
              <a:rPr lang="en-US" sz="800" dirty="0"/>
              <a:t> </a:t>
            </a:r>
            <a:r>
              <a:rPr lang="en-US" sz="800" dirty="0" err="1"/>
              <a:t>siguranța</a:t>
            </a:r>
            <a:r>
              <a:rPr lang="en-US" sz="800" dirty="0"/>
              <a:t> </a:t>
            </a:r>
            <a:r>
              <a:rPr lang="en-US" sz="800" dirty="0" err="1"/>
              <a:t>copilului</a:t>
            </a:r>
            <a:r>
              <a:rPr lang="en-US" sz="800" dirty="0"/>
              <a:t> </a:t>
            </a:r>
            <a:r>
              <a:rPr lang="en-US" sz="800" dirty="0" err="1"/>
              <a:t>dvs</a:t>
            </a:r>
            <a:r>
              <a:rPr lang="en-US" sz="800" dirty="0"/>
              <a:t>. </a:t>
            </a:r>
            <a:r>
              <a:rPr lang="en-US" sz="800" dirty="0" err="1"/>
              <a:t>dacă</a:t>
            </a:r>
            <a:r>
              <a:rPr lang="en-US" sz="800" dirty="0"/>
              <a:t> nu </a:t>
            </a:r>
            <a:r>
              <a:rPr lang="en-US" sz="800" dirty="0" err="1"/>
              <a:t>respectați</a:t>
            </a:r>
            <a:r>
              <a:rPr lang="en-US" sz="800" dirty="0"/>
              <a:t> </a:t>
            </a:r>
            <a:r>
              <a:rPr lang="en-US" sz="800" dirty="0" err="1"/>
              <a:t>aceste</a:t>
            </a:r>
            <a:r>
              <a:rPr lang="en-US" sz="800" dirty="0"/>
              <a:t> </a:t>
            </a:r>
            <a:r>
              <a:rPr lang="en-US" sz="800" dirty="0" err="1"/>
              <a:t>instructiuni</a:t>
            </a:r>
            <a:r>
              <a:rPr lang="en-US" sz="800" dirty="0"/>
              <a:t> </a:t>
            </a:r>
            <a:r>
              <a:rPr lang="en-US" sz="800" dirty="0" err="1"/>
              <a:t>și</a:t>
            </a:r>
            <a:r>
              <a:rPr lang="en-US" sz="800" dirty="0"/>
              <a:t> </a:t>
            </a:r>
            <a:r>
              <a:rPr lang="en-US" sz="800" dirty="0" err="1"/>
              <a:t>recomandări</a:t>
            </a:r>
            <a:r>
              <a:rPr lang="en-US" sz="800" dirty="0"/>
              <a:t>! </a:t>
            </a:r>
            <a:r>
              <a:rPr lang="en-US" sz="800" dirty="0" err="1"/>
              <a:t>Asigurați-vă</a:t>
            </a:r>
            <a:r>
              <a:rPr lang="en-US" sz="800" dirty="0"/>
              <a:t> </a:t>
            </a:r>
            <a:r>
              <a:rPr lang="en-US" sz="800" dirty="0" err="1"/>
              <a:t>că</a:t>
            </a:r>
            <a:r>
              <a:rPr lang="en-US" sz="800" dirty="0"/>
              <a:t> </a:t>
            </a:r>
            <a:r>
              <a:rPr lang="en-US" sz="800" dirty="0" err="1"/>
              <a:t>oricine</a:t>
            </a:r>
            <a:r>
              <a:rPr lang="en-US" sz="800" dirty="0"/>
              <a:t> </a:t>
            </a:r>
            <a:r>
              <a:rPr lang="en-US" sz="800" dirty="0" err="1"/>
              <a:t>folosește</a:t>
            </a:r>
            <a:r>
              <a:rPr lang="en-US" sz="800" dirty="0"/>
              <a:t> </a:t>
            </a:r>
            <a:r>
              <a:rPr lang="en-US" sz="800" dirty="0" err="1"/>
              <a:t>scaunul</a:t>
            </a:r>
            <a:r>
              <a:rPr lang="en-US" sz="800" dirty="0"/>
              <a:t> </a:t>
            </a:r>
            <a:r>
              <a:rPr lang="en-US" sz="800" dirty="0" err="1"/>
              <a:t>înalt</a:t>
            </a:r>
            <a:r>
              <a:rPr lang="en-US" sz="800" dirty="0"/>
              <a:t> </a:t>
            </a:r>
            <a:r>
              <a:rPr lang="en-US" sz="800" dirty="0" err="1"/>
              <a:t>este</a:t>
            </a:r>
            <a:r>
              <a:rPr lang="en-US" sz="800" dirty="0"/>
              <a:t> </a:t>
            </a:r>
            <a:r>
              <a:rPr lang="en-US" sz="800" dirty="0" err="1"/>
              <a:t>familiarizat</a:t>
            </a:r>
            <a:r>
              <a:rPr lang="en-US" sz="800" dirty="0"/>
              <a:t> cu </a:t>
            </a:r>
            <a:r>
              <a:rPr lang="en-US" sz="800" dirty="0" err="1"/>
              <a:t>instrucțiunile</a:t>
            </a:r>
            <a:r>
              <a:rPr lang="en-US" sz="800" dirty="0"/>
              <a:t> </a:t>
            </a:r>
            <a:r>
              <a:rPr lang="en-US" sz="800" dirty="0" err="1"/>
              <a:t>acestiua</a:t>
            </a:r>
            <a:r>
              <a:rPr lang="en-US" sz="800" dirty="0"/>
              <a:t> </a:t>
            </a:r>
            <a:r>
              <a:rPr lang="en-US" sz="800" dirty="0" err="1"/>
              <a:t>și</a:t>
            </a:r>
            <a:r>
              <a:rPr lang="en-US" sz="800" dirty="0"/>
              <a:t> le </a:t>
            </a:r>
            <a:r>
              <a:rPr lang="en-US" sz="800" dirty="0" err="1"/>
              <a:t>respectă</a:t>
            </a:r>
            <a:r>
              <a:rPr lang="en-US" sz="800" dirty="0"/>
              <a:t>!</a:t>
            </a:r>
          </a:p>
          <a:p>
            <a:pPr algn="just"/>
            <a:r>
              <a:rPr lang="en-US" sz="800" dirty="0"/>
              <a:t> </a:t>
            </a:r>
            <a:r>
              <a:rPr lang="en-US" sz="800" dirty="0" err="1"/>
              <a:t>Acest</a:t>
            </a:r>
            <a:r>
              <a:rPr lang="en-US" sz="800" dirty="0"/>
              <a:t> model de </a:t>
            </a:r>
            <a:r>
              <a:rPr lang="en-US" sz="800" dirty="0" err="1"/>
              <a:t>scaun</a:t>
            </a:r>
            <a:r>
              <a:rPr lang="en-US" sz="800" dirty="0"/>
              <a:t> </a:t>
            </a:r>
            <a:r>
              <a:rPr lang="en-US" sz="800" dirty="0" err="1"/>
              <a:t>înalt</a:t>
            </a:r>
            <a:r>
              <a:rPr lang="en-US" sz="800" dirty="0"/>
              <a:t> are </a:t>
            </a:r>
            <a:r>
              <a:rPr lang="en-US" sz="800" dirty="0" err="1"/>
              <a:t>următoarele</a:t>
            </a:r>
            <a:r>
              <a:rPr lang="en-US" sz="800" dirty="0"/>
              <a:t> </a:t>
            </a:r>
            <a:r>
              <a:rPr lang="en-US" sz="800" dirty="0" err="1"/>
              <a:t>caracteristici</a:t>
            </a:r>
            <a:r>
              <a:rPr lang="en-US" sz="800" dirty="0"/>
              <a:t>:</a:t>
            </a:r>
          </a:p>
          <a:p>
            <a:pPr algn="just"/>
            <a:r>
              <a:rPr lang="en-US" sz="800" dirty="0"/>
              <a:t>• </a:t>
            </a:r>
            <a:r>
              <a:rPr lang="en-US" sz="800" dirty="0" err="1"/>
              <a:t>Centura</a:t>
            </a:r>
            <a:r>
              <a:rPr lang="en-US" sz="800" dirty="0"/>
              <a:t> de </a:t>
            </a:r>
            <a:r>
              <a:rPr lang="en-US" sz="800" dirty="0" err="1"/>
              <a:t>siguranță</a:t>
            </a:r>
            <a:r>
              <a:rPr lang="en-US" sz="800" dirty="0"/>
              <a:t> </a:t>
            </a:r>
            <a:r>
              <a:rPr lang="en-US" sz="800" dirty="0" err="1"/>
              <a:t>în</a:t>
            </a:r>
            <a:r>
              <a:rPr lang="en-US" sz="800" dirty="0"/>
              <a:t> 5 </a:t>
            </a:r>
            <a:r>
              <a:rPr lang="en-US" sz="800" dirty="0" err="1"/>
              <a:t>puncte</a:t>
            </a:r>
            <a:endParaRPr lang="en-US" sz="800" dirty="0"/>
          </a:p>
          <a:p>
            <a:pPr algn="just"/>
            <a:r>
              <a:rPr lang="en-US" sz="800" dirty="0"/>
              <a:t>• </a:t>
            </a:r>
            <a:r>
              <a:rPr lang="en-US" sz="800" dirty="0" err="1"/>
              <a:t>Sprijin</a:t>
            </a:r>
            <a:r>
              <a:rPr lang="en-US" sz="800" dirty="0"/>
              <a:t> </a:t>
            </a:r>
            <a:r>
              <a:rPr lang="en-US" sz="800" dirty="0" err="1"/>
              <a:t>pentru</a:t>
            </a:r>
            <a:r>
              <a:rPr lang="en-US" sz="800" dirty="0"/>
              <a:t> </a:t>
            </a:r>
            <a:r>
              <a:rPr lang="en-US" sz="800" dirty="0" err="1"/>
              <a:t>picioare</a:t>
            </a:r>
            <a:endParaRPr lang="en-US" sz="800" dirty="0"/>
          </a:p>
          <a:p>
            <a:pPr algn="just"/>
            <a:r>
              <a:rPr lang="en-US" sz="800" dirty="0"/>
              <a:t>• 3 </a:t>
            </a:r>
            <a:r>
              <a:rPr lang="en-US" sz="800" dirty="0" err="1"/>
              <a:t>poziții</a:t>
            </a:r>
            <a:r>
              <a:rPr lang="en-US" sz="800" dirty="0"/>
              <a:t> de </a:t>
            </a:r>
            <a:r>
              <a:rPr lang="en-US" sz="800" dirty="0" err="1"/>
              <a:t>înclinare</a:t>
            </a:r>
            <a:r>
              <a:rPr lang="en-US" sz="800" dirty="0"/>
              <a:t> ale </a:t>
            </a:r>
            <a:r>
              <a:rPr lang="en-US" sz="800" dirty="0" err="1"/>
              <a:t>spătarului</a:t>
            </a:r>
            <a:endParaRPr lang="en-US" sz="800" dirty="0"/>
          </a:p>
          <a:p>
            <a:pPr algn="just"/>
            <a:r>
              <a:rPr lang="en-US" sz="800" dirty="0"/>
              <a:t>• 7 </a:t>
            </a:r>
            <a:r>
              <a:rPr lang="en-US" sz="800" dirty="0" err="1"/>
              <a:t>poziții</a:t>
            </a:r>
            <a:r>
              <a:rPr lang="en-US" sz="800" dirty="0"/>
              <a:t> </a:t>
            </a:r>
            <a:r>
              <a:rPr lang="en-US" sz="800" dirty="0" err="1"/>
              <a:t>pe</a:t>
            </a:r>
            <a:r>
              <a:rPr lang="en-US" sz="800" dirty="0"/>
              <a:t> </a:t>
            </a:r>
            <a:r>
              <a:rPr lang="en-US" sz="800" dirty="0" err="1"/>
              <a:t>înălțime</a:t>
            </a:r>
            <a:r>
              <a:rPr lang="en-US" sz="800" dirty="0"/>
              <a:t> ale </a:t>
            </a:r>
            <a:r>
              <a:rPr lang="en-US" sz="800" dirty="0" err="1"/>
              <a:t>scaunului</a:t>
            </a:r>
            <a:endParaRPr lang="en-US" sz="800" dirty="0"/>
          </a:p>
          <a:p>
            <a:pPr algn="just"/>
            <a:r>
              <a:rPr lang="en-US" sz="800" dirty="0"/>
              <a:t>• </a:t>
            </a:r>
            <a:r>
              <a:rPr lang="en-US" sz="800" dirty="0" err="1"/>
              <a:t>Tava</a:t>
            </a:r>
            <a:r>
              <a:rPr lang="en-US" sz="800" dirty="0"/>
              <a:t> </a:t>
            </a:r>
            <a:r>
              <a:rPr lang="en-US" sz="800" dirty="0" err="1"/>
              <a:t>reglabilă</a:t>
            </a:r>
            <a:r>
              <a:rPr lang="en-US" sz="800" dirty="0"/>
              <a:t> </a:t>
            </a:r>
            <a:r>
              <a:rPr lang="en-US" sz="800" dirty="0" err="1"/>
              <a:t>în</a:t>
            </a:r>
            <a:r>
              <a:rPr lang="en-US" sz="800" dirty="0"/>
              <a:t> 3 </a:t>
            </a:r>
            <a:r>
              <a:rPr lang="en-US" sz="800" dirty="0" err="1"/>
              <a:t>poziții</a:t>
            </a:r>
            <a:r>
              <a:rPr lang="en-US" sz="800" dirty="0"/>
              <a:t> (</a:t>
            </a:r>
            <a:r>
              <a:rPr lang="en-US" sz="800" dirty="0" err="1"/>
              <a:t>înainte</a:t>
            </a:r>
            <a:r>
              <a:rPr lang="en-US" sz="800" dirty="0"/>
              <a:t> </a:t>
            </a:r>
            <a:r>
              <a:rPr lang="en-US" sz="800" dirty="0" err="1"/>
              <a:t>și</a:t>
            </a:r>
            <a:r>
              <a:rPr lang="en-US" sz="800" dirty="0"/>
              <a:t> </a:t>
            </a:r>
            <a:r>
              <a:rPr lang="en-US" sz="800" dirty="0" err="1"/>
              <a:t>înapoi</a:t>
            </a:r>
            <a:r>
              <a:rPr lang="en-US" sz="800" dirty="0"/>
              <a:t>)</a:t>
            </a:r>
          </a:p>
          <a:p>
            <a:pPr algn="just"/>
            <a:r>
              <a:rPr lang="en-US" sz="800" dirty="0"/>
              <a:t>• Protector din plastic </a:t>
            </a:r>
            <a:r>
              <a:rPr lang="en-US" sz="800" dirty="0" err="1"/>
              <a:t>pe</a:t>
            </a:r>
            <a:r>
              <a:rPr lang="en-US" sz="800" dirty="0"/>
              <a:t> </a:t>
            </a:r>
            <a:r>
              <a:rPr lang="en-US" sz="800" dirty="0" err="1"/>
              <a:t>tava</a:t>
            </a:r>
            <a:r>
              <a:rPr lang="en-US" sz="800" dirty="0"/>
              <a:t> </a:t>
            </a:r>
            <a:r>
              <a:rPr lang="en-US" sz="800" dirty="0" err="1"/>
              <a:t>inferioară</a:t>
            </a:r>
            <a:endParaRPr lang="en-US" sz="800" dirty="0"/>
          </a:p>
          <a:p>
            <a:pPr algn="just"/>
            <a:r>
              <a:rPr lang="en-US" sz="800" dirty="0"/>
              <a:t>• </a:t>
            </a:r>
            <a:r>
              <a:rPr lang="en-US" sz="800" dirty="0" err="1"/>
              <a:t>Stationare</a:t>
            </a:r>
            <a:r>
              <a:rPr lang="en-US" sz="800" dirty="0"/>
              <a:t> </a:t>
            </a:r>
            <a:r>
              <a:rPr lang="en-US" sz="800" dirty="0" err="1"/>
              <a:t>fixa</a:t>
            </a:r>
            <a:r>
              <a:rPr lang="en-US" sz="800" dirty="0"/>
              <a:t> </a:t>
            </a:r>
            <a:r>
              <a:rPr lang="en-US" sz="800" dirty="0" err="1"/>
              <a:t>după</a:t>
            </a:r>
            <a:r>
              <a:rPr lang="en-US" sz="800" dirty="0"/>
              <a:t> </a:t>
            </a:r>
            <a:r>
              <a:rPr lang="en-US" sz="800" dirty="0" err="1"/>
              <a:t>plierea</a:t>
            </a:r>
            <a:r>
              <a:rPr lang="en-US" sz="800" dirty="0"/>
              <a:t> </a:t>
            </a:r>
            <a:r>
              <a:rPr lang="en-US" sz="800" dirty="0" err="1"/>
              <a:t>acestiua</a:t>
            </a:r>
            <a:endParaRPr lang="en-US" sz="800" dirty="0"/>
          </a:p>
        </p:txBody>
      </p:sp>
      <p:sp>
        <p:nvSpPr>
          <p:cNvPr id="7" name="Rounded Rectangle 29"/>
          <p:cNvSpPr/>
          <p:nvPr/>
        </p:nvSpPr>
        <p:spPr>
          <a:xfrm>
            <a:off x="179512" y="226334"/>
            <a:ext cx="396000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solidFill>
                  <a:schemeClr val="tx1"/>
                </a:solidFill>
              </a:rPr>
              <a:t>RO</a:t>
            </a:r>
            <a:endParaRPr lang="bg-BG" sz="700" b="1" dirty="0">
              <a:solidFill>
                <a:schemeClr val="tx1"/>
              </a:solidFill>
            </a:endParaRPr>
          </a:p>
        </p:txBody>
      </p:sp>
      <p:sp>
        <p:nvSpPr>
          <p:cNvPr id="8" name="TextBox 14"/>
          <p:cNvSpPr txBox="1"/>
          <p:nvPr/>
        </p:nvSpPr>
        <p:spPr>
          <a:xfrm>
            <a:off x="178345" y="6529256"/>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18</a:t>
            </a:r>
            <a:endParaRPr lang="bg-BG" sz="800" b="1" dirty="0">
              <a:cs typeface="Arial" pitchFamily="34" charset="0"/>
            </a:endParaRPr>
          </a:p>
        </p:txBody>
      </p:sp>
      <p:sp>
        <p:nvSpPr>
          <p:cNvPr id="9" name="Правоъгълник 3"/>
          <p:cNvSpPr/>
          <p:nvPr/>
        </p:nvSpPr>
        <p:spPr>
          <a:xfrm>
            <a:off x="5076056" y="83180"/>
            <a:ext cx="3914493" cy="6494085"/>
          </a:xfrm>
          <a:prstGeom prst="rect">
            <a:avLst/>
          </a:prstGeom>
        </p:spPr>
        <p:txBody>
          <a:bodyPr wrap="square">
            <a:spAutoFit/>
          </a:bodyPr>
          <a:lstStyle/>
          <a:p>
            <a:pPr lvl="0" algn="just"/>
            <a:r>
              <a:rPr lang="en-US" sz="800" dirty="0"/>
              <a:t>3. </a:t>
            </a:r>
            <a:r>
              <a:rPr lang="en-US" sz="800" b="1" dirty="0"/>
              <a:t>FIXAREA PLACII SEZUTULUI </a:t>
            </a:r>
            <a:r>
              <a:rPr lang="en-US" sz="800" dirty="0"/>
              <a:t>- </a:t>
            </a:r>
            <a:r>
              <a:rPr lang="en-US" sz="800" dirty="0" err="1"/>
              <a:t>Uită-te</a:t>
            </a:r>
            <a:r>
              <a:rPr lang="en-US" sz="800" dirty="0"/>
              <a:t> la </a:t>
            </a:r>
            <a:r>
              <a:rPr lang="en-US" sz="800" dirty="0" err="1"/>
              <a:t>figura</a:t>
            </a:r>
            <a:r>
              <a:rPr lang="en-US" sz="800" dirty="0"/>
              <a:t> 3:</a:t>
            </a:r>
          </a:p>
          <a:p>
            <a:pPr lvl="0" algn="just"/>
            <a:r>
              <a:rPr lang="en-US" sz="800" dirty="0" err="1"/>
              <a:t>Glisați</a:t>
            </a:r>
            <a:r>
              <a:rPr lang="en-US" sz="800" dirty="0"/>
              <a:t> </a:t>
            </a:r>
            <a:r>
              <a:rPr lang="en-US" sz="800" dirty="0" err="1"/>
              <a:t>placa</a:t>
            </a:r>
            <a:r>
              <a:rPr lang="en-US" sz="800" dirty="0"/>
              <a:t> </a:t>
            </a:r>
            <a:r>
              <a:rPr lang="en-US" sz="800" dirty="0" err="1"/>
              <a:t>sezutului</a:t>
            </a:r>
            <a:r>
              <a:rPr lang="en-US" sz="800" dirty="0"/>
              <a:t> </a:t>
            </a:r>
            <a:r>
              <a:rPr lang="en-US" sz="800" dirty="0" err="1"/>
              <a:t>peste</a:t>
            </a:r>
            <a:r>
              <a:rPr lang="en-US" sz="800" dirty="0"/>
              <a:t> </a:t>
            </a:r>
            <a:r>
              <a:rPr lang="en-US" sz="800" dirty="0" err="1"/>
              <a:t>spătar</a:t>
            </a:r>
            <a:r>
              <a:rPr lang="en-US" sz="800" dirty="0"/>
              <a:t>. </a:t>
            </a:r>
            <a:r>
              <a:rPr lang="en-US" sz="800" dirty="0" err="1"/>
              <a:t>Asigurati</a:t>
            </a:r>
            <a:r>
              <a:rPr lang="en-US" sz="800" dirty="0"/>
              <a:t> </a:t>
            </a:r>
            <a:r>
              <a:rPr lang="en-US" sz="800" dirty="0" err="1"/>
              <a:t>părțile</a:t>
            </a:r>
            <a:r>
              <a:rPr lang="en-US" sz="800" dirty="0"/>
              <a:t> </a:t>
            </a:r>
            <a:r>
              <a:rPr lang="en-US" sz="800" dirty="0" err="1"/>
              <a:t>laterale</a:t>
            </a:r>
            <a:r>
              <a:rPr lang="en-US" sz="800" dirty="0"/>
              <a:t>, </a:t>
            </a:r>
            <a:r>
              <a:rPr lang="en-US" sz="800" dirty="0" err="1"/>
              <a:t>înfășurându</a:t>
            </a:r>
            <a:r>
              <a:rPr lang="en-US" sz="800" dirty="0"/>
              <a:t>-le </a:t>
            </a:r>
            <a:r>
              <a:rPr lang="en-US" sz="800" dirty="0" err="1"/>
              <a:t>în</a:t>
            </a:r>
            <a:r>
              <a:rPr lang="en-US" sz="800" dirty="0"/>
              <a:t> </a:t>
            </a:r>
            <a:r>
              <a:rPr lang="en-US" sz="800" dirty="0" err="1"/>
              <a:t>jurul</a:t>
            </a:r>
            <a:r>
              <a:rPr lang="en-US" sz="800" dirty="0"/>
              <a:t> </a:t>
            </a:r>
            <a:r>
              <a:rPr lang="en-US" sz="800" dirty="0" err="1"/>
              <a:t>cadrului</a:t>
            </a:r>
            <a:r>
              <a:rPr lang="en-US" sz="800" dirty="0"/>
              <a:t> </a:t>
            </a:r>
            <a:r>
              <a:rPr lang="en-US" sz="800" dirty="0" err="1"/>
              <a:t>și</a:t>
            </a:r>
            <a:r>
              <a:rPr lang="en-US" sz="800" dirty="0"/>
              <a:t> </a:t>
            </a:r>
            <a:r>
              <a:rPr lang="en-US" sz="800" dirty="0" err="1"/>
              <a:t>fixati</a:t>
            </a:r>
            <a:r>
              <a:rPr lang="en-US" sz="800" dirty="0"/>
              <a:t> </a:t>
            </a:r>
            <a:r>
              <a:rPr lang="en-US" sz="800" dirty="0" err="1"/>
              <a:t>știfturile</a:t>
            </a:r>
            <a:r>
              <a:rPr lang="en-US" sz="800" dirty="0"/>
              <a:t> de </a:t>
            </a:r>
            <a:r>
              <a:rPr lang="en-US" sz="800" dirty="0" err="1"/>
              <a:t>presare</a:t>
            </a:r>
            <a:r>
              <a:rPr lang="en-US" sz="800" dirty="0"/>
              <a:t> (</a:t>
            </a:r>
            <a:r>
              <a:rPr lang="bg-BG" sz="800" dirty="0"/>
              <a:t>а) </a:t>
            </a:r>
            <a:r>
              <a:rPr lang="en-US" sz="800" dirty="0" err="1"/>
              <a:t>pe</a:t>
            </a:r>
            <a:r>
              <a:rPr lang="en-US" sz="800" dirty="0"/>
              <a:t> </a:t>
            </a:r>
            <a:r>
              <a:rPr lang="en-US" sz="800" dirty="0" err="1"/>
              <a:t>fiecare</a:t>
            </a:r>
            <a:r>
              <a:rPr lang="en-US" sz="800" dirty="0"/>
              <a:t> parte a </a:t>
            </a:r>
            <a:r>
              <a:rPr lang="en-US" sz="800" dirty="0" err="1"/>
              <a:t>scaunului</a:t>
            </a:r>
            <a:r>
              <a:rPr lang="en-US" sz="800" dirty="0"/>
              <a:t>.</a:t>
            </a:r>
          </a:p>
          <a:p>
            <a:pPr lvl="0" algn="just"/>
            <a:r>
              <a:rPr lang="en-US" sz="800" dirty="0"/>
              <a:t>4. </a:t>
            </a:r>
            <a:r>
              <a:rPr lang="en-US" sz="800" b="1" dirty="0"/>
              <a:t>FIXAREA TAVII PENTRU MANCARE- </a:t>
            </a:r>
            <a:r>
              <a:rPr lang="en-US" sz="800" dirty="0" err="1"/>
              <a:t>Uită-te</a:t>
            </a:r>
            <a:r>
              <a:rPr lang="en-US" sz="800" dirty="0"/>
              <a:t> </a:t>
            </a:r>
            <a:r>
              <a:rPr lang="en-US" sz="800" dirty="0" err="1"/>
              <a:t>Figura</a:t>
            </a:r>
            <a:r>
              <a:rPr lang="en-US" sz="800" dirty="0"/>
              <a:t> 4:</a:t>
            </a:r>
          </a:p>
          <a:p>
            <a:pPr lvl="0" algn="just"/>
            <a:r>
              <a:rPr lang="en-US" sz="800" dirty="0"/>
              <a:t>- </a:t>
            </a:r>
            <a:r>
              <a:rPr lang="en-US" sz="800" dirty="0" err="1"/>
              <a:t>Trageți</a:t>
            </a:r>
            <a:r>
              <a:rPr lang="en-US" sz="800" dirty="0"/>
              <a:t> </a:t>
            </a:r>
            <a:r>
              <a:rPr lang="en-US" sz="800" dirty="0" err="1"/>
              <a:t>maneta</a:t>
            </a:r>
            <a:r>
              <a:rPr lang="en-US" sz="800" dirty="0"/>
              <a:t> (</a:t>
            </a:r>
            <a:r>
              <a:rPr lang="bg-BG" sz="800" dirty="0"/>
              <a:t>а), </a:t>
            </a:r>
            <a:r>
              <a:rPr lang="en-US" sz="800" dirty="0" err="1"/>
              <a:t>amplasată</a:t>
            </a:r>
            <a:r>
              <a:rPr lang="en-US" sz="800" dirty="0"/>
              <a:t> sub </a:t>
            </a:r>
            <a:r>
              <a:rPr lang="en-US" sz="800" dirty="0" err="1"/>
              <a:t>tava</a:t>
            </a:r>
            <a:r>
              <a:rPr lang="en-US" sz="800" dirty="0"/>
              <a:t> </a:t>
            </a:r>
            <a:r>
              <a:rPr lang="en-US" sz="800" dirty="0" err="1"/>
              <a:t>pentru</a:t>
            </a:r>
            <a:r>
              <a:rPr lang="en-US" sz="800" dirty="0"/>
              <a:t> </a:t>
            </a:r>
            <a:r>
              <a:rPr lang="en-US" sz="800" dirty="0" err="1"/>
              <a:t>mancare</a:t>
            </a:r>
            <a:r>
              <a:rPr lang="en-US" sz="800" dirty="0"/>
              <a:t> </a:t>
            </a:r>
            <a:r>
              <a:rPr lang="en-US" sz="800" dirty="0" err="1"/>
              <a:t>și</a:t>
            </a:r>
            <a:r>
              <a:rPr lang="en-US" sz="800" dirty="0"/>
              <a:t> </a:t>
            </a:r>
            <a:r>
              <a:rPr lang="en-US" sz="800" dirty="0" err="1"/>
              <a:t>glisați</a:t>
            </a:r>
            <a:r>
              <a:rPr lang="en-US" sz="800" dirty="0"/>
              <a:t> </a:t>
            </a:r>
            <a:r>
              <a:rPr lang="en-US" sz="800" dirty="0" err="1"/>
              <a:t>tava</a:t>
            </a:r>
            <a:r>
              <a:rPr lang="en-US" sz="800" dirty="0"/>
              <a:t> </a:t>
            </a:r>
            <a:r>
              <a:rPr lang="en-US" sz="800" dirty="0" err="1"/>
              <a:t>în</a:t>
            </a:r>
            <a:r>
              <a:rPr lang="en-US" sz="800" dirty="0"/>
              <a:t> </a:t>
            </a:r>
            <a:r>
              <a:rPr lang="en-US" sz="800" dirty="0" err="1"/>
              <a:t>fantele</a:t>
            </a:r>
            <a:r>
              <a:rPr lang="en-US" sz="800" dirty="0"/>
              <a:t> </a:t>
            </a:r>
            <a:r>
              <a:rPr lang="en-US" sz="800" dirty="0" err="1"/>
              <a:t>laterale</a:t>
            </a:r>
            <a:r>
              <a:rPr lang="en-US" sz="800" dirty="0"/>
              <a:t> ale </a:t>
            </a:r>
            <a:r>
              <a:rPr lang="en-US" sz="800" dirty="0" err="1"/>
              <a:t>cotierelor</a:t>
            </a:r>
            <a:r>
              <a:rPr lang="en-US" sz="800" dirty="0"/>
              <a:t>. </a:t>
            </a:r>
            <a:r>
              <a:rPr lang="en-US" sz="800" dirty="0" err="1"/>
              <a:t>Eliberați</a:t>
            </a:r>
            <a:r>
              <a:rPr lang="en-US" sz="800" dirty="0"/>
              <a:t> </a:t>
            </a:r>
            <a:r>
              <a:rPr lang="en-US" sz="800" dirty="0" err="1"/>
              <a:t>pârghia</a:t>
            </a:r>
            <a:r>
              <a:rPr lang="en-US" sz="800" dirty="0"/>
              <a:t> </a:t>
            </a:r>
            <a:r>
              <a:rPr lang="en-US" sz="800" dirty="0" err="1"/>
              <a:t>și</a:t>
            </a:r>
            <a:r>
              <a:rPr lang="en-US" sz="800" dirty="0"/>
              <a:t> </a:t>
            </a:r>
            <a:r>
              <a:rPr lang="en-US" sz="800" dirty="0" err="1"/>
              <a:t>mișcați</a:t>
            </a:r>
            <a:r>
              <a:rPr lang="en-US" sz="800" dirty="0"/>
              <a:t> </a:t>
            </a:r>
            <a:r>
              <a:rPr lang="en-US" sz="800" dirty="0" err="1"/>
              <a:t>ușor</a:t>
            </a:r>
            <a:r>
              <a:rPr lang="en-US" sz="800" dirty="0"/>
              <a:t> </a:t>
            </a:r>
            <a:r>
              <a:rPr lang="en-US" sz="800" dirty="0" err="1"/>
              <a:t>tava</a:t>
            </a:r>
            <a:r>
              <a:rPr lang="en-US" sz="800" dirty="0"/>
              <a:t> </a:t>
            </a:r>
            <a:r>
              <a:rPr lang="en-US" sz="800" dirty="0" err="1"/>
              <a:t>pentru</a:t>
            </a:r>
            <a:r>
              <a:rPr lang="en-US" sz="800" dirty="0"/>
              <a:t> </a:t>
            </a:r>
            <a:r>
              <a:rPr lang="en-US" sz="800" dirty="0" err="1"/>
              <a:t>mancare</a:t>
            </a:r>
            <a:r>
              <a:rPr lang="en-US" sz="800" dirty="0"/>
              <a:t>, </a:t>
            </a:r>
            <a:r>
              <a:rPr lang="en-US" sz="800" dirty="0" err="1"/>
              <a:t>până</a:t>
            </a:r>
            <a:r>
              <a:rPr lang="en-US" sz="800" dirty="0"/>
              <a:t> </a:t>
            </a:r>
            <a:r>
              <a:rPr lang="en-US" sz="800" dirty="0" err="1"/>
              <a:t>când</a:t>
            </a:r>
            <a:r>
              <a:rPr lang="en-US" sz="800" dirty="0"/>
              <a:t> se </a:t>
            </a:r>
            <a:r>
              <a:rPr lang="en-US" sz="800" dirty="0" err="1"/>
              <a:t>blochează</a:t>
            </a:r>
            <a:r>
              <a:rPr lang="en-US" sz="800" dirty="0"/>
              <a:t> la </a:t>
            </a:r>
            <a:r>
              <a:rPr lang="en-US" sz="800" dirty="0" err="1"/>
              <a:t>locul</a:t>
            </a:r>
            <a:r>
              <a:rPr lang="en-US" sz="800" dirty="0"/>
              <a:t> </a:t>
            </a:r>
            <a:r>
              <a:rPr lang="en-US" sz="800" dirty="0" err="1"/>
              <a:t>ei</a:t>
            </a:r>
            <a:r>
              <a:rPr lang="en-US" sz="800" dirty="0"/>
              <a:t>. </a:t>
            </a:r>
            <a:r>
              <a:rPr lang="en-US" sz="800" dirty="0" err="1"/>
              <a:t>Tava</a:t>
            </a:r>
            <a:r>
              <a:rPr lang="en-US" sz="800" dirty="0"/>
              <a:t> </a:t>
            </a:r>
            <a:r>
              <a:rPr lang="en-US" sz="800" dirty="0" err="1"/>
              <a:t>pentru</a:t>
            </a:r>
            <a:r>
              <a:rPr lang="en-US" sz="800" dirty="0"/>
              <a:t> </a:t>
            </a:r>
            <a:r>
              <a:rPr lang="en-US" sz="800" dirty="0" err="1"/>
              <a:t>mancare</a:t>
            </a:r>
            <a:r>
              <a:rPr lang="en-US" sz="800" dirty="0"/>
              <a:t> are 3 </a:t>
            </a:r>
            <a:r>
              <a:rPr lang="en-US" sz="800" dirty="0" err="1"/>
              <a:t>poziții</a:t>
            </a:r>
            <a:r>
              <a:rPr lang="en-US" sz="800" dirty="0"/>
              <a:t>, care </a:t>
            </a:r>
            <a:r>
              <a:rPr lang="en-US" sz="800" dirty="0" err="1"/>
              <a:t>sunt</a:t>
            </a:r>
            <a:r>
              <a:rPr lang="en-US" sz="800" dirty="0"/>
              <a:t> </a:t>
            </a:r>
            <a:r>
              <a:rPr lang="en-US" sz="800" dirty="0" err="1"/>
              <a:t>amplasate</a:t>
            </a:r>
            <a:r>
              <a:rPr lang="en-US" sz="800" dirty="0"/>
              <a:t> </a:t>
            </a:r>
            <a:r>
              <a:rPr lang="en-US" sz="800" dirty="0" err="1"/>
              <a:t>pe</a:t>
            </a:r>
            <a:r>
              <a:rPr lang="en-US" sz="800" dirty="0"/>
              <a:t> </a:t>
            </a:r>
            <a:r>
              <a:rPr lang="en-US" sz="800" dirty="0" err="1"/>
              <a:t>cotiere</a:t>
            </a:r>
            <a:r>
              <a:rPr lang="en-US" sz="800" dirty="0"/>
              <a:t>. </a:t>
            </a:r>
            <a:r>
              <a:rPr lang="en-US" sz="800" dirty="0" err="1"/>
              <a:t>Aliniați</a:t>
            </a:r>
            <a:r>
              <a:rPr lang="en-US" sz="800" dirty="0"/>
              <a:t> </a:t>
            </a:r>
            <a:r>
              <a:rPr lang="en-US" sz="800" dirty="0" err="1"/>
              <a:t>tava</a:t>
            </a:r>
            <a:r>
              <a:rPr lang="en-US" sz="800" dirty="0"/>
              <a:t> </a:t>
            </a:r>
            <a:r>
              <a:rPr lang="en-US" sz="800" dirty="0" err="1"/>
              <a:t>pentru</a:t>
            </a:r>
            <a:r>
              <a:rPr lang="en-US" sz="800" dirty="0"/>
              <a:t> </a:t>
            </a:r>
            <a:r>
              <a:rPr lang="en-US" sz="800" dirty="0" err="1"/>
              <a:t>mâncare</a:t>
            </a:r>
            <a:r>
              <a:rPr lang="en-US" sz="800" dirty="0"/>
              <a:t> cu </a:t>
            </a:r>
            <a:r>
              <a:rPr lang="en-US" sz="800" dirty="0" err="1"/>
              <a:t>poziția</a:t>
            </a:r>
            <a:r>
              <a:rPr lang="en-US" sz="800" dirty="0"/>
              <a:t> </a:t>
            </a:r>
            <a:r>
              <a:rPr lang="en-US" sz="800" dirty="0" err="1"/>
              <a:t>dorită</a:t>
            </a:r>
            <a:r>
              <a:rPr lang="en-US" sz="800" dirty="0"/>
              <a:t> </a:t>
            </a:r>
            <a:r>
              <a:rPr lang="en-US" sz="800" dirty="0" err="1"/>
              <a:t>și</a:t>
            </a:r>
            <a:r>
              <a:rPr lang="en-US" sz="800" dirty="0"/>
              <a:t> </a:t>
            </a:r>
            <a:r>
              <a:rPr lang="en-US" sz="800" dirty="0" err="1"/>
              <a:t>după</a:t>
            </a:r>
            <a:r>
              <a:rPr lang="en-US" sz="800" dirty="0"/>
              <a:t> </a:t>
            </a:r>
            <a:r>
              <a:rPr lang="en-US" sz="800" dirty="0" err="1"/>
              <a:t>aceasta</a:t>
            </a:r>
            <a:r>
              <a:rPr lang="en-US" sz="800" dirty="0"/>
              <a:t> </a:t>
            </a:r>
            <a:r>
              <a:rPr lang="en-US" sz="800" dirty="0" err="1"/>
              <a:t>eliberati</a:t>
            </a:r>
            <a:r>
              <a:rPr lang="en-US" sz="800" dirty="0"/>
              <a:t> </a:t>
            </a:r>
            <a:r>
              <a:rPr lang="en-US" sz="800" dirty="0" err="1"/>
              <a:t>maneta</a:t>
            </a:r>
            <a:r>
              <a:rPr lang="en-US" sz="800" dirty="0"/>
              <a:t> </a:t>
            </a:r>
            <a:r>
              <a:rPr lang="en-US" sz="800" dirty="0" err="1"/>
              <a:t>să</a:t>
            </a:r>
            <a:r>
              <a:rPr lang="en-US" sz="800" dirty="0"/>
              <a:t> se </a:t>
            </a:r>
            <a:r>
              <a:rPr lang="en-US" sz="800" dirty="0" err="1"/>
              <a:t>fixeze</a:t>
            </a:r>
            <a:r>
              <a:rPr lang="en-US" sz="800" dirty="0"/>
              <a:t> </a:t>
            </a:r>
            <a:r>
              <a:rPr lang="en-US" sz="800" dirty="0" err="1"/>
              <a:t>pe</a:t>
            </a:r>
            <a:r>
              <a:rPr lang="en-US" sz="800" dirty="0"/>
              <a:t> </a:t>
            </a:r>
            <a:r>
              <a:rPr lang="en-US" sz="800" dirty="0" err="1"/>
              <a:t>poziție</a:t>
            </a:r>
            <a:r>
              <a:rPr lang="en-US" sz="800" dirty="0"/>
              <a:t>. </a:t>
            </a:r>
            <a:r>
              <a:rPr lang="en-US" sz="800" dirty="0" err="1"/>
              <a:t>Dacă</a:t>
            </a:r>
            <a:r>
              <a:rPr lang="en-US" sz="800" dirty="0"/>
              <a:t> </a:t>
            </a:r>
            <a:r>
              <a:rPr lang="en-US" sz="800" dirty="0" err="1"/>
              <a:t>tava</a:t>
            </a:r>
            <a:r>
              <a:rPr lang="en-US" sz="800" dirty="0"/>
              <a:t> nu se </a:t>
            </a:r>
            <a:r>
              <a:rPr lang="en-US" sz="800" dirty="0" err="1"/>
              <a:t>fixează</a:t>
            </a:r>
            <a:r>
              <a:rPr lang="en-US" sz="800" dirty="0"/>
              <a:t> automat, </a:t>
            </a:r>
            <a:r>
              <a:rPr lang="en-US" sz="800" dirty="0" err="1"/>
              <a:t>mutați</a:t>
            </a:r>
            <a:r>
              <a:rPr lang="en-US" sz="800" dirty="0"/>
              <a:t>-o </a:t>
            </a:r>
            <a:r>
              <a:rPr lang="en-US" sz="800" dirty="0" err="1"/>
              <a:t>ușor</a:t>
            </a:r>
            <a:r>
              <a:rPr lang="en-US" sz="800" dirty="0"/>
              <a:t> </a:t>
            </a:r>
            <a:r>
              <a:rPr lang="en-US" sz="800" dirty="0" err="1"/>
              <a:t>până</a:t>
            </a:r>
            <a:r>
              <a:rPr lang="en-US" sz="800" dirty="0"/>
              <a:t> </a:t>
            </a:r>
            <a:r>
              <a:rPr lang="en-US" sz="800" dirty="0" err="1"/>
              <a:t>când</a:t>
            </a:r>
            <a:r>
              <a:rPr lang="en-US" sz="800" dirty="0"/>
              <a:t> </a:t>
            </a:r>
            <a:r>
              <a:rPr lang="en-US" sz="800" dirty="0" err="1"/>
              <a:t>auziți</a:t>
            </a:r>
            <a:r>
              <a:rPr lang="en-US" sz="800" dirty="0"/>
              <a:t> </a:t>
            </a:r>
            <a:r>
              <a:rPr lang="en-US" sz="800" dirty="0" err="1"/>
              <a:t>sunetul</a:t>
            </a:r>
            <a:r>
              <a:rPr lang="en-US" sz="800" dirty="0"/>
              <a:t> „</a:t>
            </a:r>
            <a:r>
              <a:rPr lang="en-US" sz="800" dirty="0" err="1"/>
              <a:t>clic</a:t>
            </a:r>
            <a:r>
              <a:rPr lang="en-US" sz="800" dirty="0"/>
              <a:t>”, care </a:t>
            </a:r>
            <a:r>
              <a:rPr lang="en-US" sz="800" dirty="0" err="1"/>
              <a:t>anunta</a:t>
            </a:r>
            <a:r>
              <a:rPr lang="en-US" sz="800" dirty="0"/>
              <a:t>  </a:t>
            </a:r>
            <a:r>
              <a:rPr lang="en-US" sz="800" dirty="0" err="1"/>
              <a:t>blocarea</a:t>
            </a:r>
            <a:r>
              <a:rPr lang="en-US" sz="800" dirty="0"/>
              <a:t> </a:t>
            </a:r>
            <a:r>
              <a:rPr lang="en-US" sz="800" dirty="0" err="1"/>
              <a:t>acesteia</a:t>
            </a:r>
            <a:r>
              <a:rPr lang="en-US" sz="800" dirty="0"/>
              <a:t>. ATENŢIE! Nu </a:t>
            </a:r>
            <a:r>
              <a:rPr lang="en-US" sz="800" dirty="0" err="1"/>
              <a:t>folosiți</a:t>
            </a:r>
            <a:r>
              <a:rPr lang="en-US" sz="800" dirty="0"/>
              <a:t> NICIODATĂ </a:t>
            </a:r>
            <a:r>
              <a:rPr lang="en-US" sz="800" dirty="0" err="1"/>
              <a:t>tava</a:t>
            </a:r>
            <a:r>
              <a:rPr lang="en-US" sz="800" dirty="0"/>
              <a:t> </a:t>
            </a:r>
            <a:r>
              <a:rPr lang="en-US" sz="800" dirty="0" err="1"/>
              <a:t>pentru</a:t>
            </a:r>
            <a:r>
              <a:rPr lang="en-US" sz="800" dirty="0"/>
              <a:t> </a:t>
            </a:r>
            <a:r>
              <a:rPr lang="en-US" sz="800" dirty="0" err="1"/>
              <a:t>mancare</a:t>
            </a:r>
            <a:r>
              <a:rPr lang="en-US" sz="800" dirty="0"/>
              <a:t> </a:t>
            </a:r>
            <a:r>
              <a:rPr lang="en-US" sz="800" dirty="0" err="1"/>
              <a:t>dacă</a:t>
            </a:r>
            <a:r>
              <a:rPr lang="en-US" sz="800" dirty="0"/>
              <a:t> </a:t>
            </a:r>
            <a:r>
              <a:rPr lang="en-US" sz="800" dirty="0" err="1"/>
              <a:t>este</a:t>
            </a:r>
            <a:r>
              <a:rPr lang="en-US" sz="800" dirty="0"/>
              <a:t> </a:t>
            </a:r>
            <a:r>
              <a:rPr lang="en-US" sz="800" dirty="0" err="1"/>
              <a:t>așezată</a:t>
            </a:r>
            <a:r>
              <a:rPr lang="en-US" sz="800" dirty="0"/>
              <a:t> </a:t>
            </a:r>
            <a:r>
              <a:rPr lang="en-US" sz="800" dirty="0" err="1"/>
              <a:t>în</a:t>
            </a:r>
            <a:r>
              <a:rPr lang="en-US" sz="800" dirty="0"/>
              <a:t> </a:t>
            </a:r>
            <a:r>
              <a:rPr lang="en-US" sz="800" dirty="0" err="1"/>
              <a:t>poziția</a:t>
            </a:r>
            <a:r>
              <a:rPr lang="en-US" sz="800" dirty="0"/>
              <a:t> </a:t>
            </a:r>
            <a:r>
              <a:rPr lang="en-US" sz="800" dirty="0" err="1"/>
              <a:t>în</a:t>
            </a:r>
            <a:r>
              <a:rPr lang="en-US" sz="800" dirty="0"/>
              <a:t> care </a:t>
            </a:r>
            <a:r>
              <a:rPr lang="en-US" sz="800" dirty="0" err="1"/>
              <a:t>semnele</a:t>
            </a:r>
            <a:r>
              <a:rPr lang="en-US" sz="800" dirty="0"/>
              <a:t> de </a:t>
            </a:r>
            <a:r>
              <a:rPr lang="en-US" sz="800" dirty="0" err="1"/>
              <a:t>avertizare</a:t>
            </a:r>
            <a:r>
              <a:rPr lang="en-US" sz="800" dirty="0"/>
              <a:t> </a:t>
            </a:r>
            <a:r>
              <a:rPr lang="en-US" sz="800" dirty="0" err="1"/>
              <a:t>sunt</a:t>
            </a:r>
            <a:r>
              <a:rPr lang="en-US" sz="800" dirty="0"/>
              <a:t> </a:t>
            </a:r>
            <a:r>
              <a:rPr lang="en-US" sz="800" dirty="0" err="1"/>
              <a:t>vizibile</a:t>
            </a:r>
            <a:r>
              <a:rPr lang="en-US" sz="800" dirty="0"/>
              <a:t>. </a:t>
            </a:r>
            <a:r>
              <a:rPr lang="en-US" sz="800" dirty="0" err="1"/>
              <a:t>Pentru</a:t>
            </a:r>
            <a:r>
              <a:rPr lang="en-US" sz="800" dirty="0"/>
              <a:t> a </a:t>
            </a:r>
            <a:r>
              <a:rPr lang="en-US" sz="800" dirty="0" err="1"/>
              <a:t>scoate</a:t>
            </a:r>
            <a:r>
              <a:rPr lang="en-US" sz="800" dirty="0"/>
              <a:t> </a:t>
            </a:r>
            <a:r>
              <a:rPr lang="en-US" sz="800" dirty="0" err="1"/>
              <a:t>partea</a:t>
            </a:r>
            <a:r>
              <a:rPr lang="en-US" sz="800" dirty="0"/>
              <a:t> </a:t>
            </a:r>
            <a:r>
              <a:rPr lang="en-US" sz="800" dirty="0" err="1"/>
              <a:t>superioară</a:t>
            </a:r>
            <a:r>
              <a:rPr lang="en-US" sz="800" dirty="0"/>
              <a:t> a </a:t>
            </a:r>
            <a:r>
              <a:rPr lang="en-US" sz="800" dirty="0" err="1"/>
              <a:t>tăvii</a:t>
            </a:r>
            <a:r>
              <a:rPr lang="en-US" sz="800" dirty="0"/>
              <a:t>, </a:t>
            </a:r>
            <a:r>
              <a:rPr lang="en-US" sz="800" dirty="0" err="1"/>
              <a:t>trageți</a:t>
            </a:r>
            <a:r>
              <a:rPr lang="en-US" sz="800" dirty="0"/>
              <a:t> </a:t>
            </a:r>
            <a:r>
              <a:rPr lang="en-US" sz="800" dirty="0" err="1"/>
              <a:t>clemele</a:t>
            </a:r>
            <a:r>
              <a:rPr lang="en-US" sz="800" dirty="0"/>
              <a:t> c, d </a:t>
            </a:r>
            <a:r>
              <a:rPr lang="en-US" sz="800" dirty="0" err="1"/>
              <a:t>și</a:t>
            </a:r>
            <a:r>
              <a:rPr lang="en-US" sz="800" dirty="0"/>
              <a:t> </a:t>
            </a:r>
            <a:r>
              <a:rPr lang="en-US" sz="800" dirty="0" err="1"/>
              <a:t>este</a:t>
            </a:r>
            <a:r>
              <a:rPr lang="en-US" sz="800" dirty="0"/>
              <a:t> din </a:t>
            </a:r>
            <a:r>
              <a:rPr lang="en-US" sz="800" dirty="0" err="1"/>
              <a:t>părțile</a:t>
            </a:r>
            <a:r>
              <a:rPr lang="en-US" sz="800" dirty="0"/>
              <a:t> </a:t>
            </a:r>
            <a:r>
              <a:rPr lang="en-US" sz="800" dirty="0" err="1"/>
              <a:t>interioare</a:t>
            </a:r>
            <a:r>
              <a:rPr lang="en-US" sz="800" dirty="0"/>
              <a:t>, </a:t>
            </a:r>
            <a:r>
              <a:rPr lang="en-US" sz="800" dirty="0" err="1"/>
              <a:t>după</a:t>
            </a:r>
            <a:r>
              <a:rPr lang="en-US" sz="800" dirty="0"/>
              <a:t> </a:t>
            </a:r>
            <a:r>
              <a:rPr lang="en-US" sz="800" dirty="0" err="1"/>
              <a:t>aceasta</a:t>
            </a:r>
            <a:r>
              <a:rPr lang="en-US" sz="800" dirty="0"/>
              <a:t> </a:t>
            </a:r>
            <a:r>
              <a:rPr lang="en-US" sz="800" dirty="0" err="1"/>
              <a:t>ridicați</a:t>
            </a:r>
            <a:r>
              <a:rPr lang="en-US" sz="800" dirty="0"/>
              <a:t> </a:t>
            </a:r>
            <a:r>
              <a:rPr lang="en-US" sz="800" dirty="0" err="1"/>
              <a:t>partea</a:t>
            </a:r>
            <a:r>
              <a:rPr lang="en-US" sz="800" dirty="0"/>
              <a:t> </a:t>
            </a:r>
            <a:r>
              <a:rPr lang="en-US" sz="800" dirty="0" err="1"/>
              <a:t>superioară</a:t>
            </a:r>
            <a:r>
              <a:rPr lang="en-US" sz="800" dirty="0"/>
              <a:t> </a:t>
            </a:r>
            <a:r>
              <a:rPr lang="en-US" sz="800" dirty="0" err="1"/>
              <a:t>și</a:t>
            </a:r>
            <a:r>
              <a:rPr lang="en-US" sz="800" dirty="0"/>
              <a:t> </a:t>
            </a:r>
            <a:r>
              <a:rPr lang="en-US" sz="800" dirty="0" err="1"/>
              <a:t>separați</a:t>
            </a:r>
            <a:r>
              <a:rPr lang="en-US" sz="800" dirty="0"/>
              <a:t>-o. </a:t>
            </a:r>
            <a:r>
              <a:rPr lang="en-US" sz="800" dirty="0" err="1"/>
              <a:t>Pentru</a:t>
            </a:r>
            <a:r>
              <a:rPr lang="en-US" sz="800" dirty="0"/>
              <a:t> a o </a:t>
            </a:r>
            <a:r>
              <a:rPr lang="en-US" sz="800" dirty="0" err="1"/>
              <a:t>așeza</a:t>
            </a:r>
            <a:r>
              <a:rPr lang="en-US" sz="800" dirty="0"/>
              <a:t> din </a:t>
            </a:r>
            <a:r>
              <a:rPr lang="en-US" sz="800" dirty="0" err="1"/>
              <a:t>nou</a:t>
            </a:r>
            <a:r>
              <a:rPr lang="en-US" sz="800" dirty="0"/>
              <a:t> la </a:t>
            </a:r>
            <a:r>
              <a:rPr lang="en-US" sz="800" dirty="0" err="1"/>
              <a:t>locul</a:t>
            </a:r>
            <a:r>
              <a:rPr lang="en-US" sz="800" dirty="0"/>
              <a:t> </a:t>
            </a:r>
            <a:r>
              <a:rPr lang="en-US" sz="800" dirty="0" err="1"/>
              <a:t>ei</a:t>
            </a:r>
            <a:r>
              <a:rPr lang="en-US" sz="800" dirty="0"/>
              <a:t>, </a:t>
            </a:r>
            <a:r>
              <a:rPr lang="en-US" sz="800" dirty="0" err="1"/>
              <a:t>puneți</a:t>
            </a:r>
            <a:r>
              <a:rPr lang="en-US" sz="800" dirty="0"/>
              <a:t>-o </a:t>
            </a:r>
            <a:r>
              <a:rPr lang="en-US" sz="800" dirty="0" err="1"/>
              <a:t>peste</a:t>
            </a:r>
            <a:r>
              <a:rPr lang="en-US" sz="800" dirty="0"/>
              <a:t> </a:t>
            </a:r>
            <a:r>
              <a:rPr lang="en-US" sz="800" dirty="0" err="1"/>
              <a:t>bază</a:t>
            </a:r>
            <a:r>
              <a:rPr lang="en-US" sz="800" dirty="0"/>
              <a:t> </a:t>
            </a:r>
            <a:r>
              <a:rPr lang="en-US" sz="800" dirty="0" err="1"/>
              <a:t>și</a:t>
            </a:r>
            <a:r>
              <a:rPr lang="en-US" sz="800" dirty="0"/>
              <a:t> </a:t>
            </a:r>
            <a:r>
              <a:rPr lang="en-US" sz="800" dirty="0" err="1"/>
              <a:t>apăsați</a:t>
            </a:r>
            <a:r>
              <a:rPr lang="en-US" sz="800" dirty="0"/>
              <a:t> </a:t>
            </a:r>
            <a:r>
              <a:rPr lang="en-US" sz="800" dirty="0" err="1"/>
              <a:t>în</a:t>
            </a:r>
            <a:r>
              <a:rPr lang="en-US" sz="800" dirty="0"/>
              <a:t> </a:t>
            </a:r>
            <a:r>
              <a:rPr lang="en-US" sz="800" dirty="0" err="1"/>
              <a:t>jos</a:t>
            </a:r>
            <a:r>
              <a:rPr lang="en-US" sz="800" dirty="0"/>
              <a:t> </a:t>
            </a:r>
            <a:r>
              <a:rPr lang="en-US" sz="800" dirty="0" err="1"/>
              <a:t>peste</a:t>
            </a:r>
            <a:r>
              <a:rPr lang="en-US" sz="800" dirty="0"/>
              <a:t> </a:t>
            </a:r>
            <a:r>
              <a:rPr lang="en-US" sz="800" dirty="0" err="1"/>
              <a:t>clipsuri</a:t>
            </a:r>
            <a:r>
              <a:rPr lang="en-US" sz="800" dirty="0"/>
              <a:t>, </a:t>
            </a:r>
            <a:r>
              <a:rPr lang="en-US" sz="800" dirty="0" err="1"/>
              <a:t>până</a:t>
            </a:r>
            <a:r>
              <a:rPr lang="en-US" sz="800" dirty="0"/>
              <a:t> </a:t>
            </a:r>
            <a:r>
              <a:rPr lang="en-US" sz="800" dirty="0" err="1"/>
              <a:t>când</a:t>
            </a:r>
            <a:r>
              <a:rPr lang="en-US" sz="800" dirty="0"/>
              <a:t> </a:t>
            </a:r>
            <a:r>
              <a:rPr lang="en-US" sz="800" dirty="0" err="1"/>
              <a:t>acestea</a:t>
            </a:r>
            <a:r>
              <a:rPr lang="en-US" sz="800" dirty="0"/>
              <a:t> </a:t>
            </a:r>
            <a:r>
              <a:rPr lang="en-US" sz="800" dirty="0" err="1"/>
              <a:t>fac</a:t>
            </a:r>
            <a:r>
              <a:rPr lang="en-US" sz="800" dirty="0"/>
              <a:t> </a:t>
            </a:r>
            <a:r>
              <a:rPr lang="en-US" sz="800" dirty="0" err="1"/>
              <a:t>clic</a:t>
            </a:r>
            <a:r>
              <a:rPr lang="en-US" sz="800" dirty="0"/>
              <a:t> la </a:t>
            </a:r>
            <a:r>
              <a:rPr lang="en-US" sz="800" dirty="0" err="1"/>
              <a:t>locul</a:t>
            </a:r>
            <a:r>
              <a:rPr lang="en-US" sz="800" dirty="0"/>
              <a:t> </a:t>
            </a:r>
            <a:r>
              <a:rPr lang="en-US" sz="800" dirty="0" err="1"/>
              <a:t>lor</a:t>
            </a:r>
            <a:r>
              <a:rPr lang="en-US" sz="800" dirty="0"/>
              <a:t> </a:t>
            </a:r>
            <a:r>
              <a:rPr lang="en-US" sz="800" dirty="0" err="1"/>
              <a:t>și</a:t>
            </a:r>
            <a:r>
              <a:rPr lang="en-US" sz="800" dirty="0"/>
              <a:t> se </a:t>
            </a:r>
            <a:r>
              <a:rPr lang="en-US" sz="800" dirty="0" err="1"/>
              <a:t>fixeaza</a:t>
            </a:r>
            <a:r>
              <a:rPr lang="en-US" sz="800" dirty="0"/>
              <a:t>.</a:t>
            </a:r>
          </a:p>
          <a:p>
            <a:pPr lvl="0" algn="just"/>
            <a:r>
              <a:rPr lang="en-US" sz="800" dirty="0"/>
              <a:t>- </a:t>
            </a:r>
            <a:r>
              <a:rPr lang="en-US" sz="800" dirty="0" err="1"/>
              <a:t>Tava</a:t>
            </a:r>
            <a:r>
              <a:rPr lang="en-US" sz="800" dirty="0"/>
              <a:t> cu </a:t>
            </a:r>
            <a:r>
              <a:rPr lang="en-US" sz="800" dirty="0" err="1"/>
              <a:t>mâncare</a:t>
            </a:r>
            <a:r>
              <a:rPr lang="en-US" sz="800" dirty="0"/>
              <a:t> se </a:t>
            </a:r>
            <a:r>
              <a:rPr lang="en-US" sz="800" dirty="0" err="1"/>
              <a:t>poate</a:t>
            </a:r>
            <a:r>
              <a:rPr lang="en-US" sz="800" dirty="0"/>
              <a:t> </a:t>
            </a:r>
            <a:r>
              <a:rPr lang="en-US" sz="800" dirty="0" err="1"/>
              <a:t>agăța</a:t>
            </a:r>
            <a:r>
              <a:rPr lang="en-US" sz="800" dirty="0"/>
              <a:t> de </a:t>
            </a:r>
            <a:r>
              <a:rPr lang="en-US" sz="800" dirty="0" err="1"/>
              <a:t>partea</a:t>
            </a:r>
            <a:r>
              <a:rPr lang="en-US" sz="800" dirty="0"/>
              <a:t> </a:t>
            </a:r>
            <a:r>
              <a:rPr lang="en-US" sz="800" dirty="0" err="1"/>
              <a:t>inferioara</a:t>
            </a:r>
            <a:r>
              <a:rPr lang="en-US" sz="800" dirty="0"/>
              <a:t> a </a:t>
            </a:r>
            <a:r>
              <a:rPr lang="en-US" sz="800" dirty="0" err="1"/>
              <a:t>picioarelor</a:t>
            </a:r>
            <a:r>
              <a:rPr lang="en-US" sz="800" dirty="0"/>
              <a:t> </a:t>
            </a:r>
            <a:r>
              <a:rPr lang="en-US" sz="800" dirty="0" err="1"/>
              <a:t>pentru</a:t>
            </a:r>
            <a:r>
              <a:rPr lang="en-US" sz="800" dirty="0"/>
              <a:t> </a:t>
            </a:r>
            <a:r>
              <a:rPr lang="en-US" sz="800" dirty="0" err="1"/>
              <a:t>depozitare</a:t>
            </a:r>
            <a:r>
              <a:rPr lang="en-US" sz="800" dirty="0"/>
              <a:t>. </a:t>
            </a:r>
            <a:r>
              <a:rPr lang="en-US" sz="800" dirty="0" err="1"/>
              <a:t>Aliniați</a:t>
            </a:r>
            <a:r>
              <a:rPr lang="en-US" sz="800" dirty="0"/>
              <a:t> </a:t>
            </a:r>
            <a:r>
              <a:rPr lang="en-US" sz="800" dirty="0" err="1"/>
              <a:t>deschiderea</a:t>
            </a:r>
            <a:r>
              <a:rPr lang="en-US" sz="800" dirty="0"/>
              <a:t> </a:t>
            </a:r>
            <a:r>
              <a:rPr lang="en-US" sz="800" dirty="0" err="1"/>
              <a:t>părții</a:t>
            </a:r>
            <a:r>
              <a:rPr lang="en-US" sz="800" dirty="0"/>
              <a:t> </a:t>
            </a:r>
            <a:r>
              <a:rPr lang="en-US" sz="800" dirty="0" err="1"/>
              <a:t>inferioare</a:t>
            </a:r>
            <a:r>
              <a:rPr lang="en-US" sz="800" dirty="0"/>
              <a:t> a </a:t>
            </a:r>
            <a:r>
              <a:rPr lang="en-US" sz="800" dirty="0" err="1"/>
              <a:t>tăvii</a:t>
            </a:r>
            <a:r>
              <a:rPr lang="en-US" sz="800" dirty="0"/>
              <a:t> cu </a:t>
            </a:r>
            <a:r>
              <a:rPr lang="en-US" sz="800" dirty="0" err="1"/>
              <a:t>pinii</a:t>
            </a:r>
            <a:r>
              <a:rPr lang="en-US" sz="800" dirty="0"/>
              <a:t> </a:t>
            </a:r>
            <a:r>
              <a:rPr lang="en-US" sz="800" dirty="0" err="1"/>
              <a:t>mici</a:t>
            </a:r>
            <a:r>
              <a:rPr lang="en-US" sz="800" dirty="0"/>
              <a:t> </a:t>
            </a:r>
            <a:r>
              <a:rPr lang="en-US" sz="800" dirty="0" err="1"/>
              <a:t>ai</a:t>
            </a:r>
            <a:r>
              <a:rPr lang="en-US" sz="800" dirty="0"/>
              <a:t> </a:t>
            </a:r>
            <a:r>
              <a:rPr lang="en-US" sz="800" dirty="0" err="1"/>
              <a:t>picioarelor</a:t>
            </a:r>
            <a:r>
              <a:rPr lang="en-US" sz="800" dirty="0"/>
              <a:t> </a:t>
            </a:r>
            <a:r>
              <a:rPr lang="en-US" sz="800" dirty="0" err="1"/>
              <a:t>scaunului</a:t>
            </a:r>
            <a:r>
              <a:rPr lang="en-US" sz="800" dirty="0"/>
              <a:t> </a:t>
            </a:r>
            <a:r>
              <a:rPr lang="en-US" sz="800" dirty="0" err="1"/>
              <a:t>și</a:t>
            </a:r>
            <a:r>
              <a:rPr lang="en-US" sz="800" dirty="0"/>
              <a:t> </a:t>
            </a:r>
            <a:r>
              <a:rPr lang="en-US" sz="800" dirty="0" err="1"/>
              <a:t>agățați</a:t>
            </a:r>
            <a:r>
              <a:rPr lang="en-US" sz="800" dirty="0"/>
              <a:t>-o.</a:t>
            </a:r>
          </a:p>
          <a:p>
            <a:pPr lvl="0" algn="just"/>
            <a:r>
              <a:rPr lang="en-US" sz="800" dirty="0"/>
              <a:t>5. </a:t>
            </a:r>
            <a:r>
              <a:rPr lang="en-US" sz="800" b="1" dirty="0"/>
              <a:t>UTILIZAREA CENTURII DE SIGURANTA IN 5 PUNCTE </a:t>
            </a:r>
            <a:r>
              <a:rPr lang="en-US" sz="800" dirty="0"/>
              <a:t>- </a:t>
            </a:r>
            <a:r>
              <a:rPr lang="en-US" sz="800" dirty="0" err="1"/>
              <a:t>Uită-te</a:t>
            </a:r>
            <a:r>
              <a:rPr lang="en-US" sz="800" dirty="0"/>
              <a:t> </a:t>
            </a:r>
            <a:r>
              <a:rPr lang="en-US" sz="800" dirty="0" err="1"/>
              <a:t>Figura</a:t>
            </a:r>
            <a:r>
              <a:rPr lang="en-US" sz="800" dirty="0"/>
              <a:t> 5: </a:t>
            </a:r>
            <a:r>
              <a:rPr lang="en-US" sz="800" dirty="0" err="1"/>
              <a:t>Centura</a:t>
            </a:r>
            <a:r>
              <a:rPr lang="en-US" sz="800" dirty="0"/>
              <a:t> de </a:t>
            </a:r>
            <a:r>
              <a:rPr lang="en-US" sz="800" dirty="0" err="1"/>
              <a:t>siguranță</a:t>
            </a:r>
            <a:r>
              <a:rPr lang="en-US" sz="800" dirty="0"/>
              <a:t> </a:t>
            </a:r>
            <a:r>
              <a:rPr lang="en-US" sz="800" dirty="0" err="1"/>
              <a:t>în</a:t>
            </a:r>
            <a:r>
              <a:rPr lang="en-US" sz="800" dirty="0"/>
              <a:t> </a:t>
            </a:r>
            <a:r>
              <a:rPr lang="en-US" sz="800" dirty="0" err="1"/>
              <a:t>cinci</a:t>
            </a:r>
            <a:r>
              <a:rPr lang="en-US" sz="800" dirty="0"/>
              <a:t> </a:t>
            </a:r>
            <a:r>
              <a:rPr lang="en-US" sz="800" dirty="0" err="1"/>
              <a:t>puncte</a:t>
            </a:r>
            <a:r>
              <a:rPr lang="en-US" sz="800" dirty="0"/>
              <a:t> </a:t>
            </a:r>
            <a:r>
              <a:rPr lang="en-US" sz="800" dirty="0" err="1"/>
              <a:t>este</a:t>
            </a:r>
            <a:r>
              <a:rPr lang="en-US" sz="800" dirty="0"/>
              <a:t> </a:t>
            </a:r>
            <a:r>
              <a:rPr lang="en-US" sz="800" dirty="0" err="1"/>
              <a:t>prevăzuta</a:t>
            </a:r>
            <a:r>
              <a:rPr lang="en-US" sz="800" dirty="0"/>
              <a:t> </a:t>
            </a:r>
            <a:r>
              <a:rPr lang="en-US" sz="800" dirty="0" err="1"/>
              <a:t>pentru</a:t>
            </a:r>
            <a:r>
              <a:rPr lang="en-US" sz="800" dirty="0"/>
              <a:t> a </a:t>
            </a:r>
            <a:r>
              <a:rPr lang="en-US" sz="800" dirty="0" err="1"/>
              <a:t>asigura</a:t>
            </a:r>
            <a:r>
              <a:rPr lang="en-US" sz="800" dirty="0"/>
              <a:t> </a:t>
            </a:r>
            <a:r>
              <a:rPr lang="en-US" sz="800" dirty="0" err="1"/>
              <a:t>siguranța</a:t>
            </a:r>
            <a:r>
              <a:rPr lang="en-US" sz="800" dirty="0"/>
              <a:t> </a:t>
            </a:r>
            <a:r>
              <a:rPr lang="en-US" sz="800" dirty="0" err="1"/>
              <a:t>copilului</a:t>
            </a:r>
            <a:r>
              <a:rPr lang="en-US" sz="800" dirty="0"/>
              <a:t> </a:t>
            </a:r>
            <a:r>
              <a:rPr lang="en-US" sz="800" dirty="0" err="1"/>
              <a:t>tău</a:t>
            </a:r>
            <a:r>
              <a:rPr lang="en-US" sz="800" dirty="0"/>
              <a:t> </a:t>
            </a:r>
            <a:r>
              <a:rPr lang="en-US" sz="800" dirty="0" err="1"/>
              <a:t>și</a:t>
            </a:r>
            <a:r>
              <a:rPr lang="en-US" sz="800" dirty="0"/>
              <a:t> </a:t>
            </a:r>
            <a:r>
              <a:rPr lang="en-US" sz="800" dirty="0" err="1"/>
              <a:t>trebuie</a:t>
            </a:r>
            <a:r>
              <a:rPr lang="en-US" sz="800" dirty="0"/>
              <a:t> </a:t>
            </a:r>
            <a:r>
              <a:rPr lang="en-US" sz="800" dirty="0" err="1"/>
              <a:t>întotdeauna</a:t>
            </a:r>
            <a:r>
              <a:rPr lang="en-US" sz="800" dirty="0"/>
              <a:t> </a:t>
            </a:r>
            <a:r>
              <a:rPr lang="en-US" sz="800" dirty="0" err="1"/>
              <a:t>folosita</a:t>
            </a:r>
            <a:r>
              <a:rPr lang="en-US" sz="800" dirty="0"/>
              <a:t>.</a:t>
            </a:r>
          </a:p>
          <a:p>
            <a:pPr lvl="0" algn="just"/>
            <a:r>
              <a:rPr lang="en-US" sz="800" dirty="0"/>
              <a:t>- </a:t>
            </a:r>
            <a:r>
              <a:rPr lang="en-US" sz="800" dirty="0" err="1"/>
              <a:t>Pentru</a:t>
            </a:r>
            <a:r>
              <a:rPr lang="en-US" sz="800" dirty="0"/>
              <a:t> a </a:t>
            </a:r>
            <a:r>
              <a:rPr lang="en-US" sz="800" dirty="0" err="1"/>
              <a:t>debloca</a:t>
            </a:r>
            <a:r>
              <a:rPr lang="en-US" sz="800" dirty="0"/>
              <a:t> </a:t>
            </a:r>
            <a:r>
              <a:rPr lang="en-US" sz="800" dirty="0" err="1"/>
              <a:t>centura</a:t>
            </a:r>
            <a:r>
              <a:rPr lang="en-US" sz="800" dirty="0"/>
              <a:t>, </a:t>
            </a:r>
            <a:r>
              <a:rPr lang="en-US" sz="800" dirty="0" err="1"/>
              <a:t>apăsați</a:t>
            </a:r>
            <a:r>
              <a:rPr lang="en-US" sz="800" dirty="0"/>
              <a:t> </a:t>
            </a:r>
            <a:r>
              <a:rPr lang="en-US" sz="800" dirty="0" err="1"/>
              <a:t>butonul</a:t>
            </a:r>
            <a:r>
              <a:rPr lang="en-US" sz="800" dirty="0"/>
              <a:t> de </a:t>
            </a:r>
            <a:r>
              <a:rPr lang="en-US" sz="800" dirty="0" err="1"/>
              <a:t>pe</a:t>
            </a:r>
            <a:r>
              <a:rPr lang="en-US" sz="800" dirty="0"/>
              <a:t> </a:t>
            </a:r>
            <a:r>
              <a:rPr lang="en-US" sz="800" dirty="0" err="1"/>
              <a:t>cataramă</a:t>
            </a:r>
            <a:r>
              <a:rPr lang="en-US" sz="800" dirty="0"/>
              <a:t> (a) </a:t>
            </a:r>
            <a:r>
              <a:rPr lang="en-US" sz="800" dirty="0" err="1"/>
              <a:t>și</a:t>
            </a:r>
            <a:r>
              <a:rPr lang="en-US" sz="800" dirty="0"/>
              <a:t> </a:t>
            </a:r>
            <a:r>
              <a:rPr lang="en-US" sz="800" dirty="0" err="1"/>
              <a:t>trageți</a:t>
            </a:r>
            <a:r>
              <a:rPr lang="en-US" sz="800" dirty="0"/>
              <a:t> </a:t>
            </a:r>
            <a:r>
              <a:rPr lang="en-US" sz="800" dirty="0" err="1"/>
              <a:t>afara</a:t>
            </a:r>
            <a:r>
              <a:rPr lang="en-US" sz="800" dirty="0"/>
              <a:t>.</a:t>
            </a:r>
          </a:p>
          <a:p>
            <a:pPr lvl="0" algn="just"/>
            <a:r>
              <a:rPr lang="en-US" sz="800" dirty="0"/>
              <a:t>- </a:t>
            </a:r>
            <a:r>
              <a:rPr lang="en-US" sz="800" dirty="0" err="1"/>
              <a:t>Pentru</a:t>
            </a:r>
            <a:r>
              <a:rPr lang="en-US" sz="800" dirty="0"/>
              <a:t> a </a:t>
            </a:r>
            <a:r>
              <a:rPr lang="en-US" sz="800" dirty="0" err="1"/>
              <a:t>bloca</a:t>
            </a:r>
            <a:r>
              <a:rPr lang="en-US" sz="800" dirty="0"/>
              <a:t> </a:t>
            </a:r>
            <a:r>
              <a:rPr lang="en-US" sz="800" dirty="0" err="1"/>
              <a:t>centura</a:t>
            </a:r>
            <a:r>
              <a:rPr lang="en-US" sz="800" dirty="0"/>
              <a:t>, </a:t>
            </a:r>
            <a:r>
              <a:rPr lang="en-US" sz="800" dirty="0" err="1"/>
              <a:t>așezați</a:t>
            </a:r>
            <a:r>
              <a:rPr lang="en-US" sz="800" dirty="0"/>
              <a:t> </a:t>
            </a:r>
            <a:r>
              <a:rPr lang="en-US" sz="800" dirty="0" err="1"/>
              <a:t>incuietorile</a:t>
            </a:r>
            <a:r>
              <a:rPr lang="en-US" sz="800" dirty="0"/>
              <a:t> </a:t>
            </a:r>
            <a:r>
              <a:rPr lang="en-US" sz="800" dirty="0" err="1"/>
              <a:t>pe</a:t>
            </a:r>
            <a:r>
              <a:rPr lang="en-US" sz="800" dirty="0"/>
              <a:t> </a:t>
            </a:r>
            <a:r>
              <a:rPr lang="en-US" sz="800" dirty="0" err="1"/>
              <a:t>curelele</a:t>
            </a:r>
            <a:r>
              <a:rPr lang="en-US" sz="800" dirty="0"/>
              <a:t> </a:t>
            </a:r>
            <a:r>
              <a:rPr lang="en-US" sz="800" dirty="0" err="1"/>
              <a:t>taliei</a:t>
            </a:r>
            <a:r>
              <a:rPr lang="en-US" sz="800" dirty="0"/>
              <a:t> (b) </a:t>
            </a:r>
            <a:r>
              <a:rPr lang="en-US" sz="800" dirty="0" err="1"/>
              <a:t>în</a:t>
            </a:r>
            <a:r>
              <a:rPr lang="en-US" sz="800" dirty="0"/>
              <a:t> </a:t>
            </a:r>
            <a:r>
              <a:rPr lang="en-US" sz="800" dirty="0" err="1"/>
              <a:t>deschiderile</a:t>
            </a:r>
            <a:r>
              <a:rPr lang="en-US" sz="800" dirty="0"/>
              <a:t> </a:t>
            </a:r>
            <a:r>
              <a:rPr lang="en-US" sz="800" dirty="0" err="1"/>
              <a:t>cataramei</a:t>
            </a:r>
            <a:r>
              <a:rPr lang="en-US" sz="800" dirty="0"/>
              <a:t> </a:t>
            </a:r>
            <a:r>
              <a:rPr lang="en-US" sz="800" dirty="0" err="1"/>
              <a:t>și</a:t>
            </a:r>
            <a:r>
              <a:rPr lang="en-US" sz="800" dirty="0"/>
              <a:t> </a:t>
            </a:r>
            <a:r>
              <a:rPr lang="en-US" sz="800" dirty="0" err="1"/>
              <a:t>apăsați</a:t>
            </a:r>
            <a:r>
              <a:rPr lang="en-US" sz="800" dirty="0"/>
              <a:t> </a:t>
            </a:r>
            <a:r>
              <a:rPr lang="en-US" sz="800" dirty="0" err="1"/>
              <a:t>până</a:t>
            </a:r>
            <a:r>
              <a:rPr lang="en-US" sz="800" dirty="0"/>
              <a:t> se </a:t>
            </a:r>
            <a:r>
              <a:rPr lang="en-US" sz="800" dirty="0" err="1"/>
              <a:t>blocheaza</a:t>
            </a:r>
            <a:r>
              <a:rPr lang="en-US" sz="800" dirty="0"/>
              <a:t>.</a:t>
            </a:r>
          </a:p>
          <a:p>
            <a:pPr lvl="0" algn="just"/>
            <a:r>
              <a:rPr lang="en-US" sz="800" dirty="0"/>
              <a:t>- </a:t>
            </a:r>
            <a:r>
              <a:rPr lang="en-US" sz="800" dirty="0" err="1"/>
              <a:t>Regulatoarele</a:t>
            </a:r>
            <a:r>
              <a:rPr lang="en-US" sz="800" dirty="0"/>
              <a:t> de </a:t>
            </a:r>
            <a:r>
              <a:rPr lang="en-US" sz="800" dirty="0" err="1"/>
              <a:t>alunecare</a:t>
            </a:r>
            <a:r>
              <a:rPr lang="en-US" sz="800" dirty="0"/>
              <a:t> se pun </a:t>
            </a:r>
            <a:r>
              <a:rPr lang="en-US" sz="800" dirty="0" err="1"/>
              <a:t>pe</a:t>
            </a:r>
            <a:r>
              <a:rPr lang="en-US" sz="800" dirty="0"/>
              <a:t> </a:t>
            </a:r>
            <a:r>
              <a:rPr lang="en-US" sz="800" dirty="0" err="1"/>
              <a:t>deasupra</a:t>
            </a:r>
            <a:r>
              <a:rPr lang="en-US" sz="800" dirty="0"/>
              <a:t> </a:t>
            </a:r>
            <a:r>
              <a:rPr lang="en-US" sz="800" dirty="0" err="1"/>
              <a:t>curelelor</a:t>
            </a:r>
            <a:r>
              <a:rPr lang="en-US" sz="800" dirty="0"/>
              <a:t> </a:t>
            </a:r>
            <a:r>
              <a:rPr lang="en-US" sz="800" dirty="0" err="1"/>
              <a:t>umerilor</a:t>
            </a:r>
            <a:r>
              <a:rPr lang="en-US" sz="800" dirty="0"/>
              <a:t> </a:t>
            </a:r>
            <a:r>
              <a:rPr lang="en-US" sz="800" dirty="0" err="1"/>
              <a:t>și</a:t>
            </a:r>
            <a:r>
              <a:rPr lang="en-US" sz="800" dirty="0"/>
              <a:t> </a:t>
            </a:r>
            <a:r>
              <a:rPr lang="en-US" sz="800" dirty="0" err="1"/>
              <a:t>centurii</a:t>
            </a:r>
            <a:r>
              <a:rPr lang="en-US" sz="800" dirty="0"/>
              <a:t> </a:t>
            </a:r>
            <a:r>
              <a:rPr lang="en-US" sz="800" dirty="0" err="1"/>
              <a:t>taliei</a:t>
            </a:r>
            <a:r>
              <a:rPr lang="en-US" sz="800" dirty="0"/>
              <a:t> (c). </a:t>
            </a:r>
            <a:r>
              <a:rPr lang="en-US" sz="800" dirty="0" err="1"/>
              <a:t>Curelele</a:t>
            </a:r>
            <a:r>
              <a:rPr lang="en-US" sz="800" dirty="0"/>
              <a:t> </a:t>
            </a:r>
            <a:r>
              <a:rPr lang="en-US" sz="800" dirty="0" err="1"/>
              <a:t>trebuie</a:t>
            </a:r>
            <a:r>
              <a:rPr lang="en-US" sz="800" dirty="0"/>
              <a:t> </a:t>
            </a:r>
            <a:r>
              <a:rPr lang="en-US" sz="800" dirty="0" err="1"/>
              <a:t>ajustate</a:t>
            </a:r>
            <a:r>
              <a:rPr lang="en-US" sz="800" dirty="0"/>
              <a:t> cu </a:t>
            </a:r>
            <a:r>
              <a:rPr lang="en-US" sz="800" dirty="0" err="1"/>
              <a:t>atenție</a:t>
            </a:r>
            <a:r>
              <a:rPr lang="en-US" sz="800" dirty="0"/>
              <a:t> in </a:t>
            </a:r>
            <a:r>
              <a:rPr lang="en-US" sz="800" dirty="0" err="1"/>
              <a:t>functie</a:t>
            </a:r>
            <a:r>
              <a:rPr lang="en-US" sz="800" dirty="0"/>
              <a:t> de </a:t>
            </a:r>
            <a:r>
              <a:rPr lang="en-US" sz="800" dirty="0" err="1"/>
              <a:t>confortul</a:t>
            </a:r>
            <a:r>
              <a:rPr lang="en-US" sz="800" dirty="0"/>
              <a:t> </a:t>
            </a:r>
            <a:r>
              <a:rPr lang="en-US" sz="800" dirty="0" err="1"/>
              <a:t>copilului</a:t>
            </a:r>
            <a:r>
              <a:rPr lang="en-US" sz="800" dirty="0"/>
              <a:t>.</a:t>
            </a:r>
          </a:p>
          <a:p>
            <a:pPr lvl="0" algn="just"/>
            <a:r>
              <a:rPr lang="en-US" sz="800" dirty="0"/>
              <a:t>- </a:t>
            </a:r>
            <a:r>
              <a:rPr lang="en-US" sz="800" dirty="0" err="1"/>
              <a:t>Pentru</a:t>
            </a:r>
            <a:r>
              <a:rPr lang="en-US" sz="800" dirty="0"/>
              <a:t> a </a:t>
            </a:r>
            <a:r>
              <a:rPr lang="en-US" sz="800" dirty="0" err="1"/>
              <a:t>regla</a:t>
            </a:r>
            <a:r>
              <a:rPr lang="en-US" sz="800" dirty="0"/>
              <a:t> </a:t>
            </a:r>
            <a:r>
              <a:rPr lang="en-US" sz="800" dirty="0" err="1"/>
              <a:t>înălțimea</a:t>
            </a:r>
            <a:r>
              <a:rPr lang="en-US" sz="800" dirty="0"/>
              <a:t> </a:t>
            </a:r>
            <a:r>
              <a:rPr lang="en-US" sz="800" dirty="0" err="1"/>
              <a:t>curelei</a:t>
            </a:r>
            <a:r>
              <a:rPr lang="en-US" sz="800" dirty="0"/>
              <a:t> </a:t>
            </a:r>
            <a:r>
              <a:rPr lang="en-US" sz="800" dirty="0" err="1"/>
              <a:t>pentru</a:t>
            </a:r>
            <a:r>
              <a:rPr lang="en-US" sz="800" dirty="0"/>
              <a:t> </a:t>
            </a:r>
            <a:r>
              <a:rPr lang="en-US" sz="800" dirty="0" err="1"/>
              <a:t>umeri</a:t>
            </a:r>
            <a:r>
              <a:rPr lang="en-US" sz="800" dirty="0"/>
              <a:t> </a:t>
            </a:r>
            <a:r>
              <a:rPr lang="en-US" sz="800" dirty="0" err="1"/>
              <a:t>sau</a:t>
            </a:r>
            <a:r>
              <a:rPr lang="en-US" sz="800" dirty="0"/>
              <a:t> </a:t>
            </a:r>
            <a:r>
              <a:rPr lang="en-US" sz="800" dirty="0" err="1"/>
              <a:t>pentru</a:t>
            </a:r>
            <a:r>
              <a:rPr lang="en-US" sz="800" dirty="0"/>
              <a:t> a </a:t>
            </a:r>
            <a:r>
              <a:rPr lang="en-US" sz="800" dirty="0" err="1"/>
              <a:t>scoate</a:t>
            </a:r>
            <a:r>
              <a:rPr lang="en-US" sz="800" dirty="0"/>
              <a:t> </a:t>
            </a:r>
            <a:r>
              <a:rPr lang="en-US" sz="800" dirty="0" err="1"/>
              <a:t>centurile</a:t>
            </a:r>
            <a:r>
              <a:rPr lang="en-US" sz="800" dirty="0"/>
              <a:t>, </a:t>
            </a:r>
            <a:r>
              <a:rPr lang="en-US" sz="800" dirty="0" err="1"/>
              <a:t>priviți</a:t>
            </a:r>
            <a:r>
              <a:rPr lang="en-US" sz="800" dirty="0"/>
              <a:t> la </a:t>
            </a:r>
            <a:r>
              <a:rPr lang="en-US" sz="800" dirty="0" err="1"/>
              <a:t>partea</a:t>
            </a:r>
            <a:r>
              <a:rPr lang="en-US" sz="800" dirty="0"/>
              <a:t> din spate a </a:t>
            </a:r>
            <a:r>
              <a:rPr lang="en-US" sz="800" dirty="0" err="1"/>
              <a:t>spătarului</a:t>
            </a:r>
            <a:r>
              <a:rPr lang="en-US" sz="800" dirty="0"/>
              <a:t>. </a:t>
            </a:r>
            <a:r>
              <a:rPr lang="en-US" sz="800" dirty="0" err="1"/>
              <a:t>Veți</a:t>
            </a:r>
            <a:r>
              <a:rPr lang="en-US" sz="800" dirty="0"/>
              <a:t> </a:t>
            </a:r>
            <a:r>
              <a:rPr lang="en-US" sz="800" dirty="0" err="1"/>
              <a:t>vedea</a:t>
            </a:r>
            <a:r>
              <a:rPr lang="en-US" sz="800" dirty="0"/>
              <a:t> </a:t>
            </a:r>
            <a:r>
              <a:rPr lang="en-US" sz="800" dirty="0" err="1"/>
              <a:t>că</a:t>
            </a:r>
            <a:r>
              <a:rPr lang="en-US" sz="800" dirty="0"/>
              <a:t> </a:t>
            </a:r>
            <a:r>
              <a:rPr lang="en-US" sz="800" dirty="0" err="1"/>
              <a:t>curelele</a:t>
            </a:r>
            <a:r>
              <a:rPr lang="en-US" sz="800" dirty="0"/>
              <a:t> </a:t>
            </a:r>
            <a:r>
              <a:rPr lang="en-US" sz="800" dirty="0" err="1"/>
              <a:t>pentru</a:t>
            </a:r>
            <a:r>
              <a:rPr lang="en-US" sz="800" dirty="0"/>
              <a:t> </a:t>
            </a:r>
            <a:r>
              <a:rPr lang="en-US" sz="800" dirty="0" err="1"/>
              <a:t>umeri</a:t>
            </a:r>
            <a:r>
              <a:rPr lang="en-US" sz="800" dirty="0"/>
              <a:t> se </a:t>
            </a:r>
            <a:r>
              <a:rPr lang="en-US" sz="800" dirty="0" err="1"/>
              <a:t>termina</a:t>
            </a:r>
            <a:r>
              <a:rPr lang="en-US" sz="800" dirty="0"/>
              <a:t> cu </a:t>
            </a:r>
            <a:r>
              <a:rPr lang="en-US" sz="800" dirty="0" err="1"/>
              <a:t>opritoare</a:t>
            </a:r>
            <a:r>
              <a:rPr lang="en-US" sz="800" dirty="0"/>
              <a:t>. </a:t>
            </a:r>
            <a:r>
              <a:rPr lang="en-US" sz="800" dirty="0" err="1"/>
              <a:t>Aliniați</a:t>
            </a:r>
            <a:r>
              <a:rPr lang="en-US" sz="800" dirty="0"/>
              <a:t> </a:t>
            </a:r>
            <a:r>
              <a:rPr lang="en-US" sz="800" dirty="0" err="1"/>
              <a:t>opritorul</a:t>
            </a:r>
            <a:r>
              <a:rPr lang="en-US" sz="800" dirty="0"/>
              <a:t> (e) </a:t>
            </a:r>
            <a:r>
              <a:rPr lang="en-US" sz="800" dirty="0" err="1"/>
              <a:t>și</a:t>
            </a:r>
            <a:r>
              <a:rPr lang="en-US" sz="800" dirty="0"/>
              <a:t> </a:t>
            </a:r>
            <a:r>
              <a:rPr lang="en-US" sz="800" dirty="0" err="1"/>
              <a:t>introduceți</a:t>
            </a:r>
            <a:r>
              <a:rPr lang="en-US" sz="800" dirty="0"/>
              <a:t>-l </a:t>
            </a:r>
            <a:r>
              <a:rPr lang="en-US" sz="800" dirty="0" err="1"/>
              <a:t>prin</a:t>
            </a:r>
            <a:r>
              <a:rPr lang="en-US" sz="800" dirty="0"/>
              <a:t> </a:t>
            </a:r>
            <a:r>
              <a:rPr lang="en-US" sz="800" dirty="0" err="1"/>
              <a:t>deschiderile</a:t>
            </a:r>
            <a:r>
              <a:rPr lang="en-US" sz="800" dirty="0"/>
              <a:t> </a:t>
            </a:r>
            <a:r>
              <a:rPr lang="en-US" sz="800" dirty="0" err="1"/>
              <a:t>scaunului</a:t>
            </a:r>
            <a:r>
              <a:rPr lang="en-US" sz="800" dirty="0"/>
              <a:t> (d).</a:t>
            </a:r>
          </a:p>
          <a:p>
            <a:pPr lvl="0" algn="just"/>
            <a:r>
              <a:rPr lang="en-US" sz="800" dirty="0"/>
              <a:t>- </a:t>
            </a:r>
            <a:r>
              <a:rPr lang="en-US" sz="800" dirty="0" err="1"/>
              <a:t>Pentru</a:t>
            </a:r>
            <a:r>
              <a:rPr lang="en-US" sz="800" dirty="0"/>
              <a:t> a </a:t>
            </a:r>
            <a:r>
              <a:rPr lang="en-US" sz="800" dirty="0" err="1"/>
              <a:t>așeza</a:t>
            </a:r>
            <a:r>
              <a:rPr lang="en-US" sz="800" dirty="0"/>
              <a:t> </a:t>
            </a:r>
            <a:r>
              <a:rPr lang="en-US" sz="800" dirty="0" err="1"/>
              <a:t>inapoi</a:t>
            </a:r>
            <a:r>
              <a:rPr lang="en-US" sz="800" dirty="0"/>
              <a:t> </a:t>
            </a:r>
            <a:r>
              <a:rPr lang="en-US" sz="800" dirty="0" err="1"/>
              <a:t>curelele</a:t>
            </a:r>
            <a:r>
              <a:rPr lang="en-US" sz="800" dirty="0"/>
              <a:t> , </a:t>
            </a:r>
            <a:r>
              <a:rPr lang="en-US" sz="800" dirty="0" err="1"/>
              <a:t>aliniați</a:t>
            </a:r>
            <a:r>
              <a:rPr lang="en-US" sz="800" dirty="0"/>
              <a:t> din </a:t>
            </a:r>
            <a:r>
              <a:rPr lang="en-US" sz="800" dirty="0" err="1"/>
              <a:t>nou</a:t>
            </a:r>
            <a:r>
              <a:rPr lang="en-US" sz="800" dirty="0"/>
              <a:t> </a:t>
            </a:r>
            <a:r>
              <a:rPr lang="en-US" sz="800" dirty="0" err="1"/>
              <a:t>opritorul</a:t>
            </a:r>
            <a:r>
              <a:rPr lang="en-US" sz="800" dirty="0"/>
              <a:t> (e) </a:t>
            </a:r>
            <a:r>
              <a:rPr lang="en-US" sz="800" dirty="0" err="1"/>
              <a:t>și</a:t>
            </a:r>
            <a:r>
              <a:rPr lang="en-US" sz="800" dirty="0"/>
              <a:t> </a:t>
            </a:r>
            <a:r>
              <a:rPr lang="en-US" sz="800" dirty="0" err="1"/>
              <a:t>introduceți</a:t>
            </a:r>
            <a:r>
              <a:rPr lang="en-US" sz="800" dirty="0"/>
              <a:t>-l </a:t>
            </a:r>
            <a:r>
              <a:rPr lang="en-US" sz="800" dirty="0" err="1"/>
              <a:t>prin</a:t>
            </a:r>
            <a:r>
              <a:rPr lang="en-US" sz="800" dirty="0"/>
              <a:t> </a:t>
            </a:r>
            <a:r>
              <a:rPr lang="en-US" sz="800" dirty="0" err="1"/>
              <a:t>fantele</a:t>
            </a:r>
            <a:r>
              <a:rPr lang="en-US" sz="800" dirty="0"/>
              <a:t> </a:t>
            </a:r>
            <a:r>
              <a:rPr lang="en-US" sz="800" dirty="0" err="1"/>
              <a:t>scaunului</a:t>
            </a:r>
            <a:r>
              <a:rPr lang="en-US" sz="800" dirty="0"/>
              <a:t> </a:t>
            </a:r>
            <a:r>
              <a:rPr lang="en-US" sz="800" dirty="0" err="1"/>
              <a:t>și</a:t>
            </a:r>
            <a:r>
              <a:rPr lang="en-US" sz="800" dirty="0"/>
              <a:t> </a:t>
            </a:r>
            <a:r>
              <a:rPr lang="en-US" sz="800" dirty="0" err="1"/>
              <a:t>fixați</a:t>
            </a:r>
            <a:r>
              <a:rPr lang="en-US" sz="800" dirty="0"/>
              <a:t>-l.</a:t>
            </a:r>
          </a:p>
          <a:p>
            <a:pPr lvl="0" algn="just"/>
            <a:r>
              <a:rPr lang="en-US" sz="800" dirty="0"/>
              <a:t>6. </a:t>
            </a:r>
            <a:r>
              <a:rPr lang="en-US" sz="800" b="1" dirty="0"/>
              <a:t>REGLAREA INALTIMII SI INCLINARII SPATARULUI- </a:t>
            </a:r>
            <a:r>
              <a:rPr lang="en-US" sz="800" dirty="0" err="1"/>
              <a:t>Uitați-vă</a:t>
            </a:r>
            <a:r>
              <a:rPr lang="en-US" sz="800" dirty="0"/>
              <a:t> </a:t>
            </a:r>
            <a:r>
              <a:rPr lang="en-US" sz="800" dirty="0" err="1"/>
              <a:t>Figura</a:t>
            </a:r>
            <a:r>
              <a:rPr lang="en-US" sz="800" dirty="0"/>
              <a:t> 6:</a:t>
            </a:r>
          </a:p>
          <a:p>
            <a:pPr lvl="0" algn="just"/>
            <a:r>
              <a:rPr lang="en-US" sz="800" dirty="0"/>
              <a:t>ATENŢIE! Nu </a:t>
            </a:r>
            <a:r>
              <a:rPr lang="en-US" sz="800" dirty="0" err="1"/>
              <a:t>reglați</a:t>
            </a:r>
            <a:r>
              <a:rPr lang="en-US" sz="800" dirty="0"/>
              <a:t> </a:t>
            </a:r>
            <a:r>
              <a:rPr lang="en-US" sz="800" dirty="0" err="1"/>
              <a:t>înălțimea</a:t>
            </a:r>
            <a:r>
              <a:rPr lang="en-US" sz="800" dirty="0"/>
              <a:t> </a:t>
            </a:r>
            <a:r>
              <a:rPr lang="en-US" sz="800" dirty="0" err="1"/>
              <a:t>scaunului</a:t>
            </a:r>
            <a:r>
              <a:rPr lang="en-US" sz="800" dirty="0"/>
              <a:t> </a:t>
            </a:r>
            <a:r>
              <a:rPr lang="en-US" sz="800" dirty="0" err="1"/>
              <a:t>dacă</a:t>
            </a:r>
            <a:r>
              <a:rPr lang="en-US" sz="800" dirty="0"/>
              <a:t> </a:t>
            </a:r>
            <a:r>
              <a:rPr lang="en-US" sz="800" dirty="0" err="1"/>
              <a:t>copilul</a:t>
            </a:r>
            <a:r>
              <a:rPr lang="en-US" sz="800" dirty="0"/>
              <a:t> </a:t>
            </a:r>
            <a:r>
              <a:rPr lang="en-US" sz="800" dirty="0" err="1"/>
              <a:t>este</a:t>
            </a:r>
            <a:r>
              <a:rPr lang="en-US" sz="800" dirty="0"/>
              <a:t> </a:t>
            </a:r>
            <a:r>
              <a:rPr lang="en-US" sz="800" dirty="0" err="1"/>
              <a:t>așezat</a:t>
            </a:r>
            <a:r>
              <a:rPr lang="en-US" sz="800" dirty="0"/>
              <a:t> </a:t>
            </a:r>
            <a:r>
              <a:rPr lang="en-US" sz="800" dirty="0" err="1"/>
              <a:t>pe</a:t>
            </a:r>
            <a:r>
              <a:rPr lang="en-US" sz="800" dirty="0"/>
              <a:t> </a:t>
            </a:r>
            <a:r>
              <a:rPr lang="en-US" sz="800" dirty="0" err="1"/>
              <a:t>scaun</a:t>
            </a:r>
            <a:r>
              <a:rPr lang="en-US" sz="800" dirty="0"/>
              <a:t>.</a:t>
            </a:r>
          </a:p>
          <a:p>
            <a:pPr lvl="0" algn="just"/>
            <a:r>
              <a:rPr lang="en-US" sz="800" dirty="0"/>
              <a:t>- </a:t>
            </a:r>
            <a:r>
              <a:rPr lang="en-US" sz="800" dirty="0" err="1"/>
              <a:t>Pentru</a:t>
            </a:r>
            <a:r>
              <a:rPr lang="en-US" sz="800" dirty="0"/>
              <a:t> a </a:t>
            </a:r>
            <a:r>
              <a:rPr lang="en-US" sz="800" dirty="0" err="1"/>
              <a:t>regla</a:t>
            </a:r>
            <a:r>
              <a:rPr lang="en-US" sz="800" dirty="0"/>
              <a:t> </a:t>
            </a:r>
            <a:r>
              <a:rPr lang="en-US" sz="800" dirty="0" err="1"/>
              <a:t>poziția</a:t>
            </a:r>
            <a:r>
              <a:rPr lang="en-US" sz="800" dirty="0"/>
              <a:t> </a:t>
            </a:r>
            <a:r>
              <a:rPr lang="en-US" sz="800" dirty="0" err="1"/>
              <a:t>scaunului</a:t>
            </a:r>
            <a:r>
              <a:rPr lang="en-US" sz="800" dirty="0"/>
              <a:t>, </a:t>
            </a:r>
            <a:r>
              <a:rPr lang="en-US" sz="800" dirty="0" err="1"/>
              <a:t>apăsați</a:t>
            </a:r>
            <a:r>
              <a:rPr lang="en-US" sz="800" dirty="0"/>
              <a:t> </a:t>
            </a:r>
            <a:r>
              <a:rPr lang="en-US" sz="800" dirty="0" err="1"/>
              <a:t>simultan</a:t>
            </a:r>
            <a:r>
              <a:rPr lang="en-US" sz="800" dirty="0"/>
              <a:t> </a:t>
            </a:r>
            <a:r>
              <a:rPr lang="en-US" sz="800" dirty="0" err="1"/>
              <a:t>butoanele</a:t>
            </a:r>
            <a:r>
              <a:rPr lang="en-US" sz="800" dirty="0"/>
              <a:t> (a) </a:t>
            </a:r>
            <a:r>
              <a:rPr lang="en-US" sz="800" dirty="0" err="1"/>
              <a:t>și</a:t>
            </a:r>
            <a:r>
              <a:rPr lang="en-US" sz="800" dirty="0"/>
              <a:t> </a:t>
            </a:r>
            <a:r>
              <a:rPr lang="en-US" sz="800" dirty="0" err="1"/>
              <a:t>mutați</a:t>
            </a:r>
            <a:r>
              <a:rPr lang="en-US" sz="800" dirty="0"/>
              <a:t> </a:t>
            </a:r>
            <a:r>
              <a:rPr lang="en-US" sz="800" dirty="0" err="1"/>
              <a:t>scaunul</a:t>
            </a:r>
            <a:r>
              <a:rPr lang="en-US" sz="800" dirty="0"/>
              <a:t> </a:t>
            </a:r>
            <a:r>
              <a:rPr lang="en-US" sz="800" dirty="0" err="1"/>
              <a:t>în</a:t>
            </a:r>
            <a:r>
              <a:rPr lang="en-US" sz="800" dirty="0"/>
              <a:t> </a:t>
            </a:r>
            <a:r>
              <a:rPr lang="en-US" sz="800" dirty="0" err="1"/>
              <a:t>sus</a:t>
            </a:r>
            <a:r>
              <a:rPr lang="en-US" sz="800" dirty="0"/>
              <a:t> </a:t>
            </a:r>
            <a:r>
              <a:rPr lang="en-US" sz="800" dirty="0" err="1"/>
              <a:t>sau</a:t>
            </a:r>
            <a:r>
              <a:rPr lang="en-US" sz="800" dirty="0"/>
              <a:t> </a:t>
            </a:r>
            <a:r>
              <a:rPr lang="en-US" sz="800" dirty="0" err="1"/>
              <a:t>în</a:t>
            </a:r>
            <a:r>
              <a:rPr lang="en-US" sz="800" dirty="0"/>
              <a:t> </a:t>
            </a:r>
            <a:r>
              <a:rPr lang="en-US" sz="800" dirty="0" err="1"/>
              <a:t>jos.</a:t>
            </a:r>
            <a:r>
              <a:rPr lang="en-US" sz="800" dirty="0"/>
              <a:t> </a:t>
            </a:r>
            <a:r>
              <a:rPr lang="en-US" sz="800" dirty="0" err="1"/>
              <a:t>Eliberați</a:t>
            </a:r>
            <a:r>
              <a:rPr lang="en-US" sz="800" dirty="0"/>
              <a:t> </a:t>
            </a:r>
            <a:r>
              <a:rPr lang="en-US" sz="800" dirty="0" err="1"/>
              <a:t>butoanele</a:t>
            </a:r>
            <a:r>
              <a:rPr lang="en-US" sz="800" dirty="0"/>
              <a:t>, </a:t>
            </a:r>
            <a:r>
              <a:rPr lang="en-US" sz="800" dirty="0" err="1"/>
              <a:t>pe</a:t>
            </a:r>
            <a:r>
              <a:rPr lang="en-US" sz="800" dirty="0"/>
              <a:t> </a:t>
            </a:r>
            <a:r>
              <a:rPr lang="en-US" sz="800" dirty="0" err="1"/>
              <a:t>măsură</a:t>
            </a:r>
            <a:r>
              <a:rPr lang="en-US" sz="800" dirty="0"/>
              <a:t> </a:t>
            </a:r>
            <a:r>
              <a:rPr lang="en-US" sz="800" dirty="0" err="1"/>
              <a:t>ce</a:t>
            </a:r>
            <a:r>
              <a:rPr lang="en-US" sz="800" dirty="0"/>
              <a:t> </a:t>
            </a:r>
            <a:r>
              <a:rPr lang="en-US" sz="800" dirty="0" err="1"/>
              <a:t>atingeți</a:t>
            </a:r>
            <a:r>
              <a:rPr lang="en-US" sz="800" dirty="0"/>
              <a:t> </a:t>
            </a:r>
            <a:r>
              <a:rPr lang="en-US" sz="800" dirty="0" err="1"/>
              <a:t>înălțimea</a:t>
            </a:r>
            <a:r>
              <a:rPr lang="en-US" sz="800" dirty="0"/>
              <a:t> </a:t>
            </a:r>
            <a:r>
              <a:rPr lang="en-US" sz="800" dirty="0" err="1"/>
              <a:t>dorită</a:t>
            </a:r>
            <a:r>
              <a:rPr lang="en-US" sz="800" dirty="0"/>
              <a:t>. </a:t>
            </a:r>
            <a:r>
              <a:rPr lang="en-US" sz="800" dirty="0" err="1"/>
              <a:t>Veți</a:t>
            </a:r>
            <a:r>
              <a:rPr lang="en-US" sz="800" dirty="0"/>
              <a:t> </a:t>
            </a:r>
            <a:r>
              <a:rPr lang="en-US" sz="800" dirty="0" err="1"/>
              <a:t>auzi</a:t>
            </a:r>
            <a:r>
              <a:rPr lang="en-US" sz="800" dirty="0"/>
              <a:t> </a:t>
            </a:r>
            <a:r>
              <a:rPr lang="en-US" sz="800" dirty="0" err="1"/>
              <a:t>sunetul</a:t>
            </a:r>
            <a:r>
              <a:rPr lang="en-US" sz="800" dirty="0"/>
              <a:t> „</a:t>
            </a:r>
            <a:r>
              <a:rPr lang="en-US" sz="800" dirty="0" err="1"/>
              <a:t>clic</a:t>
            </a:r>
            <a:r>
              <a:rPr lang="en-US" sz="800" dirty="0"/>
              <a:t>”, care </a:t>
            </a:r>
            <a:r>
              <a:rPr lang="en-US" sz="800" dirty="0" err="1"/>
              <a:t>arată</a:t>
            </a:r>
            <a:r>
              <a:rPr lang="en-US" sz="800" dirty="0"/>
              <a:t> </a:t>
            </a:r>
            <a:r>
              <a:rPr lang="en-US" sz="800" dirty="0" err="1"/>
              <a:t>fixarea</a:t>
            </a:r>
            <a:r>
              <a:rPr lang="en-US" sz="800" dirty="0"/>
              <a:t> </a:t>
            </a:r>
            <a:r>
              <a:rPr lang="en-US" sz="800" dirty="0" err="1"/>
              <a:t>scaunului</a:t>
            </a:r>
            <a:r>
              <a:rPr lang="en-US" sz="800" dirty="0"/>
              <a:t> </a:t>
            </a:r>
            <a:r>
              <a:rPr lang="en-US" sz="800" dirty="0" err="1"/>
              <a:t>în</a:t>
            </a:r>
            <a:r>
              <a:rPr lang="en-US" sz="800" dirty="0"/>
              <a:t> </a:t>
            </a:r>
            <a:r>
              <a:rPr lang="en-US" sz="800" dirty="0" err="1"/>
              <a:t>poziția</a:t>
            </a:r>
            <a:r>
              <a:rPr lang="en-US" sz="800" dirty="0"/>
              <a:t> </a:t>
            </a:r>
            <a:r>
              <a:rPr lang="en-US" sz="800" dirty="0" err="1"/>
              <a:t>dorită</a:t>
            </a:r>
            <a:r>
              <a:rPr lang="en-US" sz="800" dirty="0"/>
              <a:t> (7 </a:t>
            </a:r>
            <a:r>
              <a:rPr lang="en-US" sz="800" dirty="0" err="1"/>
              <a:t>poziții</a:t>
            </a:r>
            <a:r>
              <a:rPr lang="en-US" sz="800" dirty="0"/>
              <a:t>).</a:t>
            </a:r>
          </a:p>
          <a:p>
            <a:pPr lvl="0" algn="just"/>
            <a:r>
              <a:rPr lang="en-US" sz="800" dirty="0"/>
              <a:t>- </a:t>
            </a:r>
            <a:r>
              <a:rPr lang="en-US" sz="800" dirty="0" err="1"/>
              <a:t>Pentru</a:t>
            </a:r>
            <a:r>
              <a:rPr lang="en-US" sz="800" dirty="0"/>
              <a:t> a </a:t>
            </a:r>
            <a:r>
              <a:rPr lang="en-US" sz="800" dirty="0" err="1"/>
              <a:t>regla</a:t>
            </a:r>
            <a:r>
              <a:rPr lang="en-US" sz="800" dirty="0"/>
              <a:t> </a:t>
            </a:r>
            <a:r>
              <a:rPr lang="en-US" sz="800" dirty="0" err="1"/>
              <a:t>unghiul</a:t>
            </a:r>
            <a:r>
              <a:rPr lang="en-US" sz="800" dirty="0"/>
              <a:t> </a:t>
            </a:r>
            <a:r>
              <a:rPr lang="en-US" sz="800" dirty="0" err="1"/>
              <a:t>rabatabil</a:t>
            </a:r>
            <a:r>
              <a:rPr lang="en-US" sz="800" dirty="0"/>
              <a:t> al </a:t>
            </a:r>
            <a:r>
              <a:rPr lang="en-US" sz="800" dirty="0" err="1"/>
              <a:t>scaunului</a:t>
            </a:r>
            <a:r>
              <a:rPr lang="en-US" sz="800" dirty="0"/>
              <a:t>, </a:t>
            </a:r>
            <a:r>
              <a:rPr lang="en-US" sz="800" dirty="0" err="1"/>
              <a:t>ridicați</a:t>
            </a:r>
            <a:r>
              <a:rPr lang="en-US" sz="800" dirty="0"/>
              <a:t> </a:t>
            </a:r>
            <a:r>
              <a:rPr lang="en-US" sz="800" dirty="0" err="1"/>
              <a:t>butonul</a:t>
            </a:r>
            <a:r>
              <a:rPr lang="en-US" sz="800" dirty="0"/>
              <a:t> de plastic (b), </a:t>
            </a:r>
            <a:r>
              <a:rPr lang="en-US" sz="800" dirty="0" err="1"/>
              <a:t>situat</a:t>
            </a:r>
            <a:r>
              <a:rPr lang="en-US" sz="800" dirty="0"/>
              <a:t> </a:t>
            </a:r>
            <a:r>
              <a:rPr lang="en-US" sz="800" dirty="0" err="1"/>
              <a:t>pe</a:t>
            </a:r>
            <a:r>
              <a:rPr lang="en-US" sz="800" dirty="0"/>
              <a:t> </a:t>
            </a:r>
            <a:r>
              <a:rPr lang="en-US" sz="800" dirty="0" err="1"/>
              <a:t>marginea</a:t>
            </a:r>
            <a:r>
              <a:rPr lang="en-US" sz="800" dirty="0"/>
              <a:t> </a:t>
            </a:r>
            <a:r>
              <a:rPr lang="en-US" sz="800" dirty="0" err="1"/>
              <a:t>scaunului</a:t>
            </a:r>
            <a:r>
              <a:rPr lang="en-US" sz="800" dirty="0"/>
              <a:t> </a:t>
            </a:r>
            <a:r>
              <a:rPr lang="en-US" sz="800" dirty="0" err="1"/>
              <a:t>și</a:t>
            </a:r>
            <a:r>
              <a:rPr lang="en-US" sz="800" dirty="0"/>
              <a:t> </a:t>
            </a:r>
            <a:r>
              <a:rPr lang="en-US" sz="800" dirty="0" err="1"/>
              <a:t>așezați</a:t>
            </a:r>
            <a:r>
              <a:rPr lang="en-US" sz="800" dirty="0"/>
              <a:t>-l </a:t>
            </a:r>
            <a:r>
              <a:rPr lang="en-US" sz="800" dirty="0" err="1"/>
              <a:t>în</a:t>
            </a:r>
            <a:r>
              <a:rPr lang="en-US" sz="800" dirty="0"/>
              <a:t> </a:t>
            </a:r>
            <a:r>
              <a:rPr lang="en-US" sz="800" dirty="0" err="1"/>
              <a:t>poziția</a:t>
            </a:r>
            <a:r>
              <a:rPr lang="en-US" sz="800" dirty="0"/>
              <a:t> </a:t>
            </a:r>
            <a:r>
              <a:rPr lang="en-US" sz="800" dirty="0" err="1"/>
              <a:t>dorită</a:t>
            </a:r>
            <a:r>
              <a:rPr lang="en-US" sz="800" dirty="0"/>
              <a:t>. </a:t>
            </a:r>
            <a:r>
              <a:rPr lang="en-US" sz="800" dirty="0" err="1"/>
              <a:t>Eliberați</a:t>
            </a:r>
            <a:r>
              <a:rPr lang="en-US" sz="800" dirty="0"/>
              <a:t> </a:t>
            </a:r>
            <a:r>
              <a:rPr lang="en-US" sz="800" dirty="0" err="1"/>
              <a:t>butonul</a:t>
            </a:r>
            <a:r>
              <a:rPr lang="en-US" sz="800" dirty="0"/>
              <a:t> </a:t>
            </a:r>
            <a:r>
              <a:rPr lang="en-US" sz="800" dirty="0" err="1"/>
              <a:t>pentru</a:t>
            </a:r>
            <a:r>
              <a:rPr lang="en-US" sz="800" dirty="0"/>
              <a:t> a </a:t>
            </a:r>
            <a:r>
              <a:rPr lang="en-US" sz="800" dirty="0" err="1"/>
              <a:t>fixa</a:t>
            </a:r>
            <a:r>
              <a:rPr lang="en-US" sz="800" dirty="0"/>
              <a:t> </a:t>
            </a:r>
            <a:r>
              <a:rPr lang="en-US" sz="800" dirty="0" err="1"/>
              <a:t>scaunul</a:t>
            </a:r>
            <a:r>
              <a:rPr lang="en-US" sz="800" dirty="0"/>
              <a:t> la </a:t>
            </a:r>
            <a:r>
              <a:rPr lang="en-US" sz="800" dirty="0" err="1"/>
              <a:t>locul</a:t>
            </a:r>
            <a:r>
              <a:rPr lang="en-US" sz="800" dirty="0"/>
              <a:t> </a:t>
            </a:r>
            <a:r>
              <a:rPr lang="en-US" sz="800" dirty="0" err="1"/>
              <a:t>său</a:t>
            </a:r>
            <a:r>
              <a:rPr lang="en-US" sz="800" dirty="0"/>
              <a:t>. </a:t>
            </a:r>
            <a:r>
              <a:rPr lang="en-US" sz="800" dirty="0" err="1"/>
              <a:t>Veți</a:t>
            </a:r>
            <a:r>
              <a:rPr lang="en-US" sz="800" dirty="0"/>
              <a:t> </a:t>
            </a:r>
            <a:r>
              <a:rPr lang="en-US" sz="800" dirty="0" err="1"/>
              <a:t>auzi</a:t>
            </a:r>
            <a:r>
              <a:rPr lang="en-US" sz="800" dirty="0"/>
              <a:t> </a:t>
            </a:r>
            <a:r>
              <a:rPr lang="en-US" sz="800" dirty="0" err="1"/>
              <a:t>sunetul</a:t>
            </a:r>
            <a:r>
              <a:rPr lang="en-US" sz="800" dirty="0"/>
              <a:t> „</a:t>
            </a:r>
            <a:r>
              <a:rPr lang="en-US" sz="800" dirty="0" err="1"/>
              <a:t>clic</a:t>
            </a:r>
            <a:r>
              <a:rPr lang="en-US" sz="800" dirty="0"/>
              <a:t>” </a:t>
            </a:r>
            <a:r>
              <a:rPr lang="en-US" sz="800" dirty="0" err="1"/>
              <a:t>când</a:t>
            </a:r>
            <a:r>
              <a:rPr lang="en-US" sz="800" dirty="0"/>
              <a:t> se </a:t>
            </a:r>
            <a:r>
              <a:rPr lang="en-US" sz="800" dirty="0" err="1"/>
              <a:t>va</a:t>
            </a:r>
            <a:r>
              <a:rPr lang="en-US" sz="800" dirty="0"/>
              <a:t> </a:t>
            </a:r>
            <a:r>
              <a:rPr lang="en-US" sz="800" dirty="0" err="1"/>
              <a:t>fixa</a:t>
            </a:r>
            <a:r>
              <a:rPr lang="en-US" sz="800" dirty="0"/>
              <a:t>.</a:t>
            </a:r>
          </a:p>
          <a:p>
            <a:pPr lvl="0" algn="just"/>
            <a:r>
              <a:rPr lang="en-US" sz="800" dirty="0"/>
              <a:t>IMPORTANT! </a:t>
            </a:r>
            <a:r>
              <a:rPr lang="en-US" sz="800" dirty="0" err="1"/>
              <a:t>Dacă</a:t>
            </a:r>
            <a:r>
              <a:rPr lang="en-US" sz="800" dirty="0"/>
              <a:t> </a:t>
            </a:r>
            <a:r>
              <a:rPr lang="en-US" sz="800" dirty="0" err="1"/>
              <a:t>reglarea</a:t>
            </a:r>
            <a:r>
              <a:rPr lang="en-US" sz="800" dirty="0"/>
              <a:t> </a:t>
            </a:r>
            <a:r>
              <a:rPr lang="en-US" sz="800" dirty="0" err="1"/>
              <a:t>înălțimii</a:t>
            </a:r>
            <a:r>
              <a:rPr lang="en-US" sz="800" dirty="0"/>
              <a:t> </a:t>
            </a:r>
            <a:r>
              <a:rPr lang="en-US" sz="800" dirty="0" err="1"/>
              <a:t>scaunului</a:t>
            </a:r>
            <a:r>
              <a:rPr lang="en-US" sz="800" dirty="0"/>
              <a:t> </a:t>
            </a:r>
            <a:r>
              <a:rPr lang="en-US" sz="800" dirty="0" err="1"/>
              <a:t>devine</a:t>
            </a:r>
            <a:r>
              <a:rPr lang="en-US" sz="800" dirty="0"/>
              <a:t> </a:t>
            </a:r>
            <a:r>
              <a:rPr lang="en-US" sz="800" dirty="0" err="1"/>
              <a:t>dificilă</a:t>
            </a:r>
            <a:r>
              <a:rPr lang="en-US" sz="800" dirty="0"/>
              <a:t> </a:t>
            </a:r>
            <a:r>
              <a:rPr lang="en-US" sz="800" dirty="0" err="1"/>
              <a:t>după</a:t>
            </a:r>
            <a:r>
              <a:rPr lang="en-US" sz="800" dirty="0"/>
              <a:t> o </a:t>
            </a:r>
            <a:r>
              <a:rPr lang="en-US" sz="800" dirty="0" err="1"/>
              <a:t>anumită</a:t>
            </a:r>
            <a:r>
              <a:rPr lang="en-US" sz="800" dirty="0"/>
              <a:t> </a:t>
            </a:r>
            <a:r>
              <a:rPr lang="en-US" sz="800" dirty="0" err="1"/>
              <a:t>perioadă</a:t>
            </a:r>
            <a:r>
              <a:rPr lang="en-US" sz="800" dirty="0"/>
              <a:t> de </a:t>
            </a:r>
            <a:r>
              <a:rPr lang="en-US" sz="800" dirty="0" err="1"/>
              <a:t>utilizare</a:t>
            </a:r>
            <a:r>
              <a:rPr lang="en-US" sz="800" dirty="0"/>
              <a:t>, NU </a:t>
            </a:r>
            <a:r>
              <a:rPr lang="en-US" sz="800" dirty="0" err="1"/>
              <a:t>folosiți</a:t>
            </a:r>
            <a:r>
              <a:rPr lang="en-US" sz="800" dirty="0"/>
              <a:t> </a:t>
            </a:r>
            <a:r>
              <a:rPr lang="en-US" sz="800" dirty="0" err="1"/>
              <a:t>lubrifianți</a:t>
            </a:r>
            <a:r>
              <a:rPr lang="en-US" sz="800" dirty="0"/>
              <a:t>, ci </a:t>
            </a:r>
            <a:r>
              <a:rPr lang="en-US" sz="800" dirty="0" err="1"/>
              <a:t>ștergeți</a:t>
            </a:r>
            <a:r>
              <a:rPr lang="en-US" sz="800" dirty="0"/>
              <a:t> </a:t>
            </a:r>
            <a:r>
              <a:rPr lang="en-US" sz="800" dirty="0" err="1"/>
              <a:t>produsul</a:t>
            </a:r>
            <a:r>
              <a:rPr lang="en-US" sz="800" dirty="0"/>
              <a:t> </a:t>
            </a:r>
            <a:r>
              <a:rPr lang="en-US" sz="800" dirty="0" err="1"/>
              <a:t>după</a:t>
            </a:r>
            <a:r>
              <a:rPr lang="en-US" sz="800" dirty="0"/>
              <a:t> </a:t>
            </a:r>
            <a:r>
              <a:rPr lang="en-US" sz="800" dirty="0" err="1"/>
              <a:t>fiecare</a:t>
            </a:r>
            <a:r>
              <a:rPr lang="en-US" sz="800" dirty="0"/>
              <a:t> </a:t>
            </a:r>
            <a:r>
              <a:rPr lang="en-US" sz="800" dirty="0" err="1"/>
              <a:t>utilizare</a:t>
            </a:r>
            <a:r>
              <a:rPr lang="en-US" sz="800" dirty="0"/>
              <a:t>.</a:t>
            </a:r>
          </a:p>
          <a:p>
            <a:pPr lvl="0" algn="just"/>
            <a:r>
              <a:rPr lang="en-US" sz="800" dirty="0"/>
              <a:t>7. </a:t>
            </a:r>
            <a:r>
              <a:rPr lang="en-US" sz="800" b="1" dirty="0"/>
              <a:t>AJUSTAREA SUPORTULUI PENTRU PICIOARE- </a:t>
            </a:r>
            <a:r>
              <a:rPr lang="en-US" sz="800" dirty="0" err="1"/>
              <a:t>Privește</a:t>
            </a:r>
            <a:r>
              <a:rPr lang="en-US" sz="800" dirty="0"/>
              <a:t> </a:t>
            </a:r>
            <a:r>
              <a:rPr lang="en-US" sz="800" dirty="0" err="1"/>
              <a:t>Figura</a:t>
            </a:r>
            <a:r>
              <a:rPr lang="en-US" sz="800" dirty="0"/>
              <a:t> 7:</a:t>
            </a:r>
          </a:p>
          <a:p>
            <a:pPr lvl="0" algn="just"/>
            <a:r>
              <a:rPr lang="en-US" sz="800" dirty="0"/>
              <a:t>- </a:t>
            </a:r>
            <a:r>
              <a:rPr lang="en-US" sz="800" dirty="0" err="1"/>
              <a:t>Apăsați</a:t>
            </a:r>
            <a:r>
              <a:rPr lang="en-US" sz="800" dirty="0"/>
              <a:t> </a:t>
            </a:r>
            <a:r>
              <a:rPr lang="en-US" sz="800" dirty="0" err="1"/>
              <a:t>ambele</a:t>
            </a:r>
            <a:r>
              <a:rPr lang="en-US" sz="800" dirty="0"/>
              <a:t> </a:t>
            </a:r>
            <a:r>
              <a:rPr lang="en-US" sz="800" dirty="0" err="1"/>
              <a:t>butoane</a:t>
            </a:r>
            <a:r>
              <a:rPr lang="en-US" sz="800" dirty="0"/>
              <a:t> (</a:t>
            </a:r>
            <a:r>
              <a:rPr lang="bg-BG" sz="800" dirty="0"/>
              <a:t>А) </a:t>
            </a:r>
            <a:r>
              <a:rPr lang="en-US" sz="800" dirty="0"/>
              <a:t>de </a:t>
            </a:r>
            <a:r>
              <a:rPr lang="en-US" sz="800" dirty="0" err="1"/>
              <a:t>pe</a:t>
            </a:r>
            <a:r>
              <a:rPr lang="en-US" sz="800" dirty="0"/>
              <a:t> </a:t>
            </a:r>
            <a:r>
              <a:rPr lang="en-US" sz="800" dirty="0" err="1"/>
              <a:t>ambele</a:t>
            </a:r>
            <a:r>
              <a:rPr lang="en-US" sz="800" dirty="0"/>
              <a:t> </a:t>
            </a:r>
            <a:r>
              <a:rPr lang="en-US" sz="800" dirty="0" err="1"/>
              <a:t>părți</a:t>
            </a:r>
            <a:r>
              <a:rPr lang="en-US" sz="800" dirty="0"/>
              <a:t> ale </a:t>
            </a:r>
            <a:r>
              <a:rPr lang="en-US" sz="800" dirty="0" err="1"/>
              <a:t>suportului</a:t>
            </a:r>
            <a:r>
              <a:rPr lang="en-US" sz="800" dirty="0"/>
              <a:t> </a:t>
            </a:r>
            <a:r>
              <a:rPr lang="en-US" sz="800" dirty="0" err="1"/>
              <a:t>pentru</a:t>
            </a:r>
            <a:r>
              <a:rPr lang="en-US" sz="800" dirty="0"/>
              <a:t> </a:t>
            </a:r>
            <a:r>
              <a:rPr lang="en-US" sz="800" dirty="0" err="1"/>
              <a:t>picioare</a:t>
            </a:r>
            <a:r>
              <a:rPr lang="en-US" sz="800" dirty="0"/>
              <a:t> </a:t>
            </a:r>
            <a:r>
              <a:rPr lang="en-US" sz="800" dirty="0" err="1"/>
              <a:t>și</a:t>
            </a:r>
            <a:r>
              <a:rPr lang="en-US" sz="800" dirty="0"/>
              <a:t> </a:t>
            </a:r>
            <a:r>
              <a:rPr lang="en-US" sz="800" dirty="0" err="1"/>
              <a:t>ridicați</a:t>
            </a:r>
            <a:r>
              <a:rPr lang="en-US" sz="800" dirty="0"/>
              <a:t>-l </a:t>
            </a:r>
            <a:r>
              <a:rPr lang="en-US" sz="800" dirty="0" err="1"/>
              <a:t>în</a:t>
            </a:r>
            <a:r>
              <a:rPr lang="en-US" sz="800" dirty="0"/>
              <a:t> </a:t>
            </a:r>
            <a:r>
              <a:rPr lang="en-US" sz="800" dirty="0" err="1"/>
              <a:t>sus</a:t>
            </a:r>
            <a:r>
              <a:rPr lang="en-US" sz="800" dirty="0"/>
              <a:t> </a:t>
            </a:r>
            <a:r>
              <a:rPr lang="en-US" sz="800" dirty="0" err="1"/>
              <a:t>sau</a:t>
            </a:r>
            <a:r>
              <a:rPr lang="en-US" sz="800" dirty="0"/>
              <a:t> </a:t>
            </a:r>
            <a:r>
              <a:rPr lang="en-US" sz="800" dirty="0" err="1"/>
              <a:t>în</a:t>
            </a:r>
            <a:r>
              <a:rPr lang="en-US" sz="800" dirty="0"/>
              <a:t> </a:t>
            </a:r>
            <a:r>
              <a:rPr lang="en-US" sz="800" dirty="0" err="1"/>
              <a:t>jos</a:t>
            </a:r>
            <a:r>
              <a:rPr lang="en-US" sz="800" dirty="0"/>
              <a:t> , la </a:t>
            </a:r>
            <a:r>
              <a:rPr lang="en-US" sz="800" dirty="0" err="1"/>
              <a:t>poziția</a:t>
            </a:r>
            <a:r>
              <a:rPr lang="en-US" sz="800" dirty="0"/>
              <a:t> </a:t>
            </a:r>
            <a:r>
              <a:rPr lang="en-US" sz="800" dirty="0" err="1"/>
              <a:t>dorită</a:t>
            </a:r>
            <a:r>
              <a:rPr lang="en-US" sz="800" dirty="0"/>
              <a:t>.</a:t>
            </a:r>
          </a:p>
          <a:p>
            <a:pPr lvl="0" algn="just"/>
            <a:r>
              <a:rPr lang="en-US" sz="800" dirty="0"/>
              <a:t>8. </a:t>
            </a:r>
            <a:r>
              <a:rPr lang="en-US" sz="800" b="1" dirty="0"/>
              <a:t>PLIEREA SCAUNULUI </a:t>
            </a:r>
            <a:r>
              <a:rPr lang="en-US" sz="800" dirty="0"/>
              <a:t>- </a:t>
            </a:r>
            <a:r>
              <a:rPr lang="en-US" sz="800" dirty="0" err="1"/>
              <a:t>Privește</a:t>
            </a:r>
            <a:r>
              <a:rPr lang="en-US" sz="800" dirty="0"/>
              <a:t> </a:t>
            </a:r>
            <a:r>
              <a:rPr lang="en-US" sz="800" dirty="0" err="1"/>
              <a:t>figura</a:t>
            </a:r>
            <a:r>
              <a:rPr lang="en-US" sz="800" dirty="0"/>
              <a:t> 8:</a:t>
            </a:r>
          </a:p>
          <a:p>
            <a:pPr lvl="0" algn="just"/>
            <a:r>
              <a:rPr lang="en-US" sz="800" dirty="0"/>
              <a:t>- </a:t>
            </a:r>
            <a:r>
              <a:rPr lang="en-US" sz="800" dirty="0" err="1"/>
              <a:t>Pentru</a:t>
            </a:r>
            <a:r>
              <a:rPr lang="en-US" sz="800" dirty="0"/>
              <a:t> a fi </a:t>
            </a:r>
            <a:r>
              <a:rPr lang="en-US" sz="800" dirty="0" err="1"/>
              <a:t>mai</a:t>
            </a:r>
            <a:r>
              <a:rPr lang="en-US" sz="800" dirty="0"/>
              <a:t> compact </a:t>
            </a:r>
            <a:r>
              <a:rPr lang="en-US" sz="800" dirty="0" err="1"/>
              <a:t>când</a:t>
            </a:r>
            <a:r>
              <a:rPr lang="en-US" sz="800" dirty="0"/>
              <a:t> </a:t>
            </a:r>
            <a:r>
              <a:rPr lang="en-US" sz="800" dirty="0" err="1"/>
              <a:t>pliați</a:t>
            </a:r>
            <a:r>
              <a:rPr lang="en-US" sz="800" dirty="0"/>
              <a:t> - </a:t>
            </a:r>
            <a:r>
              <a:rPr lang="en-US" sz="800" dirty="0" err="1"/>
              <a:t>scoateți</a:t>
            </a:r>
            <a:r>
              <a:rPr lang="en-US" sz="800" dirty="0"/>
              <a:t> </a:t>
            </a:r>
            <a:r>
              <a:rPr lang="en-US" sz="800" dirty="0" err="1"/>
              <a:t>tava</a:t>
            </a:r>
            <a:r>
              <a:rPr lang="en-US" sz="800" dirty="0"/>
              <a:t> </a:t>
            </a:r>
            <a:r>
              <a:rPr lang="en-US" sz="800" dirty="0" err="1"/>
              <a:t>pentru</a:t>
            </a:r>
            <a:r>
              <a:rPr lang="en-US" sz="800" dirty="0"/>
              <a:t> </a:t>
            </a:r>
            <a:r>
              <a:rPr lang="en-US" sz="800" dirty="0" err="1"/>
              <a:t>mâncare</a:t>
            </a:r>
            <a:r>
              <a:rPr lang="en-US" sz="800" dirty="0"/>
              <a:t> </a:t>
            </a:r>
            <a:r>
              <a:rPr lang="en-US" sz="800" dirty="0" err="1"/>
              <a:t>și</a:t>
            </a:r>
            <a:r>
              <a:rPr lang="en-US" sz="800" dirty="0"/>
              <a:t> </a:t>
            </a:r>
            <a:r>
              <a:rPr lang="en-US" sz="800" dirty="0" err="1"/>
              <a:t>atașați</a:t>
            </a:r>
            <a:r>
              <a:rPr lang="en-US" sz="800" dirty="0"/>
              <a:t>-o la </a:t>
            </a:r>
            <a:r>
              <a:rPr lang="en-US" sz="800" dirty="0" err="1"/>
              <a:t>picioarele</a:t>
            </a:r>
            <a:r>
              <a:rPr lang="en-US" sz="800" dirty="0"/>
              <a:t> </a:t>
            </a:r>
            <a:r>
              <a:rPr lang="en-US" sz="800" dirty="0" err="1"/>
              <a:t>inferioare</a:t>
            </a:r>
            <a:r>
              <a:rPr lang="en-US" sz="800" dirty="0"/>
              <a:t>.</a:t>
            </a:r>
          </a:p>
          <a:p>
            <a:pPr lvl="0" algn="just"/>
            <a:r>
              <a:rPr lang="en-US" sz="800" dirty="0"/>
              <a:t>- </a:t>
            </a:r>
            <a:r>
              <a:rPr lang="en-US" sz="800" dirty="0" err="1"/>
              <a:t>Pentru</a:t>
            </a:r>
            <a:r>
              <a:rPr lang="en-US" sz="800" dirty="0"/>
              <a:t> a </a:t>
            </a:r>
            <a:r>
              <a:rPr lang="en-US" sz="800" dirty="0" err="1"/>
              <a:t>plia</a:t>
            </a:r>
            <a:r>
              <a:rPr lang="en-US" sz="800" dirty="0"/>
              <a:t> </a:t>
            </a:r>
            <a:r>
              <a:rPr lang="en-US" sz="800" dirty="0" err="1"/>
              <a:t>scaunul</a:t>
            </a:r>
            <a:r>
              <a:rPr lang="en-US" sz="800" dirty="0"/>
              <a:t>, </a:t>
            </a:r>
            <a:r>
              <a:rPr lang="en-US" sz="800" dirty="0" err="1"/>
              <a:t>apăsați</a:t>
            </a:r>
            <a:r>
              <a:rPr lang="en-US" sz="800" dirty="0"/>
              <a:t> </a:t>
            </a:r>
            <a:r>
              <a:rPr lang="en-US" sz="800" dirty="0" err="1"/>
              <a:t>ambele</a:t>
            </a:r>
            <a:r>
              <a:rPr lang="en-US" sz="800" dirty="0"/>
              <a:t> </a:t>
            </a:r>
            <a:r>
              <a:rPr lang="en-US" sz="800" dirty="0" err="1"/>
              <a:t>butoane</a:t>
            </a:r>
            <a:r>
              <a:rPr lang="en-US" sz="800" dirty="0"/>
              <a:t> (a) </a:t>
            </a:r>
            <a:r>
              <a:rPr lang="en-US" sz="800" dirty="0" err="1"/>
              <a:t>și</a:t>
            </a:r>
            <a:r>
              <a:rPr lang="en-US" sz="800" dirty="0"/>
              <a:t> </a:t>
            </a:r>
            <a:r>
              <a:rPr lang="en-US" sz="800" dirty="0" err="1"/>
              <a:t>coborâți</a:t>
            </a:r>
            <a:r>
              <a:rPr lang="en-US" sz="800" dirty="0"/>
              <a:t> </a:t>
            </a:r>
            <a:r>
              <a:rPr lang="en-US" sz="800" dirty="0" err="1"/>
              <a:t>scaunul</a:t>
            </a:r>
            <a:r>
              <a:rPr lang="en-US" sz="800" dirty="0"/>
              <a:t> </a:t>
            </a:r>
            <a:r>
              <a:rPr lang="en-US" sz="800" dirty="0" err="1"/>
              <a:t>în</a:t>
            </a:r>
            <a:r>
              <a:rPr lang="en-US" sz="800" dirty="0"/>
              <a:t> </a:t>
            </a:r>
            <a:r>
              <a:rPr lang="en-US" sz="800" dirty="0" err="1"/>
              <a:t>poziția</a:t>
            </a:r>
            <a:r>
              <a:rPr lang="en-US" sz="800" dirty="0"/>
              <a:t> </a:t>
            </a:r>
            <a:r>
              <a:rPr lang="en-US" sz="800" dirty="0" err="1"/>
              <a:t>inferioară</a:t>
            </a:r>
            <a:r>
              <a:rPr lang="en-US" sz="800" dirty="0"/>
              <a:t> (</a:t>
            </a:r>
            <a:r>
              <a:rPr lang="en-US" sz="800" dirty="0" err="1"/>
              <a:t>poziția</a:t>
            </a:r>
            <a:r>
              <a:rPr lang="en-US" sz="800" dirty="0"/>
              <a:t> 7).</a:t>
            </a:r>
          </a:p>
          <a:p>
            <a:pPr lvl="0" algn="just"/>
            <a:r>
              <a:rPr lang="en-US" sz="800" dirty="0"/>
              <a:t>- </a:t>
            </a:r>
            <a:r>
              <a:rPr lang="en-US" sz="800" dirty="0" err="1"/>
              <a:t>Apăsați</a:t>
            </a:r>
            <a:r>
              <a:rPr lang="en-US" sz="800" dirty="0"/>
              <a:t> </a:t>
            </a:r>
            <a:r>
              <a:rPr lang="en-US" sz="800" dirty="0" err="1"/>
              <a:t>butoanele</a:t>
            </a:r>
            <a:r>
              <a:rPr lang="en-US" sz="800" dirty="0"/>
              <a:t> (b) din </a:t>
            </a:r>
            <a:r>
              <a:rPr lang="en-US" sz="800" dirty="0" err="1"/>
              <a:t>ambele</a:t>
            </a:r>
            <a:r>
              <a:rPr lang="en-US" sz="800" dirty="0"/>
              <a:t> </a:t>
            </a:r>
            <a:r>
              <a:rPr lang="en-US" sz="800" dirty="0" err="1"/>
              <a:t>părți</a:t>
            </a:r>
            <a:r>
              <a:rPr lang="en-US" sz="800" dirty="0"/>
              <a:t> ale </a:t>
            </a:r>
            <a:r>
              <a:rPr lang="en-US" sz="800" dirty="0" err="1"/>
              <a:t>scaunului</a:t>
            </a:r>
            <a:r>
              <a:rPr lang="en-US" sz="800" dirty="0"/>
              <a:t> </a:t>
            </a:r>
            <a:r>
              <a:rPr lang="en-US" sz="800" dirty="0" err="1"/>
              <a:t>și</a:t>
            </a:r>
            <a:r>
              <a:rPr lang="en-US" sz="800" dirty="0"/>
              <a:t> </a:t>
            </a:r>
            <a:r>
              <a:rPr lang="en-US" sz="800" dirty="0" err="1"/>
              <a:t>glisați</a:t>
            </a:r>
            <a:r>
              <a:rPr lang="en-US" sz="800" dirty="0"/>
              <a:t> </a:t>
            </a:r>
            <a:r>
              <a:rPr lang="en-US" sz="800" dirty="0" err="1"/>
              <a:t>picioarele</a:t>
            </a:r>
            <a:r>
              <a:rPr lang="en-US" sz="800" dirty="0"/>
              <a:t> </a:t>
            </a:r>
            <a:r>
              <a:rPr lang="en-US" sz="800" dirty="0" err="1"/>
              <a:t>inferioare</a:t>
            </a:r>
            <a:r>
              <a:rPr lang="en-US" sz="800" dirty="0"/>
              <a:t> </a:t>
            </a:r>
            <a:r>
              <a:rPr lang="en-US" sz="800" dirty="0" err="1"/>
              <a:t>înainte</a:t>
            </a:r>
            <a:r>
              <a:rPr lang="en-US" sz="800" dirty="0"/>
              <a:t>.</a:t>
            </a:r>
          </a:p>
          <a:p>
            <a:pPr lvl="0" algn="just"/>
            <a:r>
              <a:rPr lang="en-US" sz="800" dirty="0"/>
              <a:t>- </a:t>
            </a:r>
            <a:r>
              <a:rPr lang="en-US" sz="800" dirty="0" err="1"/>
              <a:t>Asigurați-vă</a:t>
            </a:r>
            <a:r>
              <a:rPr lang="en-US" sz="800" dirty="0"/>
              <a:t> </a:t>
            </a:r>
            <a:r>
              <a:rPr lang="en-US" sz="800" dirty="0" err="1"/>
              <a:t>că</a:t>
            </a:r>
            <a:r>
              <a:rPr lang="en-US" sz="800" dirty="0"/>
              <a:t> </a:t>
            </a:r>
            <a:r>
              <a:rPr lang="en-US" sz="800" dirty="0" err="1"/>
              <a:t>scaunul</a:t>
            </a:r>
            <a:r>
              <a:rPr lang="en-US" sz="800" dirty="0"/>
              <a:t> </a:t>
            </a:r>
            <a:r>
              <a:rPr lang="en-US" sz="800" dirty="0" err="1"/>
              <a:t>înalt</a:t>
            </a:r>
            <a:r>
              <a:rPr lang="en-US" sz="800" dirty="0"/>
              <a:t> </a:t>
            </a:r>
            <a:r>
              <a:rPr lang="en-US" sz="800" dirty="0" err="1"/>
              <a:t>este</a:t>
            </a:r>
            <a:r>
              <a:rPr lang="en-US" sz="800" dirty="0"/>
              <a:t> </a:t>
            </a:r>
            <a:r>
              <a:rPr lang="en-US" sz="800" dirty="0" err="1"/>
              <a:t>pliat</a:t>
            </a:r>
            <a:r>
              <a:rPr lang="en-US" sz="800" dirty="0"/>
              <a:t> </a:t>
            </a:r>
            <a:r>
              <a:rPr lang="en-US" sz="800" dirty="0" err="1"/>
              <a:t>și</a:t>
            </a:r>
            <a:r>
              <a:rPr lang="en-US" sz="800" dirty="0"/>
              <a:t> </a:t>
            </a:r>
            <a:r>
              <a:rPr lang="en-US" sz="800" dirty="0" err="1"/>
              <a:t>blocat</a:t>
            </a:r>
            <a:r>
              <a:rPr lang="en-US" sz="800" dirty="0"/>
              <a:t> </a:t>
            </a:r>
            <a:r>
              <a:rPr lang="en-US" sz="800" dirty="0" err="1"/>
              <a:t>corespunzator</a:t>
            </a:r>
            <a:r>
              <a:rPr lang="en-US" sz="800" dirty="0"/>
              <a:t> </a:t>
            </a:r>
            <a:r>
              <a:rPr lang="en-US" sz="800" dirty="0" err="1"/>
              <a:t>înainte</a:t>
            </a:r>
            <a:r>
              <a:rPr lang="en-US" sz="800" dirty="0"/>
              <a:t> de a-l </a:t>
            </a:r>
            <a:r>
              <a:rPr lang="en-US" sz="800" dirty="0" err="1"/>
              <a:t>aseza</a:t>
            </a:r>
            <a:r>
              <a:rPr lang="en-US" sz="800" dirty="0"/>
              <a:t>.</a:t>
            </a:r>
          </a:p>
        </p:txBody>
      </p:sp>
      <p:sp>
        <p:nvSpPr>
          <p:cNvPr id="10" name="TextBox 14"/>
          <p:cNvSpPr txBox="1"/>
          <p:nvPr/>
        </p:nvSpPr>
        <p:spPr>
          <a:xfrm>
            <a:off x="8564331" y="6543460"/>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21</a:t>
            </a:r>
            <a:endParaRPr lang="bg-BG" sz="800" b="1" dirty="0">
              <a:cs typeface="Arial" pitchFamily="34" charset="0"/>
            </a:endParaRPr>
          </a:p>
        </p:txBody>
      </p:sp>
      <p:pic>
        <p:nvPicPr>
          <p:cNvPr id="12" name="Picture 11"/>
          <p:cNvPicPr>
            <a:picLocks noChangeAspect="1"/>
          </p:cNvPicPr>
          <p:nvPr/>
        </p:nvPicPr>
        <p:blipFill>
          <a:blip r:embed="rId2"/>
          <a:stretch>
            <a:fillRect/>
          </a:stretch>
        </p:blipFill>
        <p:spPr>
          <a:xfrm>
            <a:off x="1702224" y="3787674"/>
            <a:ext cx="914575" cy="900000"/>
          </a:xfrm>
          <a:prstGeom prst="rect">
            <a:avLst/>
          </a:prstGeom>
        </p:spPr>
      </p:pic>
    </p:spTree>
    <p:extLst>
      <p:ext uri="{BB962C8B-B14F-4D97-AF65-F5344CB8AC3E}">
        <p14:creationId xmlns:p14="http://schemas.microsoft.com/office/powerpoint/2010/main" val="515391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7"/>
          <p:cNvSpPr/>
          <p:nvPr/>
        </p:nvSpPr>
        <p:spPr>
          <a:xfrm>
            <a:off x="186240" y="0"/>
            <a:ext cx="3993920" cy="6609502"/>
          </a:xfrm>
          <a:prstGeom prst="rect">
            <a:avLst/>
          </a:prstGeom>
        </p:spPr>
        <p:txBody>
          <a:bodyPr wrap="square">
            <a:spAutoFit/>
          </a:bodyPr>
          <a:lstStyle/>
          <a:p>
            <a:r>
              <a:rPr lang="en-US" sz="800" dirty="0"/>
              <a:t>5. </a:t>
            </a:r>
            <a:r>
              <a:rPr lang="en-US" sz="800" dirty="0" err="1"/>
              <a:t>Verificați</a:t>
            </a:r>
            <a:r>
              <a:rPr lang="en-US" sz="800" dirty="0"/>
              <a:t> de </a:t>
            </a:r>
            <a:r>
              <a:rPr lang="en-US" sz="800" dirty="0" err="1"/>
              <a:t>fiecare</a:t>
            </a:r>
            <a:r>
              <a:rPr lang="en-US" sz="800" dirty="0"/>
              <a:t> </a:t>
            </a:r>
            <a:r>
              <a:rPr lang="en-US" sz="800" dirty="0" err="1"/>
              <a:t>dată</a:t>
            </a:r>
            <a:r>
              <a:rPr lang="en-US" sz="800" dirty="0"/>
              <a:t> </a:t>
            </a:r>
            <a:r>
              <a:rPr lang="en-US" sz="800" dirty="0" err="1"/>
              <a:t>dacă</a:t>
            </a:r>
            <a:r>
              <a:rPr lang="en-US" sz="800" dirty="0"/>
              <a:t> </a:t>
            </a:r>
            <a:r>
              <a:rPr lang="en-US" sz="800" dirty="0" err="1"/>
              <a:t>centurile</a:t>
            </a:r>
            <a:r>
              <a:rPr lang="en-US" sz="800" dirty="0"/>
              <a:t> </a:t>
            </a:r>
            <a:r>
              <a:rPr lang="en-US" sz="800" dirty="0" err="1"/>
              <a:t>sunt</a:t>
            </a:r>
            <a:r>
              <a:rPr lang="en-US" sz="800" dirty="0"/>
              <a:t> </a:t>
            </a:r>
            <a:r>
              <a:rPr lang="en-US" sz="800" dirty="0" err="1"/>
              <a:t>răsucite</a:t>
            </a:r>
            <a:r>
              <a:rPr lang="en-US" sz="800" dirty="0"/>
              <a:t>, nu </a:t>
            </a:r>
            <a:r>
              <a:rPr lang="en-US" sz="800" dirty="0" err="1"/>
              <a:t>schimbați</a:t>
            </a:r>
            <a:r>
              <a:rPr lang="en-US" sz="800" dirty="0"/>
              <a:t> </a:t>
            </a:r>
            <a:r>
              <a:rPr lang="en-US" sz="800" dirty="0" err="1"/>
              <a:t>lungimea</a:t>
            </a:r>
            <a:r>
              <a:rPr lang="en-US" sz="800" dirty="0"/>
              <a:t> </a:t>
            </a:r>
            <a:r>
              <a:rPr lang="en-US" sz="800" dirty="0" err="1"/>
              <a:t>lor</a:t>
            </a:r>
            <a:r>
              <a:rPr lang="en-US" sz="800" dirty="0"/>
              <a:t> </a:t>
            </a:r>
            <a:r>
              <a:rPr lang="en-US" sz="800" dirty="0" err="1"/>
              <a:t>în</a:t>
            </a:r>
            <a:r>
              <a:rPr lang="en-US" sz="800" dirty="0"/>
              <a:t> </a:t>
            </a:r>
            <a:r>
              <a:rPr lang="en-US" sz="800" dirty="0" err="1"/>
              <a:t>poziția</a:t>
            </a:r>
            <a:r>
              <a:rPr lang="en-US" sz="800" dirty="0"/>
              <a:t> </a:t>
            </a:r>
            <a:r>
              <a:rPr lang="en-US" sz="800" dirty="0" err="1"/>
              <a:t>fixat</a:t>
            </a:r>
            <a:r>
              <a:rPr lang="en-US" sz="800" dirty="0"/>
              <a:t>, </a:t>
            </a:r>
            <a:r>
              <a:rPr lang="en-US" sz="800" dirty="0" err="1"/>
              <a:t>indiferent</a:t>
            </a:r>
            <a:r>
              <a:rPr lang="en-US" sz="800" dirty="0"/>
              <a:t> </a:t>
            </a:r>
            <a:r>
              <a:rPr lang="en-US" sz="800" dirty="0" err="1"/>
              <a:t>dacă</a:t>
            </a:r>
            <a:r>
              <a:rPr lang="en-US" sz="800" dirty="0"/>
              <a:t> </a:t>
            </a:r>
            <a:r>
              <a:rPr lang="en-US" sz="800" dirty="0" err="1"/>
              <a:t>sunt</a:t>
            </a:r>
            <a:r>
              <a:rPr lang="en-US" sz="800" dirty="0"/>
              <a:t> </a:t>
            </a:r>
            <a:r>
              <a:rPr lang="en-US" sz="800" dirty="0" err="1"/>
              <a:t>rupte</a:t>
            </a:r>
            <a:r>
              <a:rPr lang="en-US" sz="800" dirty="0"/>
              <a:t>, </a:t>
            </a:r>
            <a:r>
              <a:rPr lang="en-US" sz="800" dirty="0" err="1"/>
              <a:t>uzate</a:t>
            </a:r>
            <a:r>
              <a:rPr lang="en-US" sz="800" dirty="0"/>
              <a:t> </a:t>
            </a:r>
            <a:r>
              <a:rPr lang="en-US" sz="800" dirty="0" err="1"/>
              <a:t>sau</a:t>
            </a:r>
            <a:r>
              <a:rPr lang="en-US" sz="800" dirty="0"/>
              <a:t> au </a:t>
            </a:r>
            <a:r>
              <a:rPr lang="en-US" sz="800" dirty="0" err="1"/>
              <a:t>părți</a:t>
            </a:r>
            <a:r>
              <a:rPr lang="en-US" sz="800" dirty="0"/>
              <a:t> </a:t>
            </a:r>
            <a:r>
              <a:rPr lang="en-US" sz="800" dirty="0" err="1"/>
              <a:t>lipsă</a:t>
            </a:r>
            <a:r>
              <a:rPr lang="en-US" sz="800" dirty="0"/>
              <a:t>. </a:t>
            </a:r>
            <a:r>
              <a:rPr lang="en-US" sz="800" dirty="0" err="1"/>
              <a:t>Înainte</a:t>
            </a:r>
            <a:r>
              <a:rPr lang="en-US" sz="800" dirty="0"/>
              <a:t> de </a:t>
            </a:r>
            <a:r>
              <a:rPr lang="en-US" sz="800" dirty="0" err="1"/>
              <a:t>utilizare</a:t>
            </a:r>
            <a:r>
              <a:rPr lang="en-US" sz="800" dirty="0"/>
              <a:t>, </a:t>
            </a:r>
            <a:r>
              <a:rPr lang="en-US" sz="800" dirty="0" err="1"/>
              <a:t>verificați</a:t>
            </a:r>
            <a:r>
              <a:rPr lang="en-US" sz="800" dirty="0"/>
              <a:t> </a:t>
            </a:r>
            <a:r>
              <a:rPr lang="en-US" sz="800" dirty="0" err="1"/>
              <a:t>dacă</a:t>
            </a:r>
            <a:r>
              <a:rPr lang="en-US" sz="800" dirty="0"/>
              <a:t> </a:t>
            </a:r>
            <a:r>
              <a:rPr lang="en-US" sz="800" dirty="0" err="1"/>
              <a:t>sunt</a:t>
            </a:r>
            <a:r>
              <a:rPr lang="en-US" sz="800" dirty="0"/>
              <a:t> fixate </a:t>
            </a:r>
            <a:r>
              <a:rPr lang="en-US" sz="800" dirty="0" err="1"/>
              <a:t>în</a:t>
            </a:r>
            <a:r>
              <a:rPr lang="en-US" sz="800" dirty="0"/>
              <a:t> mod </a:t>
            </a:r>
            <a:r>
              <a:rPr lang="en-US" sz="800" dirty="0" err="1"/>
              <a:t>stabil</a:t>
            </a:r>
            <a:r>
              <a:rPr lang="en-US" sz="800" dirty="0"/>
              <a:t> la </a:t>
            </a:r>
            <a:r>
              <a:rPr lang="en-US" sz="800" dirty="0" err="1"/>
              <a:t>ansamblul</a:t>
            </a:r>
            <a:r>
              <a:rPr lang="en-US" sz="800" dirty="0"/>
              <a:t> </a:t>
            </a:r>
            <a:r>
              <a:rPr lang="en-US" sz="800" dirty="0" err="1"/>
              <a:t>scaunului</a:t>
            </a:r>
            <a:r>
              <a:rPr lang="en-US" sz="800" dirty="0"/>
              <a:t>, </a:t>
            </a:r>
            <a:r>
              <a:rPr lang="en-US" sz="800" dirty="0" err="1"/>
              <a:t>starea</a:t>
            </a:r>
            <a:r>
              <a:rPr lang="en-US" sz="800" dirty="0"/>
              <a:t> </a:t>
            </a:r>
            <a:r>
              <a:rPr lang="en-US" sz="800" dirty="0" err="1"/>
              <a:t>cataramelor</a:t>
            </a:r>
            <a:r>
              <a:rPr lang="en-US" sz="800" dirty="0"/>
              <a:t> </a:t>
            </a:r>
            <a:r>
              <a:rPr lang="en-US" sz="800" dirty="0" err="1"/>
              <a:t>pentru</a:t>
            </a:r>
            <a:r>
              <a:rPr lang="en-US" sz="800" dirty="0"/>
              <a:t> </a:t>
            </a:r>
            <a:r>
              <a:rPr lang="en-US" sz="800" dirty="0" err="1"/>
              <a:t>fixarea</a:t>
            </a:r>
            <a:r>
              <a:rPr lang="en-US" sz="800" dirty="0"/>
              <a:t> </a:t>
            </a:r>
            <a:r>
              <a:rPr lang="en-US" sz="800" dirty="0" err="1"/>
              <a:t>și</a:t>
            </a:r>
            <a:r>
              <a:rPr lang="en-US" sz="800" dirty="0"/>
              <a:t> </a:t>
            </a:r>
            <a:r>
              <a:rPr lang="en-US" sz="800" dirty="0" err="1"/>
              <a:t>reglarea</a:t>
            </a:r>
            <a:r>
              <a:rPr lang="en-US" sz="800" dirty="0"/>
              <a:t> </a:t>
            </a:r>
            <a:r>
              <a:rPr lang="en-US" sz="800" dirty="0" err="1"/>
              <a:t>lungimii</a:t>
            </a:r>
            <a:r>
              <a:rPr lang="en-US" sz="800" dirty="0"/>
              <a:t> </a:t>
            </a:r>
            <a:r>
              <a:rPr lang="en-US" sz="800" dirty="0" err="1"/>
              <a:t>centurilor</a:t>
            </a:r>
            <a:r>
              <a:rPr lang="en-US" sz="800" dirty="0"/>
              <a:t>! </a:t>
            </a:r>
            <a:r>
              <a:rPr lang="en-US" sz="800" dirty="0" err="1"/>
              <a:t>Cataramele</a:t>
            </a:r>
            <a:r>
              <a:rPr lang="en-US" sz="800" dirty="0"/>
              <a:t> </a:t>
            </a:r>
            <a:r>
              <a:rPr lang="en-US" sz="800" dirty="0" err="1"/>
              <a:t>și</a:t>
            </a:r>
            <a:r>
              <a:rPr lang="en-US" sz="800" dirty="0"/>
              <a:t> </a:t>
            </a:r>
            <a:r>
              <a:rPr lang="en-US" sz="800" dirty="0" err="1"/>
              <a:t>elemente</a:t>
            </a:r>
            <a:r>
              <a:rPr lang="en-US" sz="800" dirty="0"/>
              <a:t> de </a:t>
            </a:r>
            <a:r>
              <a:rPr lang="en-US" sz="800" dirty="0" err="1"/>
              <a:t>fixare</a:t>
            </a:r>
            <a:r>
              <a:rPr lang="en-US" sz="800" dirty="0"/>
              <a:t> din plastic </a:t>
            </a:r>
            <a:r>
              <a:rPr lang="en-US" sz="800" dirty="0" err="1"/>
              <a:t>trebuie</a:t>
            </a:r>
            <a:r>
              <a:rPr lang="en-US" sz="800" dirty="0"/>
              <a:t> </a:t>
            </a:r>
            <a:r>
              <a:rPr lang="en-US" sz="800" dirty="0" err="1"/>
              <a:t>să</a:t>
            </a:r>
            <a:r>
              <a:rPr lang="en-US" sz="800" dirty="0"/>
              <a:t> fie </a:t>
            </a:r>
            <a:r>
              <a:rPr lang="en-US" sz="800" dirty="0" err="1"/>
              <a:t>puternice</a:t>
            </a:r>
            <a:r>
              <a:rPr lang="en-US" sz="800" dirty="0"/>
              <a:t> </a:t>
            </a:r>
            <a:r>
              <a:rPr lang="en-US" sz="800" dirty="0" err="1"/>
              <a:t>și</a:t>
            </a:r>
            <a:r>
              <a:rPr lang="en-US" sz="800" dirty="0"/>
              <a:t> </a:t>
            </a:r>
            <a:r>
              <a:rPr lang="en-US" sz="800" dirty="0" err="1"/>
              <a:t>să</a:t>
            </a:r>
            <a:r>
              <a:rPr lang="en-US" sz="800" dirty="0"/>
              <a:t> </a:t>
            </a:r>
            <a:r>
              <a:rPr lang="en-US" sz="800" dirty="0" err="1"/>
              <a:t>asigure</a:t>
            </a:r>
            <a:r>
              <a:rPr lang="en-US" sz="800" dirty="0"/>
              <a:t> o </a:t>
            </a:r>
            <a:r>
              <a:rPr lang="en-US" sz="800" dirty="0" err="1"/>
              <a:t>conexiune</a:t>
            </a:r>
            <a:r>
              <a:rPr lang="en-US" sz="800" dirty="0"/>
              <a:t> </a:t>
            </a:r>
            <a:r>
              <a:rPr lang="en-US" sz="800" dirty="0" err="1"/>
              <a:t>sigură</a:t>
            </a:r>
            <a:r>
              <a:rPr lang="en-US" sz="800" dirty="0"/>
              <a:t>.</a:t>
            </a:r>
          </a:p>
          <a:p>
            <a:r>
              <a:rPr lang="en-US" sz="800" dirty="0"/>
              <a:t>6. </a:t>
            </a:r>
            <a:r>
              <a:rPr lang="en-US" sz="800" b="1" dirty="0"/>
              <a:t>ATENTIE! </a:t>
            </a:r>
            <a:r>
              <a:rPr lang="en-US" sz="800" dirty="0"/>
              <a:t>ÎNTOTDEAUNA ÎNAINTE DE UTILIZARE VERIFICĂ CONDIȚIA MECANISMELOR DE BLOCARE!</a:t>
            </a:r>
          </a:p>
          <a:p>
            <a:r>
              <a:rPr lang="en-US" sz="800" dirty="0"/>
              <a:t>7. </a:t>
            </a:r>
            <a:r>
              <a:rPr lang="en-US" sz="800" b="1" dirty="0"/>
              <a:t>ATENTIE! </a:t>
            </a:r>
            <a:r>
              <a:rPr lang="en-US" sz="800" dirty="0"/>
              <a:t>Nu </a:t>
            </a:r>
            <a:r>
              <a:rPr lang="en-US" sz="800" dirty="0" err="1"/>
              <a:t>folosiți</a:t>
            </a:r>
            <a:r>
              <a:rPr lang="en-US" sz="800" dirty="0"/>
              <a:t> </a:t>
            </a:r>
            <a:r>
              <a:rPr lang="en-US" sz="800" dirty="0" err="1"/>
              <a:t>scaunul</a:t>
            </a:r>
            <a:r>
              <a:rPr lang="en-US" sz="800" dirty="0"/>
              <a:t> </a:t>
            </a:r>
            <a:r>
              <a:rPr lang="en-US" sz="800" dirty="0" err="1"/>
              <a:t>înainte</a:t>
            </a:r>
            <a:r>
              <a:rPr lang="en-US" sz="800" dirty="0"/>
              <a:t> de a </a:t>
            </a:r>
            <a:r>
              <a:rPr lang="en-US" sz="800" dirty="0" err="1"/>
              <a:t>vă</a:t>
            </a:r>
            <a:r>
              <a:rPr lang="en-US" sz="800" dirty="0"/>
              <a:t> </a:t>
            </a:r>
            <a:r>
              <a:rPr lang="en-US" sz="800" dirty="0" err="1"/>
              <a:t>asigura</a:t>
            </a:r>
            <a:r>
              <a:rPr lang="en-US" sz="800" dirty="0"/>
              <a:t> </a:t>
            </a:r>
            <a:r>
              <a:rPr lang="en-US" sz="800" dirty="0" err="1"/>
              <a:t>că</a:t>
            </a:r>
            <a:r>
              <a:rPr lang="en-US" sz="800" dirty="0"/>
              <a:t> </a:t>
            </a:r>
            <a:r>
              <a:rPr lang="en-US" sz="800" dirty="0" err="1"/>
              <a:t>toate</a:t>
            </a:r>
            <a:r>
              <a:rPr lang="en-US" sz="800" dirty="0"/>
              <a:t> </a:t>
            </a:r>
            <a:r>
              <a:rPr lang="en-US" sz="800" dirty="0" err="1"/>
              <a:t>piesele</a:t>
            </a:r>
            <a:r>
              <a:rPr lang="en-US" sz="800" dirty="0"/>
              <a:t> </a:t>
            </a:r>
            <a:r>
              <a:rPr lang="en-US" sz="800" dirty="0" err="1"/>
              <a:t>sunt</a:t>
            </a:r>
            <a:r>
              <a:rPr lang="en-US" sz="800" dirty="0"/>
              <a:t> </a:t>
            </a:r>
            <a:r>
              <a:rPr lang="en-US" sz="800" dirty="0" err="1"/>
              <a:t>în</a:t>
            </a:r>
            <a:r>
              <a:rPr lang="en-US" sz="800" dirty="0"/>
              <a:t> stare </a:t>
            </a:r>
            <a:r>
              <a:rPr lang="en-US" sz="800" dirty="0" err="1"/>
              <a:t>bună</a:t>
            </a:r>
            <a:r>
              <a:rPr lang="en-US" sz="800" dirty="0"/>
              <a:t>, </a:t>
            </a:r>
            <a:r>
              <a:rPr lang="en-US" sz="800" dirty="0" err="1"/>
              <a:t>corect</a:t>
            </a:r>
            <a:r>
              <a:rPr lang="en-US" sz="800" dirty="0"/>
              <a:t> </a:t>
            </a:r>
            <a:r>
              <a:rPr lang="en-US" sz="800" dirty="0" err="1"/>
              <a:t>așezate</a:t>
            </a:r>
            <a:r>
              <a:rPr lang="en-US" sz="800" dirty="0"/>
              <a:t> </a:t>
            </a:r>
            <a:r>
              <a:rPr lang="en-US" sz="800" dirty="0" err="1"/>
              <a:t>și</a:t>
            </a:r>
            <a:r>
              <a:rPr lang="en-US" sz="800" dirty="0"/>
              <a:t> fixate!</a:t>
            </a:r>
          </a:p>
          <a:p>
            <a:r>
              <a:rPr lang="en-US" sz="800" dirty="0"/>
              <a:t>8. </a:t>
            </a:r>
            <a:r>
              <a:rPr lang="en-US" sz="800" b="1" dirty="0"/>
              <a:t>ATENTIE! </a:t>
            </a:r>
            <a:r>
              <a:rPr lang="en-US" sz="800" dirty="0" err="1"/>
              <a:t>Tineti</a:t>
            </a:r>
            <a:r>
              <a:rPr lang="en-US" sz="800" dirty="0"/>
              <a:t> </a:t>
            </a:r>
            <a:r>
              <a:rPr lang="en-US" sz="800" dirty="0" err="1"/>
              <a:t>departe</a:t>
            </a:r>
            <a:r>
              <a:rPr lang="en-US" sz="800" dirty="0"/>
              <a:t> de </a:t>
            </a:r>
            <a:r>
              <a:rPr lang="en-US" sz="800" dirty="0" err="1"/>
              <a:t>foc</a:t>
            </a:r>
            <a:r>
              <a:rPr lang="en-US" sz="800" dirty="0"/>
              <a:t> </a:t>
            </a:r>
            <a:r>
              <a:rPr lang="en-US" sz="800" dirty="0" err="1"/>
              <a:t>și</a:t>
            </a:r>
            <a:r>
              <a:rPr lang="en-US" sz="800" dirty="0"/>
              <a:t> de </a:t>
            </a:r>
            <a:r>
              <a:rPr lang="en-US" sz="800" dirty="0" err="1"/>
              <a:t>alte</a:t>
            </a:r>
            <a:r>
              <a:rPr lang="en-US" sz="800" dirty="0"/>
              <a:t> </a:t>
            </a:r>
            <a:r>
              <a:rPr lang="en-US" sz="800" dirty="0" err="1"/>
              <a:t>surse</a:t>
            </a:r>
            <a:r>
              <a:rPr lang="en-US" sz="800" dirty="0"/>
              <a:t> de </a:t>
            </a:r>
            <a:r>
              <a:rPr lang="en-US" sz="800" dirty="0" err="1"/>
              <a:t>căldură</a:t>
            </a:r>
            <a:r>
              <a:rPr lang="en-US" sz="800" dirty="0"/>
              <a:t>! </a:t>
            </a:r>
            <a:r>
              <a:rPr lang="en-US" sz="800" dirty="0" err="1"/>
              <a:t>Există</a:t>
            </a:r>
            <a:r>
              <a:rPr lang="en-US" sz="800" dirty="0"/>
              <a:t> un </a:t>
            </a:r>
            <a:r>
              <a:rPr lang="en-US" sz="800" dirty="0" err="1"/>
              <a:t>risc</a:t>
            </a:r>
            <a:r>
              <a:rPr lang="en-US" sz="800" dirty="0"/>
              <a:t> de </a:t>
            </a:r>
            <a:r>
              <a:rPr lang="en-US" sz="800" dirty="0" err="1"/>
              <a:t>vătămare</a:t>
            </a:r>
            <a:r>
              <a:rPr lang="en-US" sz="800" dirty="0"/>
              <a:t> a </a:t>
            </a:r>
            <a:r>
              <a:rPr lang="en-US" sz="800" dirty="0" err="1"/>
              <a:t>copilului</a:t>
            </a:r>
            <a:r>
              <a:rPr lang="en-US" sz="800" dirty="0"/>
              <a:t> </a:t>
            </a:r>
            <a:r>
              <a:rPr lang="en-US" sz="800" dirty="0" err="1"/>
              <a:t>sau</a:t>
            </a:r>
            <a:r>
              <a:rPr lang="en-US" sz="800" dirty="0"/>
              <a:t> </a:t>
            </a:r>
            <a:r>
              <a:rPr lang="en-US" sz="800" dirty="0" err="1"/>
              <a:t>deteriorarea</a:t>
            </a:r>
            <a:r>
              <a:rPr lang="en-US" sz="800" dirty="0"/>
              <a:t> </a:t>
            </a:r>
            <a:r>
              <a:rPr lang="en-US" sz="800" dirty="0" err="1"/>
              <a:t>produsului</a:t>
            </a:r>
            <a:r>
              <a:rPr lang="en-US" sz="800" dirty="0"/>
              <a:t>, </a:t>
            </a:r>
            <a:r>
              <a:rPr lang="en-US" sz="800" dirty="0" err="1"/>
              <a:t>dacă</a:t>
            </a:r>
            <a:r>
              <a:rPr lang="en-US" sz="800" dirty="0"/>
              <a:t> </a:t>
            </a:r>
            <a:r>
              <a:rPr lang="en-US" sz="800" dirty="0" err="1"/>
              <a:t>depozitati</a:t>
            </a:r>
            <a:r>
              <a:rPr lang="en-US" sz="800" dirty="0"/>
              <a:t> </a:t>
            </a:r>
            <a:r>
              <a:rPr lang="en-US" sz="800" dirty="0" err="1"/>
              <a:t>sau</a:t>
            </a:r>
            <a:r>
              <a:rPr lang="en-US" sz="800" dirty="0"/>
              <a:t> </a:t>
            </a:r>
            <a:r>
              <a:rPr lang="en-US" sz="800" dirty="0" err="1"/>
              <a:t>folosiți</a:t>
            </a:r>
            <a:r>
              <a:rPr lang="en-US" sz="800" dirty="0"/>
              <a:t> </a:t>
            </a:r>
            <a:r>
              <a:rPr lang="en-US" sz="800" dirty="0" err="1"/>
              <a:t>prea</a:t>
            </a:r>
            <a:r>
              <a:rPr lang="en-US" sz="800" dirty="0"/>
              <a:t> </a:t>
            </a:r>
            <a:r>
              <a:rPr lang="en-US" sz="800" dirty="0" err="1"/>
              <a:t>aproape</a:t>
            </a:r>
            <a:r>
              <a:rPr lang="en-US" sz="800" dirty="0"/>
              <a:t>.</a:t>
            </a:r>
          </a:p>
          <a:p>
            <a:r>
              <a:rPr lang="en-US" sz="800" dirty="0"/>
              <a:t>FOC DESCHIS SAU ALTE SURSE DE CALDURA, DISPOZITIVE DE ÎNCĂLZIRE ELECTRICE, CUPTOARE CU GAZ, ETC.</a:t>
            </a:r>
          </a:p>
          <a:p>
            <a:r>
              <a:rPr lang="en-US" sz="800" dirty="0"/>
              <a:t>9. </a:t>
            </a:r>
            <a:r>
              <a:rPr lang="en-US" sz="800" dirty="0" err="1"/>
              <a:t>Greutatea</a:t>
            </a:r>
            <a:r>
              <a:rPr lang="en-US" sz="800" dirty="0"/>
              <a:t> </a:t>
            </a:r>
            <a:r>
              <a:rPr lang="en-US" sz="800" dirty="0" err="1"/>
              <a:t>copilului</a:t>
            </a:r>
            <a:r>
              <a:rPr lang="en-US" sz="800" dirty="0"/>
              <a:t> nu </a:t>
            </a:r>
            <a:r>
              <a:rPr lang="en-US" sz="800" dirty="0" err="1"/>
              <a:t>trebuie</a:t>
            </a:r>
            <a:r>
              <a:rPr lang="en-US" sz="800" dirty="0"/>
              <a:t> </a:t>
            </a:r>
            <a:r>
              <a:rPr lang="en-US" sz="800" dirty="0" err="1"/>
              <a:t>să</a:t>
            </a:r>
            <a:r>
              <a:rPr lang="en-US" sz="800" dirty="0"/>
              <a:t> </a:t>
            </a:r>
            <a:r>
              <a:rPr lang="en-US" sz="800" dirty="0" err="1"/>
              <a:t>depășească</a:t>
            </a:r>
            <a:r>
              <a:rPr lang="en-US" sz="800" dirty="0"/>
              <a:t> </a:t>
            </a:r>
            <a:r>
              <a:rPr lang="en-US" sz="800" dirty="0" err="1"/>
              <a:t>capacitatea</a:t>
            </a:r>
            <a:r>
              <a:rPr lang="en-US" sz="800" dirty="0"/>
              <a:t> </a:t>
            </a:r>
            <a:r>
              <a:rPr lang="en-US" sz="800" dirty="0" err="1"/>
              <a:t>maximă</a:t>
            </a:r>
            <a:r>
              <a:rPr lang="en-US" sz="800" dirty="0"/>
              <a:t> a </a:t>
            </a:r>
            <a:r>
              <a:rPr lang="en-US" sz="800" dirty="0" err="1"/>
              <a:t>produsului</a:t>
            </a:r>
            <a:r>
              <a:rPr lang="en-US" sz="800" dirty="0"/>
              <a:t> - 15 kg.</a:t>
            </a:r>
          </a:p>
          <a:p>
            <a:r>
              <a:rPr lang="en-US" sz="800" dirty="0"/>
              <a:t>10. </a:t>
            </a:r>
            <a:r>
              <a:rPr lang="en-US" sz="800" dirty="0" err="1"/>
              <a:t>Montarea</a:t>
            </a:r>
            <a:r>
              <a:rPr lang="en-US" sz="800" dirty="0"/>
              <a:t> </a:t>
            </a:r>
            <a:r>
              <a:rPr lang="en-US" sz="800" dirty="0" err="1"/>
              <a:t>scaunului</a:t>
            </a:r>
            <a:r>
              <a:rPr lang="en-US" sz="800" dirty="0"/>
              <a:t> </a:t>
            </a:r>
            <a:r>
              <a:rPr lang="en-US" sz="800" dirty="0" err="1"/>
              <a:t>și</a:t>
            </a:r>
            <a:r>
              <a:rPr lang="en-US" sz="800" dirty="0"/>
              <a:t> </a:t>
            </a:r>
            <a:r>
              <a:rPr lang="en-US" sz="800" dirty="0" err="1"/>
              <a:t>așezarea</a:t>
            </a:r>
            <a:r>
              <a:rPr lang="en-US" sz="800" dirty="0"/>
              <a:t> </a:t>
            </a:r>
            <a:r>
              <a:rPr lang="en-US" sz="800" dirty="0" err="1"/>
              <a:t>pieselor</a:t>
            </a:r>
            <a:r>
              <a:rPr lang="en-US" sz="800" dirty="0"/>
              <a:t> sale </a:t>
            </a:r>
            <a:r>
              <a:rPr lang="en-US" sz="800" dirty="0" err="1"/>
              <a:t>individuale</a:t>
            </a:r>
            <a:r>
              <a:rPr lang="en-US" sz="800" dirty="0"/>
              <a:t> </a:t>
            </a:r>
            <a:r>
              <a:rPr lang="en-US" sz="800" dirty="0" err="1"/>
              <a:t>trebuie</a:t>
            </a:r>
            <a:r>
              <a:rPr lang="en-US" sz="800" dirty="0"/>
              <a:t> </a:t>
            </a:r>
            <a:r>
              <a:rPr lang="en-US" sz="800" dirty="0" err="1"/>
              <a:t>să</a:t>
            </a:r>
            <a:r>
              <a:rPr lang="en-US" sz="800" dirty="0"/>
              <a:t> fie </a:t>
            </a:r>
            <a:r>
              <a:rPr lang="en-US" sz="800" dirty="0" err="1"/>
              <a:t>efectuate</a:t>
            </a:r>
            <a:r>
              <a:rPr lang="en-US" sz="800" dirty="0"/>
              <a:t> </a:t>
            </a:r>
            <a:r>
              <a:rPr lang="en-US" sz="800" dirty="0" err="1"/>
              <a:t>doar</a:t>
            </a:r>
            <a:r>
              <a:rPr lang="en-US" sz="800" dirty="0"/>
              <a:t> de un adult!</a:t>
            </a:r>
          </a:p>
          <a:p>
            <a:r>
              <a:rPr lang="en-US" sz="800" dirty="0"/>
              <a:t>12. </a:t>
            </a:r>
            <a:r>
              <a:rPr lang="en-US" sz="800" dirty="0" err="1"/>
              <a:t>Când</a:t>
            </a:r>
            <a:r>
              <a:rPr lang="en-US" sz="800" dirty="0"/>
              <a:t> </a:t>
            </a:r>
            <a:r>
              <a:rPr lang="en-US" sz="800" dirty="0" err="1"/>
              <a:t>reglați</a:t>
            </a:r>
            <a:r>
              <a:rPr lang="en-US" sz="800" dirty="0"/>
              <a:t> </a:t>
            </a:r>
            <a:r>
              <a:rPr lang="en-US" sz="800" dirty="0" err="1"/>
              <a:t>scaunul</a:t>
            </a:r>
            <a:r>
              <a:rPr lang="en-US" sz="800" dirty="0"/>
              <a:t> , </a:t>
            </a:r>
            <a:r>
              <a:rPr lang="en-US" sz="800" dirty="0" err="1"/>
              <a:t>asigurați-vă</a:t>
            </a:r>
            <a:r>
              <a:rPr lang="en-US" sz="800" dirty="0"/>
              <a:t> </a:t>
            </a:r>
            <a:r>
              <a:rPr lang="en-US" sz="800" dirty="0" err="1"/>
              <a:t>că</a:t>
            </a:r>
            <a:r>
              <a:rPr lang="en-US" sz="800" dirty="0"/>
              <a:t> </a:t>
            </a:r>
            <a:r>
              <a:rPr lang="en-US" sz="800" dirty="0" err="1"/>
              <a:t>corpul</a:t>
            </a:r>
            <a:r>
              <a:rPr lang="en-US" sz="800" dirty="0"/>
              <a:t> </a:t>
            </a:r>
            <a:r>
              <a:rPr lang="en-US" sz="800" dirty="0" err="1"/>
              <a:t>dvs</a:t>
            </a:r>
            <a:r>
              <a:rPr lang="en-US" sz="800" dirty="0"/>
              <a:t>. </a:t>
            </a:r>
            <a:r>
              <a:rPr lang="en-US" sz="800" dirty="0" err="1"/>
              <a:t>și</a:t>
            </a:r>
            <a:r>
              <a:rPr lang="en-US" sz="800" dirty="0"/>
              <a:t> </a:t>
            </a:r>
            <a:r>
              <a:rPr lang="en-US" sz="800" dirty="0" err="1"/>
              <a:t>corpul</a:t>
            </a:r>
            <a:r>
              <a:rPr lang="en-US" sz="800" dirty="0"/>
              <a:t> </a:t>
            </a:r>
            <a:r>
              <a:rPr lang="en-US" sz="800" dirty="0" err="1"/>
              <a:t>copilului</a:t>
            </a:r>
            <a:r>
              <a:rPr lang="en-US" sz="800" dirty="0"/>
              <a:t>., </a:t>
            </a:r>
            <a:r>
              <a:rPr lang="en-US" sz="800" dirty="0" err="1"/>
              <a:t>degetele</a:t>
            </a:r>
            <a:r>
              <a:rPr lang="en-US" sz="800" dirty="0"/>
              <a:t> de la </a:t>
            </a:r>
            <a:r>
              <a:rPr lang="en-US" sz="800" dirty="0" err="1"/>
              <a:t>picioare</a:t>
            </a:r>
            <a:r>
              <a:rPr lang="en-US" sz="800" dirty="0"/>
              <a:t> </a:t>
            </a:r>
            <a:r>
              <a:rPr lang="en-US" sz="800" dirty="0" err="1"/>
              <a:t>și</a:t>
            </a:r>
            <a:r>
              <a:rPr lang="en-US" sz="800" dirty="0"/>
              <a:t> </a:t>
            </a:r>
            <a:r>
              <a:rPr lang="en-US" sz="800" dirty="0" err="1"/>
              <a:t>degetele</a:t>
            </a:r>
            <a:r>
              <a:rPr lang="en-US" sz="800" dirty="0"/>
              <a:t> </a:t>
            </a:r>
            <a:r>
              <a:rPr lang="en-US" sz="800" dirty="0" err="1"/>
              <a:t>mainilor</a:t>
            </a:r>
            <a:r>
              <a:rPr lang="en-US" sz="800" dirty="0"/>
              <a:t> nu </a:t>
            </a:r>
            <a:r>
              <a:rPr lang="en-US" sz="800" dirty="0" err="1"/>
              <a:t>sunt</a:t>
            </a:r>
            <a:r>
              <a:rPr lang="en-US" sz="800" dirty="0"/>
              <a:t> </a:t>
            </a:r>
            <a:r>
              <a:rPr lang="en-US" sz="800" dirty="0" err="1"/>
              <a:t>aproape</a:t>
            </a:r>
            <a:r>
              <a:rPr lang="en-US" sz="800" dirty="0"/>
              <a:t> de </a:t>
            </a:r>
            <a:r>
              <a:rPr lang="en-US" sz="800" dirty="0" err="1"/>
              <a:t>nici</a:t>
            </a:r>
            <a:r>
              <a:rPr lang="en-US" sz="800" dirty="0"/>
              <a:t> o parte </a:t>
            </a:r>
            <a:r>
              <a:rPr lang="en-US" sz="800" dirty="0" err="1"/>
              <a:t>mobila</a:t>
            </a:r>
            <a:r>
              <a:rPr lang="en-US" sz="800" dirty="0"/>
              <a:t> a </a:t>
            </a:r>
            <a:r>
              <a:rPr lang="en-US" sz="800" dirty="0" err="1"/>
              <a:t>scaunului</a:t>
            </a:r>
            <a:r>
              <a:rPr lang="en-US" sz="800" dirty="0"/>
              <a:t> , </a:t>
            </a:r>
            <a:r>
              <a:rPr lang="en-US" sz="800" dirty="0" err="1"/>
              <a:t>rezultând</a:t>
            </a:r>
            <a:r>
              <a:rPr lang="en-US" sz="800" dirty="0"/>
              <a:t> </a:t>
            </a:r>
            <a:r>
              <a:rPr lang="en-US" sz="800" dirty="0" err="1"/>
              <a:t>vătămări</a:t>
            </a:r>
            <a:r>
              <a:rPr lang="en-US" sz="800" dirty="0"/>
              <a:t>.</a:t>
            </a:r>
          </a:p>
          <a:p>
            <a:r>
              <a:rPr lang="en-US" sz="800" dirty="0"/>
              <a:t>13. </a:t>
            </a:r>
            <a:r>
              <a:rPr lang="en-US" sz="800" dirty="0" err="1"/>
              <a:t>Înainte</a:t>
            </a:r>
            <a:r>
              <a:rPr lang="en-US" sz="800" dirty="0"/>
              <a:t> de a </a:t>
            </a:r>
            <a:r>
              <a:rPr lang="en-US" sz="800" dirty="0" err="1"/>
              <a:t>plasa</a:t>
            </a:r>
            <a:r>
              <a:rPr lang="en-US" sz="800" dirty="0"/>
              <a:t> </a:t>
            </a:r>
            <a:r>
              <a:rPr lang="en-US" sz="800" dirty="0" err="1"/>
              <a:t>copilul</a:t>
            </a:r>
            <a:r>
              <a:rPr lang="en-US" sz="800" dirty="0"/>
              <a:t> </a:t>
            </a:r>
            <a:r>
              <a:rPr lang="en-US" sz="800" dirty="0" err="1"/>
              <a:t>pe</a:t>
            </a:r>
            <a:r>
              <a:rPr lang="en-US" sz="800" dirty="0"/>
              <a:t> </a:t>
            </a:r>
            <a:r>
              <a:rPr lang="en-US" sz="800" dirty="0" err="1"/>
              <a:t>scaun</a:t>
            </a:r>
            <a:r>
              <a:rPr lang="en-US" sz="800" dirty="0"/>
              <a:t>, </a:t>
            </a:r>
            <a:r>
              <a:rPr lang="en-US" sz="800" dirty="0" err="1"/>
              <a:t>asigurați-vă</a:t>
            </a:r>
            <a:r>
              <a:rPr lang="en-US" sz="800" dirty="0"/>
              <a:t> </a:t>
            </a:r>
            <a:r>
              <a:rPr lang="en-US" sz="800" dirty="0" err="1"/>
              <a:t>că</a:t>
            </a:r>
            <a:r>
              <a:rPr lang="en-US" sz="800" dirty="0"/>
              <a:t> </a:t>
            </a:r>
            <a:r>
              <a:rPr lang="en-US" sz="800" dirty="0" err="1"/>
              <a:t>acesta</a:t>
            </a:r>
            <a:r>
              <a:rPr lang="en-US" sz="800" dirty="0"/>
              <a:t> </a:t>
            </a:r>
            <a:r>
              <a:rPr lang="en-US" sz="800" dirty="0" err="1"/>
              <a:t>este</a:t>
            </a:r>
            <a:r>
              <a:rPr lang="en-US" sz="800" dirty="0"/>
              <a:t> </a:t>
            </a:r>
            <a:r>
              <a:rPr lang="en-US" sz="800" dirty="0" err="1"/>
              <a:t>complet</a:t>
            </a:r>
            <a:r>
              <a:rPr lang="en-US" sz="800" dirty="0"/>
              <a:t> </a:t>
            </a:r>
            <a:r>
              <a:rPr lang="en-US" sz="800" dirty="0" err="1"/>
              <a:t>desfăcut</a:t>
            </a:r>
            <a:r>
              <a:rPr lang="en-US" sz="800" dirty="0"/>
              <a:t> </a:t>
            </a:r>
            <a:r>
              <a:rPr lang="en-US" sz="800" dirty="0" err="1"/>
              <a:t>și</a:t>
            </a:r>
            <a:r>
              <a:rPr lang="en-US" sz="800" dirty="0"/>
              <a:t> </a:t>
            </a:r>
            <a:r>
              <a:rPr lang="en-US" sz="800" dirty="0" err="1"/>
              <a:t>fixat</a:t>
            </a:r>
            <a:r>
              <a:rPr lang="en-US" sz="800" dirty="0"/>
              <a:t> </a:t>
            </a:r>
            <a:r>
              <a:rPr lang="en-US" sz="800" dirty="0" err="1"/>
              <a:t>în</a:t>
            </a:r>
            <a:r>
              <a:rPr lang="en-US" sz="800" dirty="0"/>
              <a:t> </a:t>
            </a:r>
            <a:r>
              <a:rPr lang="en-US" sz="800" dirty="0" err="1"/>
              <a:t>poziție</a:t>
            </a:r>
            <a:r>
              <a:rPr lang="en-US" sz="800" dirty="0"/>
              <a:t> </a:t>
            </a:r>
            <a:r>
              <a:rPr lang="en-US" sz="800" dirty="0" err="1"/>
              <a:t>deschisa</a:t>
            </a:r>
            <a:r>
              <a:rPr lang="en-US" sz="800" dirty="0"/>
              <a:t> </a:t>
            </a:r>
            <a:r>
              <a:rPr lang="en-US" sz="800" dirty="0" err="1"/>
              <a:t>și</a:t>
            </a:r>
            <a:r>
              <a:rPr lang="en-US" sz="800" dirty="0"/>
              <a:t> </a:t>
            </a:r>
            <a:r>
              <a:rPr lang="en-US" sz="800" dirty="0" err="1"/>
              <a:t>toate</a:t>
            </a:r>
            <a:r>
              <a:rPr lang="en-US" sz="800" dirty="0"/>
              <a:t> </a:t>
            </a:r>
            <a:r>
              <a:rPr lang="en-US" sz="800" dirty="0" err="1"/>
              <a:t>mecanismele</a:t>
            </a:r>
            <a:r>
              <a:rPr lang="en-US" sz="800" dirty="0"/>
              <a:t> de </a:t>
            </a:r>
            <a:r>
              <a:rPr lang="en-US" sz="800" dirty="0" err="1"/>
              <a:t>blocare</a:t>
            </a:r>
            <a:r>
              <a:rPr lang="en-US" sz="800" dirty="0"/>
              <a:t> </a:t>
            </a:r>
            <a:r>
              <a:rPr lang="en-US" sz="800" dirty="0" err="1"/>
              <a:t>sunt</a:t>
            </a:r>
            <a:r>
              <a:rPr lang="en-US" sz="800" dirty="0"/>
              <a:t> </a:t>
            </a:r>
            <a:r>
              <a:rPr lang="en-US" sz="800" dirty="0" err="1"/>
              <a:t>cuplate</a:t>
            </a:r>
            <a:r>
              <a:rPr lang="en-US" sz="800" dirty="0"/>
              <a:t> </a:t>
            </a:r>
            <a:r>
              <a:rPr lang="en-US" sz="800" dirty="0" err="1"/>
              <a:t>corespunzător</a:t>
            </a:r>
            <a:r>
              <a:rPr lang="en-US" sz="800" dirty="0"/>
              <a:t>! </a:t>
            </a:r>
            <a:r>
              <a:rPr lang="en-US" sz="800" dirty="0" err="1"/>
              <a:t>Astfel</a:t>
            </a:r>
            <a:r>
              <a:rPr lang="en-US" sz="800" dirty="0"/>
              <a:t> </a:t>
            </a:r>
            <a:r>
              <a:rPr lang="en-US" sz="800" dirty="0" err="1"/>
              <a:t>veți</a:t>
            </a:r>
            <a:r>
              <a:rPr lang="en-US" sz="800" dirty="0"/>
              <a:t> </a:t>
            </a:r>
            <a:r>
              <a:rPr lang="en-US" sz="800" dirty="0" err="1"/>
              <a:t>evita</a:t>
            </a:r>
            <a:r>
              <a:rPr lang="en-US" sz="800" dirty="0"/>
              <a:t> </a:t>
            </a:r>
            <a:r>
              <a:rPr lang="en-US" sz="800" dirty="0" err="1"/>
              <a:t>rănirea</a:t>
            </a:r>
            <a:r>
              <a:rPr lang="en-US" sz="800" dirty="0"/>
              <a:t> </a:t>
            </a:r>
            <a:r>
              <a:rPr lang="en-US" sz="800" dirty="0" err="1"/>
              <a:t>copilului</a:t>
            </a:r>
            <a:r>
              <a:rPr lang="en-US" sz="800" dirty="0"/>
              <a:t> din </a:t>
            </a:r>
            <a:r>
              <a:rPr lang="en-US" sz="800" dirty="0" err="1"/>
              <a:t>cauza</a:t>
            </a:r>
            <a:r>
              <a:rPr lang="en-US" sz="800" dirty="0"/>
              <a:t> </a:t>
            </a:r>
            <a:r>
              <a:rPr lang="en-US" sz="800" dirty="0" err="1"/>
              <a:t>plierii</a:t>
            </a:r>
            <a:r>
              <a:rPr lang="en-US" sz="800" dirty="0"/>
              <a:t> </a:t>
            </a:r>
            <a:r>
              <a:rPr lang="en-US" sz="800" dirty="0" err="1"/>
              <a:t>bruște</a:t>
            </a:r>
            <a:r>
              <a:rPr lang="en-US" sz="800" dirty="0"/>
              <a:t> a </a:t>
            </a:r>
            <a:r>
              <a:rPr lang="en-US" sz="800" dirty="0" err="1"/>
              <a:t>scaunului</a:t>
            </a:r>
            <a:r>
              <a:rPr lang="en-US" sz="800" dirty="0"/>
              <a:t>.</a:t>
            </a:r>
          </a:p>
          <a:p>
            <a:r>
              <a:rPr lang="en-US" sz="800" dirty="0"/>
              <a:t>14. Nu </a:t>
            </a:r>
            <a:r>
              <a:rPr lang="en-US" sz="800" dirty="0" err="1"/>
              <a:t>permiteți</a:t>
            </a:r>
            <a:r>
              <a:rPr lang="en-US" sz="800" dirty="0"/>
              <a:t> </a:t>
            </a:r>
            <a:r>
              <a:rPr lang="en-US" sz="800" dirty="0" err="1"/>
              <a:t>copilului</a:t>
            </a:r>
            <a:r>
              <a:rPr lang="en-US" sz="800" dirty="0"/>
              <a:t> </a:t>
            </a:r>
            <a:r>
              <a:rPr lang="en-US" sz="800" dirty="0" err="1"/>
              <a:t>să</a:t>
            </a:r>
            <a:r>
              <a:rPr lang="en-US" sz="800" dirty="0"/>
              <a:t> se </a:t>
            </a:r>
            <a:r>
              <a:rPr lang="en-US" sz="800" dirty="0" err="1"/>
              <a:t>ridice</a:t>
            </a:r>
            <a:r>
              <a:rPr lang="en-US" sz="800" dirty="0"/>
              <a:t> </a:t>
            </a:r>
            <a:r>
              <a:rPr lang="en-US" sz="800" dirty="0" err="1"/>
              <a:t>pe</a:t>
            </a:r>
            <a:r>
              <a:rPr lang="en-US" sz="800" dirty="0"/>
              <a:t> </a:t>
            </a:r>
            <a:r>
              <a:rPr lang="en-US" sz="800" dirty="0" err="1"/>
              <a:t>scaun</a:t>
            </a:r>
            <a:r>
              <a:rPr lang="en-US" sz="800" dirty="0"/>
              <a:t> !</a:t>
            </a:r>
          </a:p>
          <a:p>
            <a:r>
              <a:rPr lang="en-US" sz="800" dirty="0"/>
              <a:t>15. </a:t>
            </a:r>
            <a:r>
              <a:rPr lang="en-US" sz="800" dirty="0" err="1"/>
              <a:t>Tava</a:t>
            </a:r>
            <a:r>
              <a:rPr lang="en-US" sz="800" dirty="0"/>
              <a:t> cu </a:t>
            </a:r>
            <a:r>
              <a:rPr lang="en-US" sz="800" dirty="0" err="1"/>
              <a:t>mâncare</a:t>
            </a:r>
            <a:r>
              <a:rPr lang="en-US" sz="800" dirty="0"/>
              <a:t> nu </a:t>
            </a:r>
            <a:r>
              <a:rPr lang="en-US" sz="800" dirty="0" err="1"/>
              <a:t>este</a:t>
            </a:r>
            <a:r>
              <a:rPr lang="en-US" sz="800" dirty="0"/>
              <a:t> </a:t>
            </a:r>
            <a:r>
              <a:rPr lang="en-US" sz="800" dirty="0" err="1"/>
              <a:t>destinată</a:t>
            </a:r>
            <a:r>
              <a:rPr lang="en-US" sz="800" dirty="0"/>
              <a:t> </a:t>
            </a:r>
            <a:r>
              <a:rPr lang="en-US" sz="800" dirty="0" err="1"/>
              <a:t>să</a:t>
            </a:r>
            <a:r>
              <a:rPr lang="en-US" sz="800" dirty="0"/>
              <a:t> </a:t>
            </a:r>
            <a:r>
              <a:rPr lang="en-US" sz="800" dirty="0" err="1"/>
              <a:t>țină</a:t>
            </a:r>
            <a:r>
              <a:rPr lang="en-US" sz="800" dirty="0"/>
              <a:t> </a:t>
            </a:r>
            <a:r>
              <a:rPr lang="en-US" sz="800" dirty="0" err="1"/>
              <a:t>copilul</a:t>
            </a:r>
            <a:r>
              <a:rPr lang="en-US" sz="800" dirty="0"/>
              <a:t> </a:t>
            </a:r>
            <a:r>
              <a:rPr lang="en-US" sz="800" dirty="0" err="1"/>
              <a:t>în</a:t>
            </a:r>
            <a:r>
              <a:rPr lang="en-US" sz="800" dirty="0"/>
              <a:t> </a:t>
            </a:r>
            <a:r>
              <a:rPr lang="en-US" sz="800" dirty="0" err="1"/>
              <a:t>scaun</a:t>
            </a:r>
            <a:r>
              <a:rPr lang="en-US" sz="800" dirty="0"/>
              <a:t> !</a:t>
            </a:r>
          </a:p>
          <a:p>
            <a:r>
              <a:rPr lang="en-US" sz="800" dirty="0"/>
              <a:t>16. Nu </a:t>
            </a:r>
            <a:r>
              <a:rPr lang="en-US" sz="800" dirty="0" err="1"/>
              <a:t>folosiți</a:t>
            </a:r>
            <a:r>
              <a:rPr lang="en-US" sz="800" dirty="0"/>
              <a:t> </a:t>
            </a:r>
            <a:r>
              <a:rPr lang="en-US" sz="800" dirty="0" err="1"/>
              <a:t>scaunul</a:t>
            </a:r>
            <a:r>
              <a:rPr lang="en-US" sz="800" dirty="0"/>
              <a:t> </a:t>
            </a:r>
            <a:r>
              <a:rPr lang="en-US" sz="800" dirty="0" err="1"/>
              <a:t>fără</a:t>
            </a:r>
            <a:r>
              <a:rPr lang="en-US" sz="800" dirty="0"/>
              <a:t> </a:t>
            </a:r>
            <a:r>
              <a:rPr lang="en-US" sz="800" dirty="0" err="1"/>
              <a:t>tava</a:t>
            </a:r>
            <a:r>
              <a:rPr lang="en-US" sz="800" dirty="0"/>
              <a:t> de </a:t>
            </a:r>
            <a:r>
              <a:rPr lang="en-US" sz="800" dirty="0" err="1"/>
              <a:t>mâncare</a:t>
            </a:r>
            <a:r>
              <a:rPr lang="en-US" sz="800" dirty="0"/>
              <a:t> </a:t>
            </a:r>
            <a:r>
              <a:rPr lang="en-US" sz="800" dirty="0" err="1"/>
              <a:t>și</a:t>
            </a:r>
            <a:r>
              <a:rPr lang="en-US" sz="800" dirty="0"/>
              <a:t> </a:t>
            </a:r>
            <a:r>
              <a:rPr lang="en-US" sz="800" dirty="0" err="1"/>
              <a:t>asigurați-vă</a:t>
            </a:r>
            <a:r>
              <a:rPr lang="en-US" sz="800" dirty="0"/>
              <a:t> </a:t>
            </a:r>
            <a:r>
              <a:rPr lang="en-US" sz="800" dirty="0" err="1"/>
              <a:t>întotdeauna</a:t>
            </a:r>
            <a:r>
              <a:rPr lang="en-US" sz="800" dirty="0"/>
              <a:t> </a:t>
            </a:r>
            <a:r>
              <a:rPr lang="en-US" sz="800" dirty="0" err="1"/>
              <a:t>că</a:t>
            </a:r>
            <a:r>
              <a:rPr lang="en-US" sz="800" dirty="0"/>
              <a:t> </a:t>
            </a:r>
            <a:r>
              <a:rPr lang="en-US" sz="800" dirty="0" err="1"/>
              <a:t>este</a:t>
            </a:r>
            <a:r>
              <a:rPr lang="en-US" sz="800" dirty="0"/>
              <a:t> </a:t>
            </a:r>
            <a:r>
              <a:rPr lang="en-US" sz="800" dirty="0" err="1"/>
              <a:t>fixata</a:t>
            </a:r>
            <a:r>
              <a:rPr lang="en-US" sz="800" dirty="0"/>
              <a:t> </a:t>
            </a:r>
            <a:r>
              <a:rPr lang="en-US" sz="800" dirty="0" err="1"/>
              <a:t>stabil</a:t>
            </a:r>
            <a:r>
              <a:rPr lang="en-US" sz="800" dirty="0"/>
              <a:t>.</a:t>
            </a:r>
          </a:p>
          <a:p>
            <a:r>
              <a:rPr lang="en-US" sz="800" dirty="0"/>
              <a:t>17. </a:t>
            </a:r>
            <a:r>
              <a:rPr lang="en-US" sz="800" dirty="0" err="1"/>
              <a:t>Lăsați</a:t>
            </a:r>
            <a:r>
              <a:rPr lang="en-US" sz="800" dirty="0"/>
              <a:t> </a:t>
            </a:r>
            <a:r>
              <a:rPr lang="en-US" sz="800" dirty="0" err="1"/>
              <a:t>întotdeauna</a:t>
            </a:r>
            <a:r>
              <a:rPr lang="en-US" sz="800" dirty="0"/>
              <a:t> </a:t>
            </a:r>
            <a:r>
              <a:rPr lang="en-US" sz="800" dirty="0" err="1"/>
              <a:t>spațiu</a:t>
            </a:r>
            <a:r>
              <a:rPr lang="en-US" sz="800" dirty="0"/>
              <a:t> </a:t>
            </a:r>
            <a:r>
              <a:rPr lang="en-US" sz="800" dirty="0" err="1"/>
              <a:t>suficient</a:t>
            </a:r>
            <a:r>
              <a:rPr lang="en-US" sz="800" dirty="0"/>
              <a:t>, </a:t>
            </a:r>
            <a:r>
              <a:rPr lang="en-US" sz="800" dirty="0" err="1"/>
              <a:t>dar</a:t>
            </a:r>
            <a:r>
              <a:rPr lang="en-US" sz="800" dirty="0"/>
              <a:t> </a:t>
            </a:r>
            <a:r>
              <a:rPr lang="en-US" sz="800" dirty="0" err="1"/>
              <a:t>sigur</a:t>
            </a:r>
            <a:r>
              <a:rPr lang="en-US" sz="800" dirty="0"/>
              <a:t> </a:t>
            </a:r>
            <a:r>
              <a:rPr lang="en-US" sz="800" dirty="0" err="1"/>
              <a:t>între</a:t>
            </a:r>
            <a:r>
              <a:rPr lang="en-US" sz="800" dirty="0"/>
              <a:t> </a:t>
            </a:r>
            <a:r>
              <a:rPr lang="en-US" sz="800" dirty="0" err="1"/>
              <a:t>copil</a:t>
            </a:r>
            <a:r>
              <a:rPr lang="en-US" sz="800" dirty="0"/>
              <a:t> </a:t>
            </a:r>
            <a:r>
              <a:rPr lang="en-US" sz="800" dirty="0" err="1"/>
              <a:t>și</a:t>
            </a:r>
            <a:r>
              <a:rPr lang="en-US" sz="800" dirty="0"/>
              <a:t> </a:t>
            </a:r>
            <a:r>
              <a:rPr lang="en-US" sz="800" dirty="0" err="1"/>
              <a:t>tava</a:t>
            </a:r>
            <a:r>
              <a:rPr lang="en-US" sz="800" dirty="0"/>
              <a:t> cu </a:t>
            </a:r>
            <a:r>
              <a:rPr lang="en-US" sz="800" dirty="0" err="1"/>
              <a:t>alimente</a:t>
            </a:r>
            <a:r>
              <a:rPr lang="en-US" sz="800" dirty="0"/>
              <a:t>. De </a:t>
            </a:r>
            <a:r>
              <a:rPr lang="en-US" sz="800" dirty="0" err="1"/>
              <a:t>asemenea</a:t>
            </a:r>
            <a:r>
              <a:rPr lang="en-US" sz="800" dirty="0"/>
              <a:t>, </a:t>
            </a:r>
            <a:r>
              <a:rPr lang="en-US" sz="800" dirty="0" err="1"/>
              <a:t>fiți</a:t>
            </a:r>
            <a:r>
              <a:rPr lang="en-US" sz="800" dirty="0"/>
              <a:t> </a:t>
            </a:r>
            <a:r>
              <a:rPr lang="en-US" sz="800" dirty="0" err="1"/>
              <a:t>conștienți</a:t>
            </a:r>
            <a:r>
              <a:rPr lang="en-US" sz="800" dirty="0"/>
              <a:t> de </a:t>
            </a:r>
            <a:r>
              <a:rPr lang="en-US" sz="800" dirty="0" err="1"/>
              <a:t>riscul</a:t>
            </a:r>
            <a:r>
              <a:rPr lang="en-US" sz="800" dirty="0"/>
              <a:t> de </a:t>
            </a:r>
            <a:r>
              <a:rPr lang="en-US" sz="800" dirty="0" err="1"/>
              <a:t>înclinare</a:t>
            </a:r>
            <a:r>
              <a:rPr lang="en-US" sz="800" dirty="0"/>
              <a:t>, </a:t>
            </a:r>
            <a:r>
              <a:rPr lang="en-US" sz="800" dirty="0" err="1"/>
              <a:t>când</a:t>
            </a:r>
            <a:r>
              <a:rPr lang="en-US" sz="800" dirty="0"/>
              <a:t> </a:t>
            </a:r>
            <a:r>
              <a:rPr lang="en-US" sz="800" dirty="0" err="1"/>
              <a:t>copilul</a:t>
            </a:r>
            <a:r>
              <a:rPr lang="en-US" sz="800" dirty="0"/>
              <a:t> </a:t>
            </a:r>
            <a:r>
              <a:rPr lang="en-US" sz="800" dirty="0" err="1"/>
              <a:t>își</a:t>
            </a:r>
            <a:r>
              <a:rPr lang="en-US" sz="800" dirty="0"/>
              <a:t> </a:t>
            </a:r>
            <a:r>
              <a:rPr lang="en-US" sz="800" dirty="0" err="1"/>
              <a:t>poate</a:t>
            </a:r>
            <a:r>
              <a:rPr lang="en-US" sz="800" dirty="0"/>
              <a:t> </a:t>
            </a:r>
            <a:r>
              <a:rPr lang="en-US" sz="800" dirty="0" err="1"/>
              <a:t>împinge</a:t>
            </a:r>
            <a:r>
              <a:rPr lang="en-US" sz="800" dirty="0"/>
              <a:t> </a:t>
            </a:r>
            <a:r>
              <a:rPr lang="en-US" sz="800" dirty="0" err="1"/>
              <a:t>picioarele</a:t>
            </a:r>
            <a:r>
              <a:rPr lang="en-US" sz="800" dirty="0"/>
              <a:t> in </a:t>
            </a:r>
            <a:r>
              <a:rPr lang="en-US" sz="800" dirty="0" err="1"/>
              <a:t>masă</a:t>
            </a:r>
            <a:r>
              <a:rPr lang="en-US" sz="800" dirty="0"/>
              <a:t> </a:t>
            </a:r>
            <a:r>
              <a:rPr lang="en-US" sz="800" dirty="0" err="1"/>
              <a:t>sau</a:t>
            </a:r>
            <a:r>
              <a:rPr lang="en-US" sz="800" dirty="0"/>
              <a:t> </a:t>
            </a:r>
            <a:r>
              <a:rPr lang="en-US" sz="800" dirty="0" err="1"/>
              <a:t>orice</a:t>
            </a:r>
            <a:r>
              <a:rPr lang="en-US" sz="800" dirty="0"/>
              <a:t> </a:t>
            </a:r>
            <a:r>
              <a:rPr lang="en-US" sz="800" dirty="0" err="1"/>
              <a:t>altă</a:t>
            </a:r>
            <a:r>
              <a:rPr lang="en-US" sz="800" dirty="0"/>
              <a:t> </a:t>
            </a:r>
            <a:r>
              <a:rPr lang="en-US" sz="800" dirty="0" err="1"/>
              <a:t>structură</a:t>
            </a:r>
            <a:r>
              <a:rPr lang="en-US" sz="800" dirty="0"/>
              <a:t>.</a:t>
            </a:r>
          </a:p>
          <a:p>
            <a:r>
              <a:rPr lang="en-US" sz="800" dirty="0"/>
              <a:t>18. Nu </a:t>
            </a:r>
            <a:r>
              <a:rPr lang="en-US" sz="800" dirty="0" err="1"/>
              <a:t>ridicați</a:t>
            </a:r>
            <a:r>
              <a:rPr lang="en-US" sz="800" dirty="0"/>
              <a:t> </a:t>
            </a:r>
            <a:r>
              <a:rPr lang="en-US" sz="800" dirty="0" err="1"/>
              <a:t>și</a:t>
            </a:r>
            <a:r>
              <a:rPr lang="en-US" sz="800" dirty="0"/>
              <a:t> nu </a:t>
            </a:r>
            <a:r>
              <a:rPr lang="en-US" sz="800" dirty="0" err="1"/>
              <a:t>mișcați</a:t>
            </a:r>
            <a:r>
              <a:rPr lang="en-US" sz="800" dirty="0"/>
              <a:t> </a:t>
            </a:r>
            <a:r>
              <a:rPr lang="en-US" sz="800" dirty="0" err="1"/>
              <a:t>scaunulul</a:t>
            </a:r>
            <a:r>
              <a:rPr lang="en-US" sz="800" dirty="0"/>
              <a:t> </a:t>
            </a:r>
            <a:r>
              <a:rPr lang="en-US" sz="800" dirty="0" err="1"/>
              <a:t>atunci</a:t>
            </a:r>
            <a:r>
              <a:rPr lang="en-US" sz="800" dirty="0"/>
              <a:t> </a:t>
            </a:r>
            <a:r>
              <a:rPr lang="en-US" sz="800" dirty="0" err="1"/>
              <a:t>când</a:t>
            </a:r>
            <a:r>
              <a:rPr lang="en-US" sz="800" dirty="0"/>
              <a:t> </a:t>
            </a:r>
            <a:r>
              <a:rPr lang="en-US" sz="800" dirty="0" err="1"/>
              <a:t>există</a:t>
            </a:r>
            <a:r>
              <a:rPr lang="en-US" sz="800" dirty="0"/>
              <a:t> un </a:t>
            </a:r>
            <a:r>
              <a:rPr lang="en-US" sz="800" dirty="0" err="1"/>
              <a:t>copil</a:t>
            </a:r>
            <a:r>
              <a:rPr lang="en-US" sz="800" dirty="0"/>
              <a:t> </a:t>
            </a:r>
            <a:r>
              <a:rPr lang="en-US" sz="800" dirty="0" err="1"/>
              <a:t>în</a:t>
            </a:r>
            <a:r>
              <a:rPr lang="en-US" sz="800" dirty="0"/>
              <a:t> el, </a:t>
            </a:r>
            <a:r>
              <a:rPr lang="en-US" sz="800" dirty="0" err="1"/>
              <a:t>deoarece</a:t>
            </a:r>
            <a:r>
              <a:rPr lang="en-US" sz="800" dirty="0"/>
              <a:t> </a:t>
            </a:r>
            <a:r>
              <a:rPr lang="en-US" sz="800" dirty="0" err="1"/>
              <a:t>acest</a:t>
            </a:r>
            <a:r>
              <a:rPr lang="en-US" sz="800" dirty="0"/>
              <a:t> </a:t>
            </a:r>
            <a:r>
              <a:rPr lang="en-US" sz="800" dirty="0" err="1"/>
              <a:t>lucru</a:t>
            </a:r>
            <a:r>
              <a:rPr lang="en-US" sz="800" dirty="0"/>
              <a:t> </a:t>
            </a:r>
            <a:r>
              <a:rPr lang="en-US" sz="800" dirty="0" err="1"/>
              <a:t>poate</a:t>
            </a:r>
            <a:r>
              <a:rPr lang="en-US" sz="800" dirty="0"/>
              <a:t> duce la </a:t>
            </a:r>
            <a:r>
              <a:rPr lang="en-US" sz="800" dirty="0" err="1"/>
              <a:t>plierea</a:t>
            </a:r>
            <a:r>
              <a:rPr lang="en-US" sz="800" dirty="0"/>
              <a:t> </a:t>
            </a:r>
            <a:r>
              <a:rPr lang="en-US" sz="800" dirty="0" err="1"/>
              <a:t>involuntară</a:t>
            </a:r>
            <a:r>
              <a:rPr lang="en-US" sz="800" dirty="0"/>
              <a:t> a </a:t>
            </a:r>
            <a:r>
              <a:rPr lang="en-US" sz="800" dirty="0" err="1"/>
              <a:t>produsului</a:t>
            </a:r>
            <a:r>
              <a:rPr lang="en-US" sz="800" dirty="0"/>
              <a:t> </a:t>
            </a:r>
            <a:r>
              <a:rPr lang="en-US" sz="800" dirty="0" err="1"/>
              <a:t>și</a:t>
            </a:r>
            <a:r>
              <a:rPr lang="en-US" sz="800" dirty="0"/>
              <a:t> </a:t>
            </a:r>
            <a:r>
              <a:rPr lang="en-US" sz="800" dirty="0" err="1"/>
              <a:t>vătămarea</a:t>
            </a:r>
            <a:r>
              <a:rPr lang="en-US" sz="800" dirty="0"/>
              <a:t> </a:t>
            </a:r>
            <a:r>
              <a:rPr lang="en-US" sz="800" dirty="0" err="1"/>
              <a:t>copilului</a:t>
            </a:r>
            <a:r>
              <a:rPr lang="en-US" sz="800" dirty="0"/>
              <a:t>!</a:t>
            </a:r>
          </a:p>
          <a:p>
            <a:r>
              <a:rPr lang="en-US" sz="800" dirty="0"/>
              <a:t>19. </a:t>
            </a:r>
            <a:r>
              <a:rPr lang="en-US" sz="800" dirty="0" err="1"/>
              <a:t>Întotdeauna</a:t>
            </a:r>
            <a:r>
              <a:rPr lang="en-US" sz="800" dirty="0"/>
              <a:t> </a:t>
            </a:r>
            <a:r>
              <a:rPr lang="en-US" sz="800" dirty="0" err="1"/>
              <a:t>înainte</a:t>
            </a:r>
            <a:r>
              <a:rPr lang="en-US" sz="800" dirty="0"/>
              <a:t> de a </a:t>
            </a:r>
            <a:r>
              <a:rPr lang="en-US" sz="800" dirty="0" err="1"/>
              <a:t>pune</a:t>
            </a:r>
            <a:r>
              <a:rPr lang="en-US" sz="800" dirty="0"/>
              <a:t> </a:t>
            </a:r>
            <a:r>
              <a:rPr lang="en-US" sz="800" dirty="0" err="1"/>
              <a:t>copilul</a:t>
            </a:r>
            <a:r>
              <a:rPr lang="en-US" sz="800" dirty="0"/>
              <a:t> </a:t>
            </a:r>
            <a:r>
              <a:rPr lang="en-US" sz="800" dirty="0" err="1"/>
              <a:t>pe</a:t>
            </a:r>
            <a:r>
              <a:rPr lang="en-US" sz="800" dirty="0"/>
              <a:t> </a:t>
            </a:r>
            <a:r>
              <a:rPr lang="en-US" sz="800" dirty="0" err="1"/>
              <a:t>scaun</a:t>
            </a:r>
            <a:r>
              <a:rPr lang="en-US" sz="800" dirty="0"/>
              <a:t>, </a:t>
            </a:r>
            <a:r>
              <a:rPr lang="en-US" sz="800" dirty="0" err="1"/>
              <a:t>trebuie</a:t>
            </a:r>
            <a:r>
              <a:rPr lang="en-US" sz="800" dirty="0"/>
              <a:t> </a:t>
            </a:r>
            <a:r>
              <a:rPr lang="en-US" sz="800" dirty="0" err="1"/>
              <a:t>să</a:t>
            </a:r>
            <a:r>
              <a:rPr lang="en-US" sz="800" dirty="0"/>
              <a:t> </a:t>
            </a:r>
            <a:r>
              <a:rPr lang="en-US" sz="800" dirty="0" err="1"/>
              <a:t>verificați</a:t>
            </a:r>
            <a:r>
              <a:rPr lang="en-US" sz="800" dirty="0"/>
              <a:t> </a:t>
            </a:r>
            <a:r>
              <a:rPr lang="en-US" sz="800" dirty="0" err="1"/>
              <a:t>și</a:t>
            </a:r>
            <a:r>
              <a:rPr lang="en-US" sz="800" dirty="0"/>
              <a:t> </a:t>
            </a:r>
            <a:r>
              <a:rPr lang="en-US" sz="800" dirty="0" err="1"/>
              <a:t>să</a:t>
            </a:r>
            <a:r>
              <a:rPr lang="en-US" sz="800" dirty="0"/>
              <a:t> </a:t>
            </a:r>
            <a:r>
              <a:rPr lang="en-US" sz="800" dirty="0" err="1"/>
              <a:t>vă</a:t>
            </a:r>
            <a:r>
              <a:rPr lang="en-US" sz="800" dirty="0"/>
              <a:t> </a:t>
            </a:r>
            <a:r>
              <a:rPr lang="en-US" sz="800" dirty="0" err="1"/>
              <a:t>asigurați</a:t>
            </a:r>
            <a:r>
              <a:rPr lang="en-US" sz="800" dirty="0"/>
              <a:t> </a:t>
            </a:r>
            <a:r>
              <a:rPr lang="en-US" sz="800" dirty="0" err="1"/>
              <a:t>că</a:t>
            </a:r>
            <a:r>
              <a:rPr lang="en-US" sz="800" dirty="0"/>
              <a:t> </a:t>
            </a:r>
            <a:r>
              <a:rPr lang="en-US" sz="800" dirty="0" err="1"/>
              <a:t>scaunul</a:t>
            </a:r>
            <a:r>
              <a:rPr lang="en-US" sz="800" dirty="0"/>
              <a:t> </a:t>
            </a:r>
            <a:r>
              <a:rPr lang="en-US" sz="800" dirty="0" err="1"/>
              <a:t>este</a:t>
            </a:r>
            <a:r>
              <a:rPr lang="en-US" sz="800" dirty="0"/>
              <a:t> </a:t>
            </a:r>
            <a:r>
              <a:rPr lang="en-US" sz="800" dirty="0" err="1"/>
              <a:t>complet</a:t>
            </a:r>
            <a:r>
              <a:rPr lang="en-US" sz="800" dirty="0"/>
              <a:t> </a:t>
            </a:r>
            <a:r>
              <a:rPr lang="en-US" sz="800" dirty="0" err="1"/>
              <a:t>desfăcut</a:t>
            </a:r>
            <a:r>
              <a:rPr lang="en-US" sz="800" dirty="0"/>
              <a:t> </a:t>
            </a:r>
            <a:r>
              <a:rPr lang="en-US" sz="800" dirty="0" err="1"/>
              <a:t>și</a:t>
            </a:r>
            <a:r>
              <a:rPr lang="en-US" sz="800" dirty="0"/>
              <a:t> </a:t>
            </a:r>
            <a:r>
              <a:rPr lang="en-US" sz="800" dirty="0" err="1"/>
              <a:t>fixat</a:t>
            </a:r>
            <a:r>
              <a:rPr lang="en-US" sz="800" dirty="0"/>
              <a:t> </a:t>
            </a:r>
            <a:r>
              <a:rPr lang="en-US" sz="800" dirty="0" err="1"/>
              <a:t>în</a:t>
            </a:r>
            <a:r>
              <a:rPr lang="en-US" sz="800" dirty="0"/>
              <a:t> </a:t>
            </a:r>
            <a:r>
              <a:rPr lang="en-US" sz="800" dirty="0" err="1"/>
              <a:t>această</a:t>
            </a:r>
            <a:r>
              <a:rPr lang="en-US" sz="800" dirty="0"/>
              <a:t> </a:t>
            </a:r>
            <a:r>
              <a:rPr lang="en-US" sz="800" dirty="0" err="1"/>
              <a:t>poziție</a:t>
            </a:r>
            <a:r>
              <a:rPr lang="en-US" sz="800" dirty="0"/>
              <a:t>!</a:t>
            </a:r>
          </a:p>
          <a:p>
            <a:r>
              <a:rPr lang="en-US" sz="800" dirty="0"/>
              <a:t>20. Nu </a:t>
            </a:r>
            <a:r>
              <a:rPr lang="en-US" sz="800" dirty="0" err="1"/>
              <a:t>pliați</a:t>
            </a:r>
            <a:r>
              <a:rPr lang="en-US" sz="800" dirty="0"/>
              <a:t> </a:t>
            </a:r>
            <a:r>
              <a:rPr lang="en-US" sz="800" dirty="0" err="1"/>
              <a:t>niciodată</a:t>
            </a:r>
            <a:r>
              <a:rPr lang="en-US" sz="800" dirty="0"/>
              <a:t>, </a:t>
            </a:r>
            <a:r>
              <a:rPr lang="en-US" sz="800" dirty="0" err="1"/>
              <a:t>mutati</a:t>
            </a:r>
            <a:r>
              <a:rPr lang="en-US" sz="800" dirty="0"/>
              <a:t>, </a:t>
            </a:r>
            <a:r>
              <a:rPr lang="en-US" sz="800" dirty="0" err="1"/>
              <a:t>ajustati</a:t>
            </a:r>
            <a:r>
              <a:rPr lang="en-US" sz="800" dirty="0"/>
              <a:t> </a:t>
            </a:r>
            <a:r>
              <a:rPr lang="en-US" sz="800" dirty="0" err="1"/>
              <a:t>sau</a:t>
            </a:r>
            <a:r>
              <a:rPr lang="en-US" sz="800" dirty="0"/>
              <a:t> </a:t>
            </a:r>
            <a:r>
              <a:rPr lang="en-US" sz="800" dirty="0" err="1"/>
              <a:t>reparați</a:t>
            </a:r>
            <a:r>
              <a:rPr lang="en-US" sz="800" dirty="0"/>
              <a:t> </a:t>
            </a:r>
            <a:r>
              <a:rPr lang="en-US" sz="800" dirty="0" err="1"/>
              <a:t>atunci</a:t>
            </a:r>
            <a:r>
              <a:rPr lang="en-US" sz="800" dirty="0"/>
              <a:t> </a:t>
            </a:r>
            <a:r>
              <a:rPr lang="en-US" sz="800" dirty="0" err="1"/>
              <a:t>când</a:t>
            </a:r>
            <a:r>
              <a:rPr lang="en-US" sz="800" dirty="0"/>
              <a:t> </a:t>
            </a:r>
            <a:r>
              <a:rPr lang="en-US" sz="800" dirty="0" err="1"/>
              <a:t>există</a:t>
            </a:r>
            <a:r>
              <a:rPr lang="en-US" sz="800" dirty="0"/>
              <a:t> un </a:t>
            </a:r>
            <a:r>
              <a:rPr lang="en-US" sz="800" dirty="0" err="1"/>
              <a:t>copil</a:t>
            </a:r>
            <a:r>
              <a:rPr lang="en-US" sz="800" dirty="0"/>
              <a:t> </a:t>
            </a:r>
            <a:r>
              <a:rPr lang="en-US" sz="800" dirty="0" err="1"/>
              <a:t>în</a:t>
            </a:r>
            <a:r>
              <a:rPr lang="en-US" sz="800" dirty="0"/>
              <a:t> el!</a:t>
            </a:r>
          </a:p>
          <a:p>
            <a:r>
              <a:rPr lang="en-US" sz="800" dirty="0"/>
              <a:t>21. </a:t>
            </a:r>
            <a:r>
              <a:rPr lang="en-US" sz="800" dirty="0" err="1"/>
              <a:t>Scaunul</a:t>
            </a:r>
            <a:r>
              <a:rPr lang="en-US" sz="800" dirty="0"/>
              <a:t> </a:t>
            </a:r>
            <a:r>
              <a:rPr lang="en-US" sz="800" dirty="0" err="1"/>
              <a:t>trebuie</a:t>
            </a:r>
            <a:r>
              <a:rPr lang="en-US" sz="800" dirty="0"/>
              <a:t> </a:t>
            </a:r>
            <a:r>
              <a:rPr lang="en-US" sz="800" dirty="0" err="1"/>
              <a:t>să</a:t>
            </a:r>
            <a:r>
              <a:rPr lang="en-US" sz="800" dirty="0"/>
              <a:t> fie </a:t>
            </a:r>
            <a:r>
              <a:rPr lang="en-US" sz="800" dirty="0" err="1"/>
              <a:t>așezat</a:t>
            </a:r>
            <a:r>
              <a:rPr lang="en-US" sz="800" dirty="0"/>
              <a:t> </a:t>
            </a:r>
            <a:r>
              <a:rPr lang="en-US" sz="800" dirty="0" err="1"/>
              <a:t>pe</a:t>
            </a:r>
            <a:r>
              <a:rPr lang="en-US" sz="800" dirty="0"/>
              <a:t> </a:t>
            </a:r>
            <a:r>
              <a:rPr lang="en-US" sz="800" dirty="0" err="1"/>
              <a:t>podea</a:t>
            </a:r>
            <a:r>
              <a:rPr lang="en-US" sz="800" dirty="0"/>
              <a:t>, </a:t>
            </a:r>
            <a:r>
              <a:rPr lang="en-US" sz="800" dirty="0" err="1"/>
              <a:t>iar</a:t>
            </a:r>
            <a:r>
              <a:rPr lang="en-US" sz="800" dirty="0"/>
              <a:t> </a:t>
            </a:r>
            <a:r>
              <a:rPr lang="en-US" sz="800" dirty="0" err="1"/>
              <a:t>înclinarea</a:t>
            </a:r>
            <a:r>
              <a:rPr lang="en-US" sz="800" dirty="0"/>
              <a:t> </a:t>
            </a:r>
            <a:r>
              <a:rPr lang="en-US" sz="800" dirty="0" err="1"/>
              <a:t>trebuie</a:t>
            </a:r>
            <a:r>
              <a:rPr lang="en-US" sz="800" dirty="0"/>
              <a:t> </a:t>
            </a:r>
            <a:r>
              <a:rPr lang="en-US" sz="800" dirty="0" err="1"/>
              <a:t>să</a:t>
            </a:r>
            <a:r>
              <a:rPr lang="en-US" sz="800" dirty="0"/>
              <a:t> fie de 3 grade </a:t>
            </a:r>
            <a:r>
              <a:rPr lang="en-US" sz="800" dirty="0" err="1"/>
              <a:t>sau</a:t>
            </a:r>
            <a:r>
              <a:rPr lang="en-US" sz="800" dirty="0"/>
              <a:t> </a:t>
            </a:r>
            <a:r>
              <a:rPr lang="en-US" sz="800" dirty="0" err="1"/>
              <a:t>mai</a:t>
            </a:r>
            <a:r>
              <a:rPr lang="en-US" sz="800" dirty="0"/>
              <a:t> </a:t>
            </a:r>
            <a:r>
              <a:rPr lang="en-US" sz="800" dirty="0" err="1"/>
              <a:t>puțin</a:t>
            </a:r>
            <a:r>
              <a:rPr lang="en-US" sz="800" dirty="0"/>
              <a:t>.</a:t>
            </a:r>
          </a:p>
          <a:p>
            <a:r>
              <a:rPr lang="en-US" sz="800" dirty="0"/>
              <a:t>22. </a:t>
            </a:r>
            <a:r>
              <a:rPr lang="en-US" sz="800" dirty="0" err="1"/>
              <a:t>Aveți</a:t>
            </a:r>
            <a:r>
              <a:rPr lang="en-US" sz="800" dirty="0"/>
              <a:t> </a:t>
            </a:r>
            <a:r>
              <a:rPr lang="en-US" sz="800" dirty="0" err="1"/>
              <a:t>grijă</a:t>
            </a:r>
            <a:r>
              <a:rPr lang="en-US" sz="800" dirty="0"/>
              <a:t> </a:t>
            </a:r>
            <a:r>
              <a:rPr lang="en-US" sz="800" dirty="0" err="1"/>
              <a:t>când</a:t>
            </a:r>
            <a:r>
              <a:rPr lang="en-US" sz="800" dirty="0"/>
              <a:t> </a:t>
            </a:r>
            <a:r>
              <a:rPr lang="en-US" sz="800" dirty="0" err="1"/>
              <a:t>reglați</a:t>
            </a:r>
            <a:r>
              <a:rPr lang="en-US" sz="800" dirty="0"/>
              <a:t> </a:t>
            </a:r>
            <a:r>
              <a:rPr lang="en-US" sz="800" dirty="0" err="1"/>
              <a:t>poziția</a:t>
            </a:r>
            <a:r>
              <a:rPr lang="en-US" sz="800" dirty="0"/>
              <a:t> </a:t>
            </a:r>
            <a:r>
              <a:rPr lang="en-US" sz="800" dirty="0" err="1"/>
              <a:t>tăvii</a:t>
            </a:r>
            <a:r>
              <a:rPr lang="en-US" sz="800" dirty="0"/>
              <a:t>, </a:t>
            </a:r>
            <a:r>
              <a:rPr lang="en-US" sz="800" dirty="0" err="1"/>
              <a:t>suportul</a:t>
            </a:r>
            <a:r>
              <a:rPr lang="en-US" sz="800" dirty="0"/>
              <a:t> </a:t>
            </a:r>
            <a:r>
              <a:rPr lang="en-US" sz="800" dirty="0" err="1"/>
              <a:t>pentru</a:t>
            </a:r>
            <a:r>
              <a:rPr lang="en-US" sz="800" dirty="0"/>
              <a:t> </a:t>
            </a:r>
            <a:r>
              <a:rPr lang="en-US" sz="800" dirty="0" err="1"/>
              <a:t>picioare</a:t>
            </a:r>
            <a:r>
              <a:rPr lang="en-US" sz="800" dirty="0"/>
              <a:t> </a:t>
            </a:r>
            <a:r>
              <a:rPr lang="en-US" sz="800" dirty="0" err="1"/>
              <a:t>și</a:t>
            </a:r>
            <a:r>
              <a:rPr lang="en-US" sz="800" dirty="0"/>
              <a:t> </a:t>
            </a:r>
            <a:r>
              <a:rPr lang="en-US" sz="800" dirty="0" err="1"/>
              <a:t>când</a:t>
            </a:r>
            <a:r>
              <a:rPr lang="en-US" sz="800" dirty="0"/>
              <a:t> </a:t>
            </a:r>
            <a:r>
              <a:rPr lang="en-US" sz="800" dirty="0" err="1"/>
              <a:t>desfaceti</a:t>
            </a:r>
            <a:r>
              <a:rPr lang="en-US" sz="800" dirty="0"/>
              <a:t> </a:t>
            </a:r>
            <a:r>
              <a:rPr lang="en-US" sz="800" dirty="0" err="1"/>
              <a:t>sau</a:t>
            </a:r>
            <a:r>
              <a:rPr lang="en-US" sz="800" dirty="0"/>
              <a:t> </a:t>
            </a:r>
            <a:r>
              <a:rPr lang="en-US" sz="800" dirty="0" err="1"/>
              <a:t>pliați</a:t>
            </a:r>
            <a:r>
              <a:rPr lang="en-US" sz="800" dirty="0"/>
              <a:t> </a:t>
            </a:r>
            <a:r>
              <a:rPr lang="en-US" sz="800" dirty="0" err="1"/>
              <a:t>scaunul</a:t>
            </a:r>
            <a:r>
              <a:rPr lang="en-US" sz="800" dirty="0"/>
              <a:t> din </a:t>
            </a:r>
            <a:r>
              <a:rPr lang="en-US" sz="800" dirty="0" err="1"/>
              <a:t>cauza</a:t>
            </a:r>
            <a:r>
              <a:rPr lang="en-US" sz="800" dirty="0"/>
              <a:t> </a:t>
            </a:r>
            <a:r>
              <a:rPr lang="en-US" sz="800" dirty="0" err="1"/>
              <a:t>pericolului</a:t>
            </a:r>
            <a:r>
              <a:rPr lang="en-US" sz="800" dirty="0"/>
              <a:t> de a </a:t>
            </a:r>
            <a:r>
              <a:rPr lang="en-US" sz="800" dirty="0" err="1"/>
              <a:t>prinde</a:t>
            </a:r>
            <a:r>
              <a:rPr lang="en-US" sz="800" dirty="0"/>
              <a:t> </a:t>
            </a:r>
            <a:r>
              <a:rPr lang="en-US" sz="800" dirty="0" err="1"/>
              <a:t>degetele</a:t>
            </a:r>
            <a:r>
              <a:rPr lang="en-US" sz="800" dirty="0"/>
              <a:t>.</a:t>
            </a:r>
          </a:p>
          <a:p>
            <a:r>
              <a:rPr lang="en-US" sz="800" dirty="0"/>
              <a:t>23. Nu </a:t>
            </a:r>
            <a:r>
              <a:rPr lang="en-US" sz="800" dirty="0" err="1"/>
              <a:t>ridicați</a:t>
            </a:r>
            <a:r>
              <a:rPr lang="en-US" sz="800" dirty="0"/>
              <a:t> </a:t>
            </a:r>
            <a:r>
              <a:rPr lang="en-US" sz="800" dirty="0" err="1"/>
              <a:t>scaunul</a:t>
            </a:r>
            <a:r>
              <a:rPr lang="en-US" sz="800" dirty="0"/>
              <a:t> de </a:t>
            </a:r>
            <a:r>
              <a:rPr lang="en-US" sz="800" dirty="0" err="1"/>
              <a:t>tavă</a:t>
            </a:r>
            <a:r>
              <a:rPr lang="en-US" sz="800" dirty="0"/>
              <a:t> </a:t>
            </a:r>
            <a:r>
              <a:rPr lang="en-US" sz="800" dirty="0" err="1"/>
              <a:t>sau</a:t>
            </a:r>
            <a:r>
              <a:rPr lang="en-US" sz="800" dirty="0"/>
              <a:t> de </a:t>
            </a:r>
            <a:r>
              <a:rPr lang="en-US" sz="800" dirty="0" err="1"/>
              <a:t>suportul</a:t>
            </a:r>
            <a:r>
              <a:rPr lang="en-US" sz="800" dirty="0"/>
              <a:t> </a:t>
            </a:r>
            <a:r>
              <a:rPr lang="en-US" sz="800" dirty="0" err="1"/>
              <a:t>pentru</a:t>
            </a:r>
            <a:r>
              <a:rPr lang="en-US" sz="800" dirty="0"/>
              <a:t> </a:t>
            </a:r>
            <a:r>
              <a:rPr lang="en-US" sz="800" dirty="0" err="1"/>
              <a:t>picioare</a:t>
            </a:r>
            <a:r>
              <a:rPr lang="en-US" sz="800" dirty="0"/>
              <a:t>!</a:t>
            </a:r>
          </a:p>
          <a:p>
            <a:r>
              <a:rPr lang="en-US" sz="800" dirty="0"/>
              <a:t>24. </a:t>
            </a:r>
            <a:r>
              <a:rPr lang="en-US" sz="800" dirty="0" err="1"/>
              <a:t>Scaunul</a:t>
            </a:r>
            <a:r>
              <a:rPr lang="en-US" sz="800" dirty="0"/>
              <a:t> nu </a:t>
            </a:r>
            <a:r>
              <a:rPr lang="en-US" sz="800" dirty="0" err="1"/>
              <a:t>este</a:t>
            </a:r>
            <a:r>
              <a:rPr lang="en-US" sz="800" dirty="0"/>
              <a:t> o </a:t>
            </a:r>
            <a:r>
              <a:rPr lang="en-US" sz="800" dirty="0" err="1"/>
              <a:t>jucărie</a:t>
            </a:r>
            <a:r>
              <a:rPr lang="en-US" sz="800" dirty="0"/>
              <a:t>, nu </a:t>
            </a:r>
            <a:r>
              <a:rPr lang="en-US" sz="800" dirty="0" err="1"/>
              <a:t>permiteți</a:t>
            </a:r>
            <a:r>
              <a:rPr lang="en-US" sz="800" dirty="0"/>
              <a:t> </a:t>
            </a:r>
            <a:r>
              <a:rPr lang="en-US" sz="800" dirty="0" err="1"/>
              <a:t>copilului</a:t>
            </a:r>
            <a:r>
              <a:rPr lang="en-US" sz="800" dirty="0"/>
              <a:t> </a:t>
            </a:r>
            <a:r>
              <a:rPr lang="en-US" sz="800" dirty="0" err="1"/>
              <a:t>să</a:t>
            </a:r>
            <a:r>
              <a:rPr lang="en-US" sz="800" dirty="0"/>
              <a:t> se agate de el </a:t>
            </a:r>
            <a:r>
              <a:rPr lang="en-US" sz="800" dirty="0" err="1"/>
              <a:t>sau</a:t>
            </a:r>
            <a:r>
              <a:rPr lang="en-US" sz="800" dirty="0"/>
              <a:t> </a:t>
            </a:r>
            <a:r>
              <a:rPr lang="en-US" sz="800" dirty="0" err="1"/>
              <a:t>să</a:t>
            </a:r>
            <a:r>
              <a:rPr lang="en-US" sz="800" dirty="0"/>
              <a:t> se </a:t>
            </a:r>
            <a:r>
              <a:rPr lang="en-US" sz="800" dirty="0" err="1"/>
              <a:t>joace</a:t>
            </a:r>
            <a:r>
              <a:rPr lang="en-US" sz="800" dirty="0"/>
              <a:t> cu el!</a:t>
            </a:r>
          </a:p>
          <a:p>
            <a:r>
              <a:rPr lang="en-US" sz="800" dirty="0"/>
              <a:t>25. </a:t>
            </a:r>
            <a:r>
              <a:rPr lang="en-US" sz="800" dirty="0" err="1"/>
              <a:t>În</a:t>
            </a:r>
            <a:r>
              <a:rPr lang="en-US" sz="800" dirty="0"/>
              <a:t> </a:t>
            </a:r>
            <a:r>
              <a:rPr lang="en-US" sz="800" dirty="0" err="1"/>
              <a:t>timp</a:t>
            </a:r>
            <a:r>
              <a:rPr lang="en-US" sz="800" dirty="0"/>
              <a:t> </a:t>
            </a:r>
            <a:r>
              <a:rPr lang="en-US" sz="800" dirty="0" err="1"/>
              <a:t>ce</a:t>
            </a:r>
            <a:r>
              <a:rPr lang="en-US" sz="800" dirty="0"/>
              <a:t> </a:t>
            </a:r>
            <a:r>
              <a:rPr lang="en-US" sz="800" dirty="0" err="1"/>
              <a:t>copilul</a:t>
            </a:r>
            <a:r>
              <a:rPr lang="en-US" sz="800" dirty="0"/>
              <a:t> </a:t>
            </a:r>
            <a:r>
              <a:rPr lang="en-US" sz="800" dirty="0" err="1"/>
              <a:t>este</a:t>
            </a:r>
            <a:r>
              <a:rPr lang="en-US" sz="800" dirty="0"/>
              <a:t> </a:t>
            </a:r>
            <a:r>
              <a:rPr lang="en-US" sz="800" dirty="0" err="1"/>
              <a:t>pe</a:t>
            </a:r>
            <a:r>
              <a:rPr lang="en-US" sz="800" dirty="0"/>
              <a:t> </a:t>
            </a:r>
            <a:r>
              <a:rPr lang="en-US" sz="800" dirty="0" err="1"/>
              <a:t>scaun</a:t>
            </a:r>
            <a:r>
              <a:rPr lang="en-US" sz="800" dirty="0"/>
              <a:t> , nu </a:t>
            </a:r>
            <a:r>
              <a:rPr lang="en-US" sz="800" dirty="0" err="1"/>
              <a:t>permiteți</a:t>
            </a:r>
            <a:r>
              <a:rPr lang="en-US" sz="800" dirty="0"/>
              <a:t> </a:t>
            </a:r>
            <a:r>
              <a:rPr lang="en-US" sz="800" dirty="0" err="1"/>
              <a:t>altor</a:t>
            </a:r>
            <a:r>
              <a:rPr lang="en-US" sz="800" dirty="0"/>
              <a:t> </a:t>
            </a:r>
            <a:r>
              <a:rPr lang="en-US" sz="800" dirty="0" err="1"/>
              <a:t>copii</a:t>
            </a:r>
            <a:r>
              <a:rPr lang="en-US" sz="800" dirty="0"/>
              <a:t> </a:t>
            </a:r>
            <a:r>
              <a:rPr lang="en-US" sz="800" dirty="0" err="1"/>
              <a:t>sau</a:t>
            </a:r>
            <a:r>
              <a:rPr lang="en-US" sz="800" dirty="0"/>
              <a:t> </a:t>
            </a:r>
            <a:r>
              <a:rPr lang="en-US" sz="800" dirty="0" err="1"/>
              <a:t>animale</a:t>
            </a:r>
            <a:r>
              <a:rPr lang="en-US" sz="800" dirty="0"/>
              <a:t> </a:t>
            </a:r>
            <a:r>
              <a:rPr lang="en-US" sz="800" dirty="0" err="1"/>
              <a:t>să</a:t>
            </a:r>
            <a:r>
              <a:rPr lang="en-US" sz="800" dirty="0"/>
              <a:t> se </a:t>
            </a:r>
            <a:r>
              <a:rPr lang="en-US" sz="800" dirty="0" err="1"/>
              <a:t>deplaseze</a:t>
            </a:r>
            <a:r>
              <a:rPr lang="en-US" sz="800" dirty="0"/>
              <a:t> </a:t>
            </a:r>
            <a:r>
              <a:rPr lang="en-US" sz="800" dirty="0" err="1"/>
              <a:t>sau</a:t>
            </a:r>
            <a:r>
              <a:rPr lang="en-US" sz="800" dirty="0"/>
              <a:t> </a:t>
            </a:r>
            <a:r>
              <a:rPr lang="en-US" sz="800" dirty="0" err="1"/>
              <a:t>să</a:t>
            </a:r>
            <a:r>
              <a:rPr lang="en-US" sz="800" dirty="0"/>
              <a:t> </a:t>
            </a:r>
            <a:r>
              <a:rPr lang="en-US" sz="800" dirty="0" err="1"/>
              <a:t>alerge</a:t>
            </a:r>
            <a:r>
              <a:rPr lang="en-US" sz="800" dirty="0"/>
              <a:t> sub </a:t>
            </a:r>
            <a:r>
              <a:rPr lang="en-US" sz="800" dirty="0" err="1"/>
              <a:t>sau</a:t>
            </a:r>
            <a:r>
              <a:rPr lang="en-US" sz="800" dirty="0"/>
              <a:t> </a:t>
            </a:r>
            <a:r>
              <a:rPr lang="en-US" sz="800" dirty="0" err="1"/>
              <a:t>aproape</a:t>
            </a:r>
            <a:r>
              <a:rPr lang="en-US" sz="800" dirty="0"/>
              <a:t> de </a:t>
            </a:r>
            <a:r>
              <a:rPr lang="en-US" sz="800" dirty="0" err="1"/>
              <a:t>scaun</a:t>
            </a:r>
            <a:r>
              <a:rPr lang="en-US" sz="800" dirty="0"/>
              <a:t>.</a:t>
            </a:r>
          </a:p>
          <a:p>
            <a:r>
              <a:rPr lang="en-US" sz="800" dirty="0"/>
              <a:t>26. </a:t>
            </a:r>
            <a:r>
              <a:rPr lang="en-US" sz="800" dirty="0" err="1"/>
              <a:t>Țineți</a:t>
            </a:r>
            <a:r>
              <a:rPr lang="en-US" sz="800" dirty="0"/>
              <a:t> </a:t>
            </a:r>
            <a:r>
              <a:rPr lang="en-US" sz="800" dirty="0" err="1"/>
              <a:t>întotdeauna</a:t>
            </a:r>
            <a:r>
              <a:rPr lang="en-US" sz="800" dirty="0"/>
              <a:t> </a:t>
            </a:r>
            <a:r>
              <a:rPr lang="en-US" sz="800" dirty="0" err="1"/>
              <a:t>copilul</a:t>
            </a:r>
            <a:r>
              <a:rPr lang="en-US" sz="800" dirty="0"/>
              <a:t> la </a:t>
            </a:r>
            <a:r>
              <a:rPr lang="en-US" sz="800" dirty="0" err="1"/>
              <a:t>distanță</a:t>
            </a:r>
            <a:r>
              <a:rPr lang="en-US" sz="800" dirty="0"/>
              <a:t>, </a:t>
            </a:r>
            <a:r>
              <a:rPr lang="en-US" sz="800" dirty="0" err="1"/>
              <a:t>în</a:t>
            </a:r>
            <a:r>
              <a:rPr lang="en-US" sz="800" dirty="0"/>
              <a:t> </a:t>
            </a:r>
            <a:r>
              <a:rPr lang="en-US" sz="800" dirty="0" err="1"/>
              <a:t>timp</a:t>
            </a:r>
            <a:r>
              <a:rPr lang="en-US" sz="800" dirty="0"/>
              <a:t> </a:t>
            </a:r>
            <a:r>
              <a:rPr lang="en-US" sz="800" dirty="0" err="1"/>
              <a:t>ce</a:t>
            </a:r>
            <a:r>
              <a:rPr lang="en-US" sz="800" dirty="0"/>
              <a:t> </a:t>
            </a:r>
            <a:r>
              <a:rPr lang="en-US" sz="800" dirty="0" err="1"/>
              <a:t>pliați</a:t>
            </a:r>
            <a:r>
              <a:rPr lang="en-US" sz="800" dirty="0"/>
              <a:t> </a:t>
            </a:r>
            <a:r>
              <a:rPr lang="en-US" sz="800" dirty="0" err="1"/>
              <a:t>sau</a:t>
            </a:r>
            <a:r>
              <a:rPr lang="en-US" sz="800" dirty="0"/>
              <a:t> </a:t>
            </a:r>
            <a:r>
              <a:rPr lang="en-US" sz="800" dirty="0" err="1"/>
              <a:t>desfaceti</a:t>
            </a:r>
            <a:r>
              <a:rPr lang="en-US" sz="800" dirty="0"/>
              <a:t> </a:t>
            </a:r>
            <a:r>
              <a:rPr lang="en-US" sz="800" dirty="0" err="1"/>
              <a:t>produsul</a:t>
            </a:r>
            <a:r>
              <a:rPr lang="en-US" sz="800" dirty="0"/>
              <a:t> </a:t>
            </a:r>
            <a:r>
              <a:rPr lang="en-US" sz="800" dirty="0" err="1"/>
              <a:t>pentru</a:t>
            </a:r>
            <a:r>
              <a:rPr lang="en-US" sz="800" dirty="0"/>
              <a:t> a </a:t>
            </a:r>
            <a:r>
              <a:rPr lang="en-US" sz="800" dirty="0" err="1"/>
              <a:t>evita</a:t>
            </a:r>
            <a:r>
              <a:rPr lang="en-US" sz="800" dirty="0"/>
              <a:t> </a:t>
            </a:r>
            <a:r>
              <a:rPr lang="en-US" sz="800" dirty="0" err="1"/>
              <a:t>rănirea</a:t>
            </a:r>
            <a:r>
              <a:rPr lang="en-US" sz="800" dirty="0"/>
              <a:t>.</a:t>
            </a:r>
          </a:p>
          <a:p>
            <a:r>
              <a:rPr lang="en-US" sz="800" dirty="0"/>
              <a:t>27. Nu </a:t>
            </a:r>
            <a:r>
              <a:rPr lang="en-US" sz="800" dirty="0" err="1"/>
              <a:t>așezați</a:t>
            </a:r>
            <a:r>
              <a:rPr lang="en-US" sz="800" dirty="0"/>
              <a:t> </a:t>
            </a:r>
            <a:r>
              <a:rPr lang="en-US" sz="800" dirty="0" err="1"/>
              <a:t>scaunul</a:t>
            </a:r>
            <a:r>
              <a:rPr lang="en-US" sz="800" dirty="0"/>
              <a:t> </a:t>
            </a:r>
            <a:r>
              <a:rPr lang="en-US" sz="800" dirty="0" err="1"/>
              <a:t>pe</a:t>
            </a:r>
            <a:r>
              <a:rPr lang="en-US" sz="800" dirty="0"/>
              <a:t> </a:t>
            </a:r>
            <a:r>
              <a:rPr lang="en-US" sz="800" dirty="0" err="1"/>
              <a:t>suprafețe</a:t>
            </a:r>
            <a:r>
              <a:rPr lang="en-US" sz="800" dirty="0"/>
              <a:t> </a:t>
            </a:r>
            <a:r>
              <a:rPr lang="en-US" sz="800" dirty="0" err="1"/>
              <a:t>inalte</a:t>
            </a:r>
            <a:r>
              <a:rPr lang="en-US" sz="800" dirty="0"/>
              <a:t> </a:t>
            </a:r>
            <a:r>
              <a:rPr lang="en-US" sz="800" dirty="0" err="1"/>
              <a:t>și</a:t>
            </a:r>
            <a:r>
              <a:rPr lang="en-US" sz="800" dirty="0"/>
              <a:t> / </a:t>
            </a:r>
            <a:r>
              <a:rPr lang="en-US" sz="800" dirty="0" err="1"/>
              <a:t>sau</a:t>
            </a:r>
            <a:r>
              <a:rPr lang="en-US" sz="800" dirty="0"/>
              <a:t> </a:t>
            </a:r>
            <a:r>
              <a:rPr lang="en-US" sz="800" dirty="0" err="1"/>
              <a:t>inegale</a:t>
            </a:r>
            <a:r>
              <a:rPr lang="en-US" sz="800" dirty="0"/>
              <a:t> </a:t>
            </a:r>
            <a:r>
              <a:rPr lang="en-US" sz="800" dirty="0" err="1"/>
              <a:t>atunci</a:t>
            </a:r>
            <a:r>
              <a:rPr lang="en-US" sz="800" dirty="0"/>
              <a:t> </a:t>
            </a:r>
            <a:r>
              <a:rPr lang="en-US" sz="800" dirty="0" err="1"/>
              <a:t>când</a:t>
            </a:r>
            <a:r>
              <a:rPr lang="en-US" sz="800" dirty="0"/>
              <a:t> </a:t>
            </a:r>
            <a:r>
              <a:rPr lang="en-US" sz="800" dirty="0" err="1"/>
              <a:t>există</a:t>
            </a:r>
            <a:r>
              <a:rPr lang="en-US" sz="800" dirty="0"/>
              <a:t> un </a:t>
            </a:r>
            <a:r>
              <a:rPr lang="en-US" sz="800" dirty="0" err="1"/>
              <a:t>copil</a:t>
            </a:r>
            <a:r>
              <a:rPr lang="en-US" sz="800" dirty="0"/>
              <a:t> </a:t>
            </a:r>
            <a:r>
              <a:rPr lang="en-US" sz="800" dirty="0" err="1"/>
              <a:t>în</a:t>
            </a:r>
            <a:r>
              <a:rPr lang="en-US" sz="800" dirty="0"/>
              <a:t> el!</a:t>
            </a:r>
          </a:p>
          <a:p>
            <a:r>
              <a:rPr lang="en-US" sz="800" dirty="0" err="1"/>
              <a:t>Așezați</a:t>
            </a:r>
            <a:r>
              <a:rPr lang="en-US" sz="800" dirty="0"/>
              <a:t>-l </a:t>
            </a:r>
            <a:r>
              <a:rPr lang="en-US" sz="800" dirty="0" err="1"/>
              <a:t>doar</a:t>
            </a:r>
            <a:r>
              <a:rPr lang="en-US" sz="800" dirty="0"/>
              <a:t> </a:t>
            </a:r>
            <a:r>
              <a:rPr lang="en-US" sz="800" dirty="0" err="1"/>
              <a:t>pe</a:t>
            </a:r>
            <a:r>
              <a:rPr lang="en-US" sz="800" dirty="0"/>
              <a:t> o </a:t>
            </a:r>
            <a:r>
              <a:rPr lang="en-US" sz="800" dirty="0" err="1"/>
              <a:t>suprafață</a:t>
            </a:r>
            <a:r>
              <a:rPr lang="en-US" sz="800" dirty="0"/>
              <a:t> </a:t>
            </a:r>
            <a:r>
              <a:rPr lang="en-US" sz="800" dirty="0" err="1"/>
              <a:t>uniformă</a:t>
            </a:r>
            <a:r>
              <a:rPr lang="en-US" sz="800" dirty="0"/>
              <a:t> </a:t>
            </a:r>
            <a:r>
              <a:rPr lang="en-US" sz="800" dirty="0" err="1"/>
              <a:t>și</a:t>
            </a:r>
            <a:r>
              <a:rPr lang="en-US" sz="800" dirty="0"/>
              <a:t> la o </a:t>
            </a:r>
            <a:r>
              <a:rPr lang="en-US" sz="800" dirty="0" err="1"/>
              <a:t>distanță</a:t>
            </a:r>
            <a:r>
              <a:rPr lang="en-US" sz="800" dirty="0"/>
              <a:t> fata de </a:t>
            </a:r>
            <a:r>
              <a:rPr lang="en-US" sz="800" dirty="0" err="1"/>
              <a:t>scări</a:t>
            </a:r>
            <a:r>
              <a:rPr lang="en-US" sz="800" dirty="0"/>
              <a:t> </a:t>
            </a:r>
            <a:r>
              <a:rPr lang="en-US" sz="800" dirty="0" err="1"/>
              <a:t>și</a:t>
            </a:r>
            <a:r>
              <a:rPr lang="en-US" sz="800" dirty="0"/>
              <a:t> </a:t>
            </a:r>
            <a:r>
              <a:rPr lang="en-US" sz="800" dirty="0" err="1"/>
              <a:t>lifturi</a:t>
            </a:r>
            <a:r>
              <a:rPr lang="en-US" sz="800" dirty="0"/>
              <a:t> </a:t>
            </a:r>
            <a:r>
              <a:rPr lang="en-US" sz="800" dirty="0" err="1"/>
              <a:t>suficient</a:t>
            </a:r>
            <a:r>
              <a:rPr lang="en-US" sz="800" dirty="0"/>
              <a:t> de </a:t>
            </a:r>
            <a:r>
              <a:rPr lang="en-US" sz="800" dirty="0" err="1"/>
              <a:t>sigura</a:t>
            </a:r>
            <a:r>
              <a:rPr lang="en-US" sz="800" dirty="0"/>
              <a:t>,</a:t>
            </a:r>
          </a:p>
          <a:p>
            <a:r>
              <a:rPr lang="en-US" sz="800" dirty="0" err="1"/>
              <a:t>electrice</a:t>
            </a:r>
            <a:r>
              <a:rPr lang="en-US" sz="800" dirty="0"/>
              <a:t>, </a:t>
            </a:r>
            <a:r>
              <a:rPr lang="en-US" sz="800" dirty="0" err="1"/>
              <a:t>gaz</a:t>
            </a:r>
            <a:r>
              <a:rPr lang="en-US" sz="800" dirty="0"/>
              <a:t> </a:t>
            </a:r>
            <a:r>
              <a:rPr lang="en-US" sz="800" dirty="0" err="1"/>
              <a:t>sau</a:t>
            </a:r>
            <a:r>
              <a:rPr lang="en-US" sz="800" dirty="0"/>
              <a:t> </a:t>
            </a:r>
            <a:r>
              <a:rPr lang="en-US" sz="800" dirty="0" err="1"/>
              <a:t>alte</a:t>
            </a:r>
            <a:r>
              <a:rPr lang="en-US" sz="800" dirty="0"/>
              <a:t> </a:t>
            </a:r>
            <a:r>
              <a:rPr lang="en-US" sz="800" dirty="0" err="1"/>
              <a:t>dispozitive</a:t>
            </a:r>
            <a:r>
              <a:rPr lang="en-US" sz="800" dirty="0"/>
              <a:t> de </a:t>
            </a:r>
            <a:r>
              <a:rPr lang="en-US" sz="800" dirty="0" err="1"/>
              <a:t>încălzire,piscine</a:t>
            </a:r>
            <a:r>
              <a:rPr lang="en-US" sz="800" dirty="0"/>
              <a:t> </a:t>
            </a:r>
            <a:r>
              <a:rPr lang="en-US" sz="800" dirty="0" err="1"/>
              <a:t>și</a:t>
            </a:r>
            <a:r>
              <a:rPr lang="en-US" sz="800" dirty="0"/>
              <a:t> </a:t>
            </a:r>
            <a:r>
              <a:rPr lang="en-US" sz="800" dirty="0" err="1"/>
              <a:t>alte</a:t>
            </a:r>
            <a:r>
              <a:rPr lang="en-US" sz="800" dirty="0"/>
              <a:t> </a:t>
            </a:r>
            <a:r>
              <a:rPr lang="en-US" sz="800" dirty="0" err="1"/>
              <a:t>locuri</a:t>
            </a:r>
            <a:r>
              <a:rPr lang="en-US" sz="800" dirty="0"/>
              <a:t> </a:t>
            </a:r>
            <a:r>
              <a:rPr lang="en-US" sz="800" dirty="0" err="1"/>
              <a:t>periculoase</a:t>
            </a:r>
            <a:r>
              <a:rPr lang="en-US" sz="800" dirty="0"/>
              <a:t>!</a:t>
            </a:r>
          </a:p>
          <a:p>
            <a:r>
              <a:rPr lang="en-US" sz="800" dirty="0"/>
              <a:t>28. </a:t>
            </a:r>
            <a:r>
              <a:rPr lang="en-US" sz="800" dirty="0" err="1"/>
              <a:t>Pentru</a:t>
            </a:r>
            <a:r>
              <a:rPr lang="en-US" sz="800" dirty="0"/>
              <a:t> a reduce </a:t>
            </a:r>
            <a:r>
              <a:rPr lang="en-US" sz="800" dirty="0" err="1"/>
              <a:t>riscul</a:t>
            </a:r>
            <a:r>
              <a:rPr lang="en-US" sz="800" dirty="0"/>
              <a:t> de </a:t>
            </a:r>
            <a:r>
              <a:rPr lang="en-US" sz="800" dirty="0" err="1"/>
              <a:t>rănire</a:t>
            </a:r>
            <a:r>
              <a:rPr lang="en-US" sz="800" dirty="0"/>
              <a:t>, </a:t>
            </a:r>
            <a:r>
              <a:rPr lang="en-US" sz="800" dirty="0" err="1"/>
              <a:t>așezați</a:t>
            </a:r>
            <a:r>
              <a:rPr lang="en-US" sz="800" dirty="0"/>
              <a:t> </a:t>
            </a:r>
            <a:r>
              <a:rPr lang="en-US" sz="800" dirty="0" err="1"/>
              <a:t>scaunul</a:t>
            </a:r>
            <a:r>
              <a:rPr lang="en-US" sz="800" dirty="0"/>
              <a:t> </a:t>
            </a:r>
            <a:r>
              <a:rPr lang="en-US" sz="800" dirty="0" err="1"/>
              <a:t>departe</a:t>
            </a:r>
            <a:r>
              <a:rPr lang="en-US" sz="800" dirty="0"/>
              <a:t> de </a:t>
            </a:r>
            <a:r>
              <a:rPr lang="en-US" sz="800" dirty="0" err="1"/>
              <a:t>mobilier</a:t>
            </a:r>
            <a:r>
              <a:rPr lang="en-US" sz="800" dirty="0"/>
              <a:t>, </a:t>
            </a:r>
            <a:r>
              <a:rPr lang="en-US" sz="800" dirty="0" err="1"/>
              <a:t>pereți</a:t>
            </a:r>
            <a:r>
              <a:rPr lang="en-US" sz="800" dirty="0"/>
              <a:t>, </a:t>
            </a:r>
            <a:r>
              <a:rPr lang="en-US" sz="800" dirty="0" err="1"/>
              <a:t>suprafețe</a:t>
            </a:r>
            <a:r>
              <a:rPr lang="en-US" sz="800" dirty="0"/>
              <a:t> </a:t>
            </a:r>
            <a:r>
              <a:rPr lang="en-US" sz="800" dirty="0" err="1"/>
              <a:t>calde</a:t>
            </a:r>
            <a:r>
              <a:rPr lang="en-US" sz="800" dirty="0"/>
              <a:t> </a:t>
            </a:r>
            <a:r>
              <a:rPr lang="en-US" sz="800" dirty="0" err="1"/>
              <a:t>și</a:t>
            </a:r>
            <a:r>
              <a:rPr lang="en-US" sz="800" dirty="0"/>
              <a:t> </a:t>
            </a:r>
            <a:r>
              <a:rPr lang="en-US" sz="800" dirty="0" err="1"/>
              <a:t>lichide</a:t>
            </a:r>
            <a:r>
              <a:rPr lang="en-US" sz="800" dirty="0"/>
              <a:t>, </a:t>
            </a:r>
            <a:r>
              <a:rPr lang="en-US" sz="800" dirty="0" err="1"/>
              <a:t>cabluri</a:t>
            </a:r>
            <a:r>
              <a:rPr lang="en-US" sz="800" dirty="0"/>
              <a:t> </a:t>
            </a:r>
            <a:r>
              <a:rPr lang="en-US" sz="800" dirty="0" err="1"/>
              <a:t>pentru</a:t>
            </a:r>
            <a:r>
              <a:rPr lang="en-US" sz="800" dirty="0"/>
              <a:t> </a:t>
            </a:r>
            <a:r>
              <a:rPr lang="en-US" sz="800" dirty="0" err="1"/>
              <a:t>perdea</a:t>
            </a:r>
            <a:r>
              <a:rPr lang="en-US" sz="800" dirty="0"/>
              <a:t> </a:t>
            </a:r>
            <a:r>
              <a:rPr lang="en-US" sz="800" dirty="0" err="1"/>
              <a:t>și</a:t>
            </a:r>
            <a:r>
              <a:rPr lang="en-US" sz="800" dirty="0"/>
              <a:t> </a:t>
            </a:r>
            <a:r>
              <a:rPr lang="en-US" sz="800" dirty="0" err="1"/>
              <a:t>cabluri</a:t>
            </a:r>
            <a:r>
              <a:rPr lang="en-US" sz="800" dirty="0"/>
              <a:t> </a:t>
            </a:r>
            <a:r>
              <a:rPr lang="en-US" sz="800" dirty="0" err="1"/>
              <a:t>electrice</a:t>
            </a:r>
            <a:r>
              <a:rPr lang="en-US" sz="800" dirty="0"/>
              <a:t>, </a:t>
            </a:r>
            <a:r>
              <a:rPr lang="en-US" sz="800" dirty="0" err="1"/>
              <a:t>când</a:t>
            </a:r>
            <a:r>
              <a:rPr lang="en-US" sz="800" dirty="0"/>
              <a:t> </a:t>
            </a:r>
            <a:r>
              <a:rPr lang="en-US" sz="800" dirty="0" err="1"/>
              <a:t>scaunul</a:t>
            </a:r>
            <a:r>
              <a:rPr lang="en-US" sz="800" dirty="0"/>
              <a:t> nu </a:t>
            </a:r>
            <a:r>
              <a:rPr lang="en-US" sz="800" dirty="0" err="1"/>
              <a:t>este</a:t>
            </a:r>
            <a:r>
              <a:rPr lang="en-US" sz="800" dirty="0"/>
              <a:t> </a:t>
            </a:r>
            <a:r>
              <a:rPr lang="en-US" sz="800" dirty="0" err="1"/>
              <a:t>folosit</a:t>
            </a:r>
            <a:r>
              <a:rPr lang="en-US" sz="800" dirty="0"/>
              <a:t> la </a:t>
            </a:r>
            <a:r>
              <a:rPr lang="en-US" sz="800" dirty="0" err="1"/>
              <a:t>masă</a:t>
            </a:r>
            <a:r>
              <a:rPr lang="en-US" sz="800" dirty="0"/>
              <a:t> </a:t>
            </a:r>
            <a:r>
              <a:rPr lang="en-US" sz="800" dirty="0" err="1"/>
              <a:t>și</a:t>
            </a:r>
            <a:r>
              <a:rPr lang="en-US" sz="800" dirty="0"/>
              <a:t> </a:t>
            </a:r>
            <a:r>
              <a:rPr lang="en-US" sz="800" dirty="0" err="1"/>
              <a:t>tava</a:t>
            </a:r>
            <a:r>
              <a:rPr lang="en-US" sz="800" dirty="0"/>
              <a:t> </a:t>
            </a:r>
            <a:r>
              <a:rPr lang="en-US" sz="800" dirty="0" err="1"/>
              <a:t>pentru</a:t>
            </a:r>
            <a:r>
              <a:rPr lang="en-US" sz="800" dirty="0"/>
              <a:t> </a:t>
            </a:r>
            <a:r>
              <a:rPr lang="en-US" sz="800" dirty="0" err="1"/>
              <a:t>alimente</a:t>
            </a:r>
            <a:r>
              <a:rPr lang="en-US" sz="800" dirty="0"/>
              <a:t> </a:t>
            </a:r>
            <a:r>
              <a:rPr lang="en-US" sz="800" dirty="0" err="1"/>
              <a:t>este</a:t>
            </a:r>
            <a:r>
              <a:rPr lang="en-US" sz="800" dirty="0"/>
              <a:t> </a:t>
            </a:r>
            <a:r>
              <a:rPr lang="en-US" sz="800" dirty="0" err="1"/>
              <a:t>îndepărtată</a:t>
            </a:r>
            <a:r>
              <a:rPr lang="en-US" sz="800" dirty="0"/>
              <a:t>.</a:t>
            </a:r>
          </a:p>
          <a:p>
            <a:r>
              <a:rPr lang="en-US" sz="800" dirty="0"/>
              <a:t>29. Nu </a:t>
            </a:r>
            <a:r>
              <a:rPr lang="en-US" sz="800" dirty="0" err="1"/>
              <a:t>legați</a:t>
            </a:r>
            <a:r>
              <a:rPr lang="en-US" sz="800" dirty="0"/>
              <a:t> </a:t>
            </a:r>
            <a:r>
              <a:rPr lang="en-US" sz="800" dirty="0" err="1"/>
              <a:t>panglici</a:t>
            </a:r>
            <a:r>
              <a:rPr lang="en-US" sz="800" dirty="0"/>
              <a:t>, </a:t>
            </a:r>
            <a:r>
              <a:rPr lang="en-US" sz="800" dirty="0" err="1"/>
              <a:t>șnururi</a:t>
            </a:r>
            <a:r>
              <a:rPr lang="en-US" sz="800" dirty="0"/>
              <a:t>, </a:t>
            </a:r>
            <a:r>
              <a:rPr lang="en-US" sz="800" dirty="0" err="1"/>
              <a:t>obiecte</a:t>
            </a:r>
            <a:r>
              <a:rPr lang="en-US" sz="800" dirty="0"/>
              <a:t> </a:t>
            </a:r>
            <a:r>
              <a:rPr lang="en-US" sz="800" dirty="0" err="1"/>
              <a:t>și</a:t>
            </a:r>
            <a:r>
              <a:rPr lang="en-US" sz="800" dirty="0"/>
              <a:t> </a:t>
            </a:r>
            <a:r>
              <a:rPr lang="en-US" sz="800" dirty="0" err="1"/>
              <a:t>jucării</a:t>
            </a:r>
            <a:r>
              <a:rPr lang="en-US" sz="800" dirty="0"/>
              <a:t> cu </a:t>
            </a:r>
            <a:r>
              <a:rPr lang="en-US" sz="800" dirty="0" err="1"/>
              <a:t>corzi</a:t>
            </a:r>
            <a:r>
              <a:rPr lang="en-US" sz="800" dirty="0"/>
              <a:t> lungi, </a:t>
            </a:r>
            <a:r>
              <a:rPr lang="en-US" sz="800" dirty="0" err="1"/>
              <a:t>pentru</a:t>
            </a:r>
            <a:r>
              <a:rPr lang="en-US" sz="800" dirty="0"/>
              <a:t> a </a:t>
            </a:r>
            <a:r>
              <a:rPr lang="en-US" sz="800" dirty="0" err="1"/>
              <a:t>evita</a:t>
            </a:r>
            <a:r>
              <a:rPr lang="en-US" sz="800" dirty="0"/>
              <a:t> </a:t>
            </a:r>
            <a:r>
              <a:rPr lang="en-US" sz="800" dirty="0" err="1"/>
              <a:t>riscul</a:t>
            </a:r>
            <a:r>
              <a:rPr lang="en-US" sz="800" dirty="0"/>
              <a:t> de a se </a:t>
            </a:r>
            <a:r>
              <a:rPr lang="en-US" sz="800" dirty="0" err="1"/>
              <a:t>încurca</a:t>
            </a:r>
            <a:r>
              <a:rPr lang="en-US" sz="800" dirty="0"/>
              <a:t> </a:t>
            </a:r>
            <a:r>
              <a:rPr lang="en-US" sz="800" dirty="0" err="1"/>
              <a:t>în</a:t>
            </a:r>
            <a:r>
              <a:rPr lang="en-US" sz="800" dirty="0"/>
              <a:t> </a:t>
            </a:r>
            <a:r>
              <a:rPr lang="en-US" sz="800" dirty="0" err="1"/>
              <a:t>jurul</a:t>
            </a:r>
            <a:r>
              <a:rPr lang="en-US" sz="800" dirty="0"/>
              <a:t> </a:t>
            </a:r>
            <a:r>
              <a:rPr lang="en-US" sz="800" dirty="0" err="1"/>
              <a:t>copilului</a:t>
            </a:r>
            <a:r>
              <a:rPr lang="en-US" sz="800" dirty="0"/>
              <a:t> </a:t>
            </a:r>
            <a:r>
              <a:rPr lang="en-US" sz="800" dirty="0" err="1"/>
              <a:t>sau</a:t>
            </a:r>
            <a:r>
              <a:rPr lang="en-US" sz="800" dirty="0"/>
              <a:t> a </a:t>
            </a:r>
            <a:r>
              <a:rPr lang="en-US" sz="800" dirty="0" err="1"/>
              <a:t>sufoca</a:t>
            </a:r>
            <a:r>
              <a:rPr lang="en-US" sz="800" dirty="0"/>
              <a:t>!</a:t>
            </a:r>
          </a:p>
          <a:p>
            <a:endParaRPr lang="en-US" sz="750" dirty="0"/>
          </a:p>
        </p:txBody>
      </p:sp>
      <p:sp>
        <p:nvSpPr>
          <p:cNvPr id="3" name="TextBox 14"/>
          <p:cNvSpPr txBox="1"/>
          <p:nvPr/>
        </p:nvSpPr>
        <p:spPr>
          <a:xfrm>
            <a:off x="209381" y="6490320"/>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19</a:t>
            </a:r>
            <a:endParaRPr lang="bg-BG" sz="800" b="1" dirty="0">
              <a:cs typeface="Arial" pitchFamily="34" charset="0"/>
            </a:endParaRPr>
          </a:p>
        </p:txBody>
      </p:sp>
      <p:sp>
        <p:nvSpPr>
          <p:cNvPr id="4" name="TextBox 12"/>
          <p:cNvSpPr txBox="1"/>
          <p:nvPr/>
        </p:nvSpPr>
        <p:spPr>
          <a:xfrm>
            <a:off x="5076056" y="71699"/>
            <a:ext cx="3960000" cy="2800767"/>
          </a:xfrm>
          <a:prstGeom prst="rect">
            <a:avLst/>
          </a:prstGeom>
          <a:noFill/>
        </p:spPr>
        <p:txBody>
          <a:bodyPr wrap="square" rtlCol="0">
            <a:spAutoFit/>
          </a:bodyPr>
          <a:lstStyle/>
          <a:p>
            <a:r>
              <a:rPr lang="en-US" sz="800"/>
              <a:t>30. Nu așezați scaunul cu un copil în el aproape de medicamente și obiecte mici, pentru a evita riscul de sufocare și consecințe dăunătoare pentru starea de sănătate a copilului!</a:t>
            </a:r>
          </a:p>
          <a:p>
            <a:r>
              <a:rPr lang="en-US" sz="800"/>
              <a:t>31. Înainte de utilizare, verificați starea de lucru a scaunului și dacă găsiți conexiuni pierdute, părți uzate, lipsă sau rupte, încetați utilizarea și luați măsuri pentru repararea acestora. Dacă nu riscul să vă răniți copilul este mare!</a:t>
            </a:r>
          </a:p>
          <a:p>
            <a:r>
              <a:rPr lang="en-US" sz="800"/>
              <a:t>32. Nu folosiți piese de schimb și alte componente care nu au fost furnizate de producător, deoarece acestea pot face scaunul instabil!</a:t>
            </a:r>
          </a:p>
          <a:p>
            <a:r>
              <a:rPr lang="en-US" sz="800"/>
              <a:t>33. Nu faceți modificări, îmbunătățiri sau modificări ale construcției, deoarece acest lucru poate risca siguranța copilului dvs. și anula garanția produsului. Dacă apare o problemă în timpul utilizării și funcționării cu produsul, nu efectuați reparațiile de unul singur, contactați un atelier de reparații autorizat sau agentul de vânzări de la care ați cumpărat scaunul pentru consultare sau reparații.</a:t>
            </a:r>
          </a:p>
          <a:p>
            <a:r>
              <a:rPr lang="en-US" sz="800"/>
              <a:t>34. Nu depozitati și nu lăsați produsul pentru o perioadă îndelungată de timp în locuri expuse la temperaturi foarte ridicate sau foarte mici sau la umiditate.</a:t>
            </a:r>
          </a:p>
          <a:p>
            <a:r>
              <a:rPr lang="en-US" sz="800"/>
              <a:t>35. După plierea scaunului, vă rog, lăsați-l într-un loc la care nu au acces copii! Dacă nu, copilul ar putea să îl împingă și să se rănească!</a:t>
            </a:r>
          </a:p>
          <a:p>
            <a:r>
              <a:rPr lang="en-US" sz="800"/>
              <a:t>36. Acest scaun este destinat doar utilizării în casă, nu în scopuri comerciale.</a:t>
            </a:r>
          </a:p>
          <a:p>
            <a:r>
              <a:rPr lang="en-US" sz="800"/>
              <a:t>37. Nu permiteți ca scaunul să fie folosit ca jucărie!</a:t>
            </a:r>
          </a:p>
          <a:p>
            <a:r>
              <a:rPr lang="en-US" sz="800"/>
              <a:t>38. Când despachetați produsul, pastarti ambalajul din plastic al scaunului pentru copii departe de acestia, pentru a evita riscul de sufocare și / sau strangulare, din cauza încurcării ambalajului în jurul copilului sau blocării exterioare a tractului respirator superior.</a:t>
            </a:r>
          </a:p>
        </p:txBody>
      </p:sp>
      <p:sp>
        <p:nvSpPr>
          <p:cNvPr id="5" name="TextBox 14"/>
          <p:cNvSpPr txBox="1"/>
          <p:nvPr/>
        </p:nvSpPr>
        <p:spPr>
          <a:xfrm>
            <a:off x="5076056" y="2985816"/>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PIESE DE ASAMBLARE</a:t>
            </a:r>
            <a:endParaRPr lang="bg-BG" sz="900" b="1" dirty="0">
              <a:solidFill>
                <a:schemeClr val="tx1"/>
              </a:solidFill>
              <a:cs typeface="Arial" pitchFamily="34" charset="0"/>
            </a:endParaRPr>
          </a:p>
        </p:txBody>
      </p:sp>
      <p:sp>
        <p:nvSpPr>
          <p:cNvPr id="6" name="TextBox 13"/>
          <p:cNvSpPr txBox="1"/>
          <p:nvPr/>
        </p:nvSpPr>
        <p:spPr>
          <a:xfrm>
            <a:off x="5076056" y="3203510"/>
            <a:ext cx="3960000" cy="1077218"/>
          </a:xfrm>
          <a:prstGeom prst="rect">
            <a:avLst/>
          </a:prstGeom>
          <a:noFill/>
        </p:spPr>
        <p:txBody>
          <a:bodyPr wrap="square" rtlCol="0">
            <a:spAutoFit/>
          </a:bodyPr>
          <a:lstStyle/>
          <a:p>
            <a:pPr algn="just">
              <a:buAutoNum type="arabicPeriod"/>
            </a:pPr>
            <a:r>
              <a:rPr lang="en-US" sz="800" dirty="0"/>
              <a:t> </a:t>
            </a:r>
            <a:r>
              <a:rPr lang="en-US" sz="800" dirty="0" err="1"/>
              <a:t>Scaun</a:t>
            </a:r>
            <a:r>
              <a:rPr lang="en-US" sz="800" dirty="0"/>
              <a:t> - 1 </a:t>
            </a:r>
            <a:r>
              <a:rPr lang="en-US" sz="800" dirty="0" err="1"/>
              <a:t>buc</a:t>
            </a:r>
            <a:endParaRPr lang="en-US" sz="800" dirty="0"/>
          </a:p>
          <a:p>
            <a:pPr algn="just"/>
            <a:r>
              <a:rPr lang="en-US" sz="800" dirty="0"/>
              <a:t>2. </a:t>
            </a:r>
            <a:r>
              <a:rPr lang="en-US" sz="800" dirty="0" err="1"/>
              <a:t>Tava</a:t>
            </a:r>
            <a:r>
              <a:rPr lang="en-US" sz="800" dirty="0"/>
              <a:t> </a:t>
            </a:r>
            <a:r>
              <a:rPr lang="en-US" sz="800" dirty="0" err="1"/>
              <a:t>pentru</a:t>
            </a:r>
            <a:r>
              <a:rPr lang="en-US" sz="800" dirty="0"/>
              <a:t> </a:t>
            </a:r>
            <a:r>
              <a:rPr lang="en-US" sz="800" dirty="0" err="1"/>
              <a:t>mancare</a:t>
            </a:r>
            <a:r>
              <a:rPr lang="en-US" sz="800" dirty="0"/>
              <a:t> cu </a:t>
            </a:r>
            <a:r>
              <a:rPr lang="en-US" sz="800" dirty="0" err="1"/>
              <a:t>două</a:t>
            </a:r>
            <a:r>
              <a:rPr lang="en-US" sz="800" dirty="0"/>
              <a:t> fete- 1 </a:t>
            </a:r>
            <a:r>
              <a:rPr lang="en-US" sz="800" dirty="0" err="1"/>
              <a:t>buc</a:t>
            </a:r>
            <a:endParaRPr lang="en-US" sz="800" dirty="0"/>
          </a:p>
          <a:p>
            <a:pPr algn="just"/>
            <a:r>
              <a:rPr lang="en-US" sz="800" dirty="0"/>
              <a:t>3. </a:t>
            </a:r>
            <a:r>
              <a:rPr lang="en-US" sz="800" dirty="0" err="1"/>
              <a:t>Tuburi</a:t>
            </a:r>
            <a:r>
              <a:rPr lang="en-US" sz="800" dirty="0"/>
              <a:t> de </a:t>
            </a:r>
            <a:r>
              <a:rPr lang="en-US" sz="800" dirty="0" err="1"/>
              <a:t>sprijin</a:t>
            </a:r>
            <a:r>
              <a:rPr lang="en-US" sz="800" dirty="0"/>
              <a:t> - 2 </a:t>
            </a:r>
            <a:r>
              <a:rPr lang="en-US" sz="800" dirty="0" err="1"/>
              <a:t>buc</a:t>
            </a:r>
            <a:r>
              <a:rPr lang="en-US" sz="800" dirty="0"/>
              <a:t>. (frontal </a:t>
            </a:r>
            <a:r>
              <a:rPr lang="en-US" sz="800" dirty="0" err="1"/>
              <a:t>și</a:t>
            </a:r>
            <a:r>
              <a:rPr lang="en-US" sz="800" dirty="0"/>
              <a:t> spate)</a:t>
            </a:r>
          </a:p>
          <a:p>
            <a:pPr algn="just"/>
            <a:r>
              <a:rPr lang="en-US" sz="800" dirty="0"/>
              <a:t>4. </a:t>
            </a:r>
            <a:r>
              <a:rPr lang="en-US" sz="800" dirty="0" err="1"/>
              <a:t>Picior</a:t>
            </a:r>
            <a:r>
              <a:rPr lang="en-US" sz="800" dirty="0"/>
              <a:t> </a:t>
            </a:r>
            <a:r>
              <a:rPr lang="en-US" sz="800" dirty="0" err="1"/>
              <a:t>partea</a:t>
            </a:r>
            <a:r>
              <a:rPr lang="en-US" sz="800" dirty="0"/>
              <a:t> </a:t>
            </a:r>
            <a:r>
              <a:rPr lang="en-US" sz="800" dirty="0" err="1"/>
              <a:t>superioară</a:t>
            </a:r>
            <a:r>
              <a:rPr lang="en-US" sz="800" dirty="0"/>
              <a:t> a </a:t>
            </a:r>
            <a:r>
              <a:rPr lang="en-US" sz="800" dirty="0" err="1"/>
              <a:t>cadrului</a:t>
            </a:r>
            <a:r>
              <a:rPr lang="en-US" sz="800" dirty="0"/>
              <a:t>) - 2 </a:t>
            </a:r>
            <a:r>
              <a:rPr lang="en-US" sz="800" dirty="0" err="1"/>
              <a:t>buc</a:t>
            </a:r>
            <a:r>
              <a:rPr lang="en-US" sz="800" dirty="0"/>
              <a:t>. (</a:t>
            </a:r>
            <a:r>
              <a:rPr lang="en-US" sz="800" dirty="0" err="1"/>
              <a:t>stânga</a:t>
            </a:r>
            <a:r>
              <a:rPr lang="en-US" sz="800" dirty="0"/>
              <a:t> </a:t>
            </a:r>
            <a:r>
              <a:rPr lang="en-US" sz="800" dirty="0" err="1"/>
              <a:t>și</a:t>
            </a:r>
            <a:r>
              <a:rPr lang="en-US" sz="800" dirty="0"/>
              <a:t> </a:t>
            </a:r>
            <a:r>
              <a:rPr lang="en-US" sz="800" dirty="0" err="1"/>
              <a:t>dreapta</a:t>
            </a:r>
            <a:r>
              <a:rPr lang="en-US" sz="800" dirty="0"/>
              <a:t>)</a:t>
            </a:r>
          </a:p>
          <a:p>
            <a:pPr algn="just"/>
            <a:r>
              <a:rPr lang="en-US" sz="800" dirty="0"/>
              <a:t>5. </a:t>
            </a:r>
            <a:r>
              <a:rPr lang="en-US" sz="800" dirty="0" err="1"/>
              <a:t>Spătar</a:t>
            </a:r>
            <a:r>
              <a:rPr lang="en-US" sz="800" dirty="0"/>
              <a:t> - 1 </a:t>
            </a:r>
            <a:r>
              <a:rPr lang="en-US" sz="800" dirty="0" err="1"/>
              <a:t>buc</a:t>
            </a:r>
            <a:endParaRPr lang="en-US" sz="800" dirty="0"/>
          </a:p>
          <a:p>
            <a:pPr algn="just"/>
            <a:r>
              <a:rPr lang="en-US" sz="800" dirty="0"/>
              <a:t>6. </a:t>
            </a:r>
            <a:r>
              <a:rPr lang="en-US" sz="800" dirty="0" err="1"/>
              <a:t>Tapiteria</a:t>
            </a:r>
            <a:r>
              <a:rPr lang="en-US" sz="800" dirty="0"/>
              <a:t> </a:t>
            </a:r>
            <a:r>
              <a:rPr lang="en-US" sz="800" dirty="0" err="1"/>
              <a:t>scaunului</a:t>
            </a:r>
            <a:r>
              <a:rPr lang="en-US" sz="800" dirty="0"/>
              <a:t> - 1 </a:t>
            </a:r>
            <a:r>
              <a:rPr lang="en-US" sz="800" dirty="0" err="1"/>
              <a:t>buc</a:t>
            </a:r>
            <a:endParaRPr lang="en-US" sz="800" dirty="0"/>
          </a:p>
          <a:p>
            <a:pPr algn="just"/>
            <a:r>
              <a:rPr lang="en-US" sz="800" dirty="0"/>
              <a:t>7. Bare de </a:t>
            </a:r>
            <a:r>
              <a:rPr lang="en-US" sz="800" dirty="0" err="1"/>
              <a:t>fier</a:t>
            </a:r>
            <a:r>
              <a:rPr lang="en-US" sz="800" dirty="0"/>
              <a:t> - 1 </a:t>
            </a:r>
            <a:r>
              <a:rPr lang="en-US" sz="800" dirty="0" err="1"/>
              <a:t>buc</a:t>
            </a:r>
            <a:endParaRPr lang="en-US" sz="800" dirty="0"/>
          </a:p>
          <a:p>
            <a:pPr algn="just"/>
            <a:r>
              <a:rPr lang="en-US" sz="800" dirty="0"/>
              <a:t>8. </a:t>
            </a:r>
            <a:r>
              <a:rPr lang="en-US" sz="800" dirty="0" err="1"/>
              <a:t>Piese</a:t>
            </a:r>
            <a:r>
              <a:rPr lang="en-US" sz="800" dirty="0"/>
              <a:t> care </a:t>
            </a:r>
            <a:r>
              <a:rPr lang="en-US" sz="800" dirty="0" err="1"/>
              <a:t>ajută</a:t>
            </a:r>
            <a:r>
              <a:rPr lang="en-US" sz="800" dirty="0"/>
              <a:t> la </a:t>
            </a:r>
            <a:r>
              <a:rPr lang="en-US" sz="800" dirty="0" err="1"/>
              <a:t>asamblare</a:t>
            </a:r>
            <a:r>
              <a:rPr lang="en-US" sz="800" dirty="0"/>
              <a:t>: Capac </a:t>
            </a:r>
            <a:r>
              <a:rPr lang="en-US" sz="800" dirty="0" err="1"/>
              <a:t>și</a:t>
            </a:r>
            <a:r>
              <a:rPr lang="en-US" sz="800" dirty="0"/>
              <a:t> </a:t>
            </a:r>
            <a:r>
              <a:rPr lang="en-US" sz="800" dirty="0" err="1"/>
              <a:t>șuruburi</a:t>
            </a:r>
            <a:endParaRPr lang="en-US" sz="800" dirty="0"/>
          </a:p>
        </p:txBody>
      </p:sp>
      <p:sp>
        <p:nvSpPr>
          <p:cNvPr id="7" name="TextBox 13"/>
          <p:cNvSpPr txBox="1"/>
          <p:nvPr/>
        </p:nvSpPr>
        <p:spPr>
          <a:xfrm>
            <a:off x="5076056" y="4426096"/>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a:solidFill>
                  <a:schemeClr val="tx1"/>
                </a:solidFill>
                <a:cs typeface="Arial" pitchFamily="34" charset="0"/>
              </a:rPr>
              <a:t>INSTRUCȚIUNI DE SIGURANȚĂ ȘI UTILIZARE</a:t>
            </a:r>
            <a:endParaRPr lang="bg-BG" sz="900" b="1" dirty="0">
              <a:solidFill>
                <a:schemeClr val="tx1"/>
              </a:solidFill>
              <a:cs typeface="Arial" pitchFamily="34" charset="0"/>
            </a:endParaRPr>
          </a:p>
        </p:txBody>
      </p:sp>
      <p:sp>
        <p:nvSpPr>
          <p:cNvPr id="8" name="TextBox 14"/>
          <p:cNvSpPr txBox="1"/>
          <p:nvPr/>
        </p:nvSpPr>
        <p:spPr>
          <a:xfrm>
            <a:off x="5073931" y="4660145"/>
            <a:ext cx="3960000" cy="1692771"/>
          </a:xfrm>
          <a:prstGeom prst="rect">
            <a:avLst/>
          </a:prstGeom>
          <a:noFill/>
        </p:spPr>
        <p:txBody>
          <a:bodyPr wrap="square" rtlCol="0">
            <a:spAutoFit/>
          </a:bodyPr>
          <a:lstStyle/>
          <a:p>
            <a:pPr lvl="0" algn="just"/>
            <a:r>
              <a:rPr lang="en-US" sz="800" b="1" dirty="0" err="1"/>
              <a:t>Despachetați</a:t>
            </a:r>
            <a:r>
              <a:rPr lang="en-US" sz="800" b="1" dirty="0"/>
              <a:t> </a:t>
            </a:r>
            <a:r>
              <a:rPr lang="en-US" sz="800" b="1" dirty="0" err="1"/>
              <a:t>produsul</a:t>
            </a:r>
            <a:r>
              <a:rPr lang="en-US" sz="800" b="1" dirty="0"/>
              <a:t>, </a:t>
            </a:r>
            <a:r>
              <a:rPr lang="en-US" sz="800" b="1" dirty="0" err="1"/>
              <a:t>îndepărtați</a:t>
            </a:r>
            <a:r>
              <a:rPr lang="en-US" sz="800" b="1" dirty="0"/>
              <a:t> </a:t>
            </a:r>
            <a:r>
              <a:rPr lang="en-US" sz="800" b="1" dirty="0" err="1"/>
              <a:t>toate</a:t>
            </a:r>
            <a:r>
              <a:rPr lang="en-US" sz="800" b="1" dirty="0"/>
              <a:t> </a:t>
            </a:r>
            <a:r>
              <a:rPr lang="en-US" sz="800" b="1" dirty="0" err="1"/>
              <a:t>piesele</a:t>
            </a:r>
            <a:r>
              <a:rPr lang="en-US" sz="800" b="1" dirty="0"/>
              <a:t> din </a:t>
            </a:r>
            <a:r>
              <a:rPr lang="en-US" sz="800" b="1" dirty="0" err="1"/>
              <a:t>ambalaj</a:t>
            </a:r>
            <a:r>
              <a:rPr lang="en-US" sz="800" b="1" dirty="0"/>
              <a:t> </a:t>
            </a:r>
            <a:r>
              <a:rPr lang="en-US" sz="800" b="1" dirty="0" err="1"/>
              <a:t>și</a:t>
            </a:r>
            <a:r>
              <a:rPr lang="en-US" sz="800" b="1" dirty="0"/>
              <a:t> </a:t>
            </a:r>
            <a:r>
              <a:rPr lang="en-US" sz="800" b="1" dirty="0" err="1"/>
              <a:t>verificați</a:t>
            </a:r>
            <a:r>
              <a:rPr lang="en-US" sz="800" b="1" dirty="0"/>
              <a:t> </a:t>
            </a:r>
            <a:r>
              <a:rPr lang="en-US" sz="800" b="1" dirty="0" err="1"/>
              <a:t>dacă</a:t>
            </a:r>
            <a:r>
              <a:rPr lang="en-US" sz="800" b="1" dirty="0"/>
              <a:t> </a:t>
            </a:r>
            <a:r>
              <a:rPr lang="en-US" sz="800" b="1" dirty="0" err="1"/>
              <a:t>toate</a:t>
            </a:r>
            <a:r>
              <a:rPr lang="en-US" sz="800" b="1" dirty="0"/>
              <a:t> </a:t>
            </a:r>
            <a:r>
              <a:rPr lang="en-US" sz="800" b="1" dirty="0" err="1"/>
              <a:t>piesele</a:t>
            </a:r>
            <a:r>
              <a:rPr lang="en-US" sz="800" b="1" dirty="0"/>
              <a:t> </a:t>
            </a:r>
            <a:r>
              <a:rPr lang="en-US" sz="800" b="1" dirty="0" err="1"/>
              <a:t>sunt</a:t>
            </a:r>
            <a:r>
              <a:rPr lang="en-US" sz="800" b="1" dirty="0"/>
              <a:t> </a:t>
            </a:r>
            <a:r>
              <a:rPr lang="en-US" sz="800" b="1" dirty="0" err="1"/>
              <a:t>prezente</a:t>
            </a:r>
            <a:r>
              <a:rPr lang="en-US" sz="800" b="1" dirty="0"/>
              <a:t>. </a:t>
            </a:r>
            <a:r>
              <a:rPr lang="en-US" sz="800" b="1" dirty="0" err="1"/>
              <a:t>Respectați</a:t>
            </a:r>
            <a:r>
              <a:rPr lang="en-US" sz="800" b="1" dirty="0"/>
              <a:t> </a:t>
            </a:r>
            <a:r>
              <a:rPr lang="en-US" sz="800" b="1" dirty="0" err="1"/>
              <a:t>instrucțiunile</a:t>
            </a:r>
            <a:r>
              <a:rPr lang="en-US" sz="800" b="1" dirty="0"/>
              <a:t> de </a:t>
            </a:r>
            <a:r>
              <a:rPr lang="en-US" sz="800" b="1" dirty="0" err="1"/>
              <a:t>asamblare</a:t>
            </a:r>
            <a:r>
              <a:rPr lang="en-US" sz="800" b="1" dirty="0"/>
              <a:t> </a:t>
            </a:r>
            <a:r>
              <a:rPr lang="en-US" sz="800" b="1" dirty="0" err="1"/>
              <a:t>și</a:t>
            </a:r>
            <a:r>
              <a:rPr lang="en-US" sz="800" b="1" dirty="0"/>
              <a:t> </a:t>
            </a:r>
            <a:r>
              <a:rPr lang="en-US" sz="800" b="1" dirty="0" err="1"/>
              <a:t>după</a:t>
            </a:r>
            <a:r>
              <a:rPr lang="en-US" sz="800" b="1" dirty="0"/>
              <a:t> </a:t>
            </a:r>
            <a:r>
              <a:rPr lang="en-US" sz="800" b="1" dirty="0" err="1"/>
              <a:t>fiecare</a:t>
            </a:r>
            <a:r>
              <a:rPr lang="en-US" sz="800" b="1" dirty="0"/>
              <a:t> pas </a:t>
            </a:r>
            <a:r>
              <a:rPr lang="en-US" sz="800" b="1" dirty="0" err="1"/>
              <a:t>verificați</a:t>
            </a:r>
            <a:r>
              <a:rPr lang="en-US" sz="800" b="1" dirty="0"/>
              <a:t> </a:t>
            </a:r>
            <a:r>
              <a:rPr lang="en-US" sz="800" b="1" dirty="0" err="1"/>
              <a:t>dacă</a:t>
            </a:r>
            <a:r>
              <a:rPr lang="en-US" sz="800" b="1" dirty="0"/>
              <a:t> </a:t>
            </a:r>
            <a:r>
              <a:rPr lang="en-US" sz="800" b="1" dirty="0" err="1"/>
              <a:t>fiecare</a:t>
            </a:r>
            <a:r>
              <a:rPr lang="en-US" sz="800" b="1" dirty="0"/>
              <a:t> </a:t>
            </a:r>
            <a:r>
              <a:rPr lang="en-US" sz="800" b="1" dirty="0" err="1"/>
              <a:t>piesa</a:t>
            </a:r>
            <a:r>
              <a:rPr lang="en-US" sz="800" b="1" dirty="0"/>
              <a:t> in parte </a:t>
            </a:r>
            <a:r>
              <a:rPr lang="en-US" sz="800" b="1" dirty="0" err="1"/>
              <a:t>este</a:t>
            </a:r>
            <a:r>
              <a:rPr lang="en-US" sz="800" b="1" dirty="0"/>
              <a:t> </a:t>
            </a:r>
            <a:r>
              <a:rPr lang="en-US" sz="800" b="1" dirty="0" err="1"/>
              <a:t>corect</a:t>
            </a:r>
            <a:r>
              <a:rPr lang="en-US" sz="800" b="1" dirty="0"/>
              <a:t> </a:t>
            </a:r>
            <a:r>
              <a:rPr lang="en-US" sz="800" b="1" dirty="0" err="1"/>
              <a:t>fixata</a:t>
            </a:r>
            <a:r>
              <a:rPr lang="en-US" sz="800" b="1" dirty="0"/>
              <a:t>.</a:t>
            </a:r>
          </a:p>
          <a:p>
            <a:pPr lvl="0" algn="just"/>
            <a:r>
              <a:rPr lang="en-US" sz="800" b="1" dirty="0"/>
              <a:t>1. </a:t>
            </a:r>
            <a:r>
              <a:rPr lang="en-US" sz="800" b="1" dirty="0" err="1"/>
              <a:t>Atașarea</a:t>
            </a:r>
            <a:r>
              <a:rPr lang="en-US" sz="800" b="1" dirty="0"/>
              <a:t> </a:t>
            </a:r>
            <a:r>
              <a:rPr lang="en-US" sz="800" b="1" dirty="0" err="1"/>
              <a:t>tuburilor</a:t>
            </a:r>
            <a:r>
              <a:rPr lang="en-US" sz="800" b="1" dirty="0"/>
              <a:t> de </a:t>
            </a:r>
            <a:r>
              <a:rPr lang="en-US" sz="800" b="1" dirty="0" err="1"/>
              <a:t>sprijin</a:t>
            </a:r>
            <a:r>
              <a:rPr lang="en-US" sz="800" b="1" dirty="0"/>
              <a:t> - </a:t>
            </a:r>
            <a:r>
              <a:rPr lang="en-US" sz="800" b="1" dirty="0" err="1"/>
              <a:t>Uită-te</a:t>
            </a:r>
            <a:r>
              <a:rPr lang="en-US" sz="800" b="1" dirty="0"/>
              <a:t> la </a:t>
            </a:r>
            <a:r>
              <a:rPr lang="en-US" sz="800" b="1" dirty="0" err="1"/>
              <a:t>figura</a:t>
            </a:r>
            <a:r>
              <a:rPr lang="en-US" sz="800" b="1" dirty="0"/>
              <a:t> 1:</a:t>
            </a:r>
          </a:p>
          <a:p>
            <a:pPr lvl="0" algn="just"/>
            <a:r>
              <a:rPr lang="en-US" sz="800" dirty="0" err="1"/>
              <a:t>Luați</a:t>
            </a:r>
            <a:r>
              <a:rPr lang="en-US" sz="800" dirty="0"/>
              <a:t> </a:t>
            </a:r>
            <a:r>
              <a:rPr lang="en-US" sz="800" dirty="0" err="1"/>
              <a:t>tubul</a:t>
            </a:r>
            <a:r>
              <a:rPr lang="en-US" sz="800" dirty="0"/>
              <a:t> de </a:t>
            </a:r>
            <a:r>
              <a:rPr lang="en-US" sz="800" dirty="0" err="1"/>
              <a:t>susținere</a:t>
            </a:r>
            <a:r>
              <a:rPr lang="en-US" sz="800" dirty="0"/>
              <a:t> </a:t>
            </a:r>
            <a:r>
              <a:rPr lang="en-US" sz="800" dirty="0" err="1"/>
              <a:t>stânga</a:t>
            </a:r>
            <a:r>
              <a:rPr lang="en-US" sz="800" dirty="0"/>
              <a:t> </a:t>
            </a:r>
            <a:r>
              <a:rPr lang="en-US" sz="800" dirty="0" err="1"/>
              <a:t>sau</a:t>
            </a:r>
            <a:r>
              <a:rPr lang="en-US" sz="800" dirty="0"/>
              <a:t> </a:t>
            </a:r>
            <a:r>
              <a:rPr lang="en-US" sz="800" dirty="0" err="1"/>
              <a:t>dreapta</a:t>
            </a:r>
            <a:r>
              <a:rPr lang="en-US" sz="800" dirty="0"/>
              <a:t> </a:t>
            </a:r>
            <a:r>
              <a:rPr lang="en-US" sz="800" dirty="0" err="1"/>
              <a:t>și</a:t>
            </a:r>
            <a:r>
              <a:rPr lang="en-US" sz="800" dirty="0"/>
              <a:t> </a:t>
            </a:r>
            <a:r>
              <a:rPr lang="en-US" sz="800" dirty="0" err="1"/>
              <a:t>apăsați</a:t>
            </a:r>
            <a:r>
              <a:rPr lang="en-US" sz="800" dirty="0"/>
              <a:t> </a:t>
            </a:r>
            <a:r>
              <a:rPr lang="en-US" sz="800" dirty="0" err="1"/>
              <a:t>butonul</a:t>
            </a:r>
            <a:r>
              <a:rPr lang="en-US" sz="800" dirty="0"/>
              <a:t> </a:t>
            </a:r>
            <a:r>
              <a:rPr lang="en-US" sz="800" dirty="0" err="1"/>
              <a:t>roșu</a:t>
            </a:r>
            <a:r>
              <a:rPr lang="en-US" sz="800" dirty="0"/>
              <a:t> de </a:t>
            </a:r>
            <a:r>
              <a:rPr lang="en-US" sz="800" dirty="0" err="1"/>
              <a:t>pe</a:t>
            </a:r>
            <a:r>
              <a:rPr lang="en-US" sz="800" dirty="0"/>
              <a:t> spate. </a:t>
            </a:r>
            <a:r>
              <a:rPr lang="en-US" sz="800" dirty="0" err="1"/>
              <a:t>Desfaceți</a:t>
            </a:r>
            <a:r>
              <a:rPr lang="en-US" sz="800" dirty="0"/>
              <a:t> </a:t>
            </a:r>
            <a:r>
              <a:rPr lang="en-US" sz="800" dirty="0" err="1"/>
              <a:t>piciorul</a:t>
            </a:r>
            <a:r>
              <a:rPr lang="en-US" sz="800" dirty="0"/>
              <a:t> </a:t>
            </a:r>
            <a:r>
              <a:rPr lang="en-US" sz="800" dirty="0" err="1"/>
              <a:t>în</a:t>
            </a:r>
            <a:r>
              <a:rPr lang="en-US" sz="800" dirty="0"/>
              <a:t> sine </a:t>
            </a:r>
            <a:r>
              <a:rPr lang="en-US" sz="800" dirty="0" err="1"/>
              <a:t>și</a:t>
            </a:r>
            <a:r>
              <a:rPr lang="en-US" sz="800" dirty="0"/>
              <a:t> </a:t>
            </a:r>
            <a:r>
              <a:rPr lang="en-US" sz="800" dirty="0" err="1"/>
              <a:t>eliberați</a:t>
            </a:r>
            <a:r>
              <a:rPr lang="en-US" sz="800" dirty="0"/>
              <a:t> </a:t>
            </a:r>
            <a:r>
              <a:rPr lang="en-US" sz="800" dirty="0" err="1"/>
              <a:t>butonul</a:t>
            </a:r>
            <a:r>
              <a:rPr lang="en-US" sz="800" dirty="0"/>
              <a:t> </a:t>
            </a:r>
            <a:r>
              <a:rPr lang="en-US" sz="800" dirty="0" err="1"/>
              <a:t>roșu</a:t>
            </a:r>
            <a:r>
              <a:rPr lang="en-US" sz="800" dirty="0"/>
              <a:t>. </a:t>
            </a:r>
            <a:r>
              <a:rPr lang="en-US" sz="800" dirty="0" err="1"/>
              <a:t>Luați</a:t>
            </a:r>
            <a:r>
              <a:rPr lang="en-US" sz="800" dirty="0"/>
              <a:t> </a:t>
            </a:r>
            <a:r>
              <a:rPr lang="en-US" sz="800" dirty="0" err="1"/>
              <a:t>celălalt</a:t>
            </a:r>
            <a:r>
              <a:rPr lang="en-US" sz="800" dirty="0"/>
              <a:t> tub </a:t>
            </a:r>
            <a:r>
              <a:rPr lang="en-US" sz="800" dirty="0" err="1"/>
              <a:t>și</a:t>
            </a:r>
            <a:r>
              <a:rPr lang="en-US" sz="800" dirty="0"/>
              <a:t> </a:t>
            </a:r>
            <a:r>
              <a:rPr lang="en-US" sz="800" dirty="0" err="1"/>
              <a:t>repetați</a:t>
            </a:r>
            <a:r>
              <a:rPr lang="en-US" sz="800" dirty="0"/>
              <a:t> </a:t>
            </a:r>
            <a:r>
              <a:rPr lang="en-US" sz="800" dirty="0" err="1"/>
              <a:t>procedura</a:t>
            </a:r>
            <a:r>
              <a:rPr lang="en-US" sz="800" dirty="0"/>
              <a:t>. </a:t>
            </a:r>
            <a:r>
              <a:rPr lang="en-US" sz="800" dirty="0" err="1"/>
              <a:t>Privește</a:t>
            </a:r>
            <a:r>
              <a:rPr lang="en-US" sz="800" dirty="0"/>
              <a:t> </a:t>
            </a:r>
            <a:r>
              <a:rPr lang="en-US" sz="800" dirty="0" err="1"/>
              <a:t>figura</a:t>
            </a:r>
            <a:r>
              <a:rPr lang="en-US" sz="800" dirty="0"/>
              <a:t> 1 </a:t>
            </a:r>
            <a:r>
              <a:rPr lang="en-US" sz="800" dirty="0" err="1"/>
              <a:t>și</a:t>
            </a:r>
            <a:r>
              <a:rPr lang="en-US" sz="800" dirty="0"/>
              <a:t> </a:t>
            </a:r>
            <a:r>
              <a:rPr lang="en-US" sz="800" dirty="0" err="1"/>
              <a:t>asamblează</a:t>
            </a:r>
            <a:r>
              <a:rPr lang="en-US" sz="800" dirty="0"/>
              <a:t> </a:t>
            </a:r>
            <a:r>
              <a:rPr lang="en-US" sz="800" dirty="0" err="1"/>
              <a:t>picioarele</a:t>
            </a:r>
            <a:r>
              <a:rPr lang="en-US" sz="800" dirty="0"/>
              <a:t> </a:t>
            </a:r>
            <a:r>
              <a:rPr lang="en-US" sz="800" dirty="0" err="1"/>
              <a:t>pe</a:t>
            </a:r>
            <a:r>
              <a:rPr lang="en-US" sz="800" dirty="0"/>
              <a:t> </a:t>
            </a:r>
            <a:r>
              <a:rPr lang="en-US" sz="800" dirty="0" err="1"/>
              <a:t>scaun</a:t>
            </a:r>
            <a:r>
              <a:rPr lang="en-US" sz="800" dirty="0"/>
              <a:t>, </a:t>
            </a:r>
            <a:r>
              <a:rPr lang="en-US" sz="800" dirty="0" err="1"/>
              <a:t>așa</a:t>
            </a:r>
            <a:r>
              <a:rPr lang="en-US" sz="800" dirty="0"/>
              <a:t> cum </a:t>
            </a:r>
            <a:r>
              <a:rPr lang="en-US" sz="800" dirty="0" err="1"/>
              <a:t>arată</a:t>
            </a:r>
            <a:r>
              <a:rPr lang="en-US" sz="800" dirty="0"/>
              <a:t> </a:t>
            </a:r>
            <a:r>
              <a:rPr lang="en-US" sz="800" dirty="0" err="1"/>
              <a:t>pe</a:t>
            </a:r>
            <a:r>
              <a:rPr lang="en-US" sz="800" dirty="0"/>
              <a:t> </a:t>
            </a:r>
            <a:r>
              <a:rPr lang="en-US" sz="800" dirty="0" err="1"/>
              <a:t>figură</a:t>
            </a:r>
            <a:r>
              <a:rPr lang="en-US" sz="800" dirty="0"/>
              <a:t>.</a:t>
            </a:r>
          </a:p>
          <a:p>
            <a:pPr lvl="0" algn="just"/>
            <a:r>
              <a:rPr lang="en-US" sz="800" b="1" dirty="0"/>
              <a:t>2. ASAMBLAREA BAZEI: - </a:t>
            </a:r>
            <a:r>
              <a:rPr lang="en-US" sz="800" b="1" dirty="0" err="1"/>
              <a:t>Uită-te</a:t>
            </a:r>
            <a:r>
              <a:rPr lang="en-US" sz="800" b="1" dirty="0"/>
              <a:t> </a:t>
            </a:r>
            <a:r>
              <a:rPr lang="en-US" sz="800" b="1" dirty="0" err="1"/>
              <a:t>Figura</a:t>
            </a:r>
            <a:r>
              <a:rPr lang="en-US" sz="800" b="1" dirty="0"/>
              <a:t> 2:</a:t>
            </a:r>
          </a:p>
          <a:p>
            <a:pPr lvl="0" algn="just"/>
            <a:r>
              <a:rPr lang="en-US" sz="800" dirty="0" err="1"/>
              <a:t>Întoarceți</a:t>
            </a:r>
            <a:r>
              <a:rPr lang="en-US" sz="800" dirty="0"/>
              <a:t> </a:t>
            </a:r>
            <a:r>
              <a:rPr lang="en-US" sz="800" dirty="0" err="1"/>
              <a:t>scaunul</a:t>
            </a:r>
            <a:r>
              <a:rPr lang="en-US" sz="800" dirty="0"/>
              <a:t> . </a:t>
            </a:r>
            <a:r>
              <a:rPr lang="en-US" sz="800" dirty="0" err="1"/>
              <a:t>Vă</a:t>
            </a:r>
            <a:r>
              <a:rPr lang="en-US" sz="800" dirty="0"/>
              <a:t> </a:t>
            </a:r>
            <a:r>
              <a:rPr lang="en-US" sz="800" dirty="0" err="1"/>
              <a:t>rugăm</a:t>
            </a:r>
            <a:r>
              <a:rPr lang="en-US" sz="800" dirty="0"/>
              <a:t> </a:t>
            </a:r>
            <a:r>
              <a:rPr lang="en-US" sz="800" dirty="0" err="1"/>
              <a:t>să</a:t>
            </a:r>
            <a:r>
              <a:rPr lang="en-US" sz="800" dirty="0"/>
              <a:t> </a:t>
            </a:r>
            <a:r>
              <a:rPr lang="en-US" sz="800" dirty="0" err="1"/>
              <a:t>rețineți</a:t>
            </a:r>
            <a:r>
              <a:rPr lang="en-US" sz="800" dirty="0"/>
              <a:t> </a:t>
            </a:r>
            <a:r>
              <a:rPr lang="en-US" sz="800" dirty="0" err="1"/>
              <a:t>că</a:t>
            </a:r>
            <a:r>
              <a:rPr lang="en-US" sz="800" dirty="0"/>
              <a:t> </a:t>
            </a:r>
            <a:r>
              <a:rPr lang="en-US" sz="800" dirty="0" err="1"/>
              <a:t>fiecare</a:t>
            </a:r>
            <a:r>
              <a:rPr lang="en-US" sz="800" dirty="0"/>
              <a:t> din </a:t>
            </a:r>
            <a:r>
              <a:rPr lang="en-US" sz="800" dirty="0" err="1"/>
              <a:t>cele</a:t>
            </a:r>
            <a:r>
              <a:rPr lang="en-US" sz="800" dirty="0"/>
              <a:t> </a:t>
            </a:r>
            <a:r>
              <a:rPr lang="en-US" sz="800" dirty="0" err="1"/>
              <a:t>patru</a:t>
            </a:r>
            <a:r>
              <a:rPr lang="en-US" sz="800" dirty="0"/>
              <a:t> </a:t>
            </a:r>
            <a:r>
              <a:rPr lang="en-US" sz="800" dirty="0" err="1"/>
              <a:t>picioare</a:t>
            </a:r>
            <a:r>
              <a:rPr lang="en-US" sz="800" dirty="0"/>
              <a:t> </a:t>
            </a:r>
            <a:r>
              <a:rPr lang="en-US" sz="800" dirty="0" err="1"/>
              <a:t>este</a:t>
            </a:r>
            <a:r>
              <a:rPr lang="en-US" sz="800" dirty="0"/>
              <a:t> </a:t>
            </a:r>
            <a:r>
              <a:rPr lang="en-US" sz="800" dirty="0" err="1"/>
              <a:t>echipat</a:t>
            </a:r>
            <a:r>
              <a:rPr lang="en-US" sz="800" dirty="0"/>
              <a:t> cu </a:t>
            </a:r>
            <a:r>
              <a:rPr lang="en-US" sz="800" dirty="0" err="1"/>
              <a:t>butoane</a:t>
            </a:r>
            <a:r>
              <a:rPr lang="en-US" sz="800" dirty="0"/>
              <a:t> cu arc. </a:t>
            </a:r>
            <a:r>
              <a:rPr lang="en-US" sz="800" dirty="0" err="1"/>
              <a:t>Aliniați</a:t>
            </a:r>
            <a:r>
              <a:rPr lang="en-US" sz="800" dirty="0"/>
              <a:t> un tub cu </a:t>
            </a:r>
            <a:r>
              <a:rPr lang="en-US" sz="800" dirty="0" err="1"/>
              <a:t>buton</a:t>
            </a:r>
            <a:r>
              <a:rPr lang="en-US" sz="800" dirty="0"/>
              <a:t> cu arc cu </a:t>
            </a:r>
            <a:r>
              <a:rPr lang="en-US" sz="800" dirty="0" err="1"/>
              <a:t>baza</a:t>
            </a:r>
            <a:r>
              <a:rPr lang="en-US" sz="800" dirty="0"/>
              <a:t>, </a:t>
            </a:r>
            <a:r>
              <a:rPr lang="en-US" sz="800" dirty="0" err="1"/>
              <a:t>pe</a:t>
            </a:r>
            <a:r>
              <a:rPr lang="en-US" sz="800" dirty="0"/>
              <a:t> care se </a:t>
            </a:r>
            <a:r>
              <a:rPr lang="en-US" sz="800" dirty="0" err="1"/>
              <a:t>află</a:t>
            </a:r>
            <a:r>
              <a:rPr lang="en-US" sz="800" dirty="0"/>
              <a:t> </a:t>
            </a:r>
            <a:r>
              <a:rPr lang="en-US" sz="800" dirty="0" err="1"/>
              <a:t>deschiderea</a:t>
            </a:r>
            <a:r>
              <a:rPr lang="en-US" sz="800" dirty="0"/>
              <a:t> de </a:t>
            </a:r>
            <a:r>
              <a:rPr lang="en-US" sz="800" dirty="0" err="1"/>
              <a:t>fixare</a:t>
            </a:r>
            <a:r>
              <a:rPr lang="en-US" sz="800" dirty="0"/>
              <a:t> a </a:t>
            </a:r>
            <a:r>
              <a:rPr lang="en-US" sz="800" dirty="0" err="1"/>
              <a:t>butonului</a:t>
            </a:r>
            <a:r>
              <a:rPr lang="en-US" sz="800" dirty="0"/>
              <a:t>. </a:t>
            </a:r>
            <a:r>
              <a:rPr lang="en-US" sz="800" dirty="0" err="1"/>
              <a:t>Apăsați</a:t>
            </a:r>
            <a:r>
              <a:rPr lang="en-US" sz="800" dirty="0"/>
              <a:t> bine, </a:t>
            </a:r>
            <a:r>
              <a:rPr lang="en-US" sz="800" dirty="0" err="1"/>
              <a:t>până</a:t>
            </a:r>
            <a:r>
              <a:rPr lang="en-US" sz="800" dirty="0"/>
              <a:t> </a:t>
            </a:r>
            <a:r>
              <a:rPr lang="en-US" sz="800" dirty="0" err="1"/>
              <a:t>când</a:t>
            </a:r>
            <a:r>
              <a:rPr lang="en-US" sz="800" dirty="0"/>
              <a:t> </a:t>
            </a:r>
            <a:r>
              <a:rPr lang="en-US" sz="800" dirty="0" err="1"/>
              <a:t>butonul</a:t>
            </a:r>
            <a:r>
              <a:rPr lang="en-US" sz="800" dirty="0"/>
              <a:t> cu arc se </a:t>
            </a:r>
            <a:r>
              <a:rPr lang="en-US" sz="800" dirty="0" err="1"/>
              <a:t>fixează</a:t>
            </a:r>
            <a:r>
              <a:rPr lang="en-US" sz="800" dirty="0"/>
              <a:t> la </a:t>
            </a:r>
            <a:r>
              <a:rPr lang="en-US" sz="800" dirty="0" err="1"/>
              <a:t>locul</a:t>
            </a:r>
            <a:r>
              <a:rPr lang="en-US" sz="800" dirty="0"/>
              <a:t> </a:t>
            </a:r>
            <a:r>
              <a:rPr lang="en-US" sz="800" dirty="0" err="1"/>
              <a:t>său</a:t>
            </a:r>
            <a:r>
              <a:rPr lang="en-US" sz="800" dirty="0"/>
              <a:t> </a:t>
            </a:r>
            <a:r>
              <a:rPr lang="en-US" sz="800" dirty="0" err="1"/>
              <a:t>în</a:t>
            </a:r>
            <a:r>
              <a:rPr lang="en-US" sz="800" dirty="0"/>
              <a:t> </a:t>
            </a:r>
            <a:r>
              <a:rPr lang="en-US" sz="800" dirty="0" err="1"/>
              <a:t>deschiderea</a:t>
            </a:r>
            <a:r>
              <a:rPr lang="en-US" sz="800" dirty="0"/>
              <a:t> de </a:t>
            </a:r>
            <a:r>
              <a:rPr lang="en-US" sz="800" dirty="0" err="1"/>
              <a:t>pe</a:t>
            </a:r>
            <a:r>
              <a:rPr lang="en-US" sz="800" dirty="0"/>
              <a:t> </a:t>
            </a:r>
            <a:r>
              <a:rPr lang="en-US" sz="800" dirty="0" err="1"/>
              <a:t>bază</a:t>
            </a:r>
            <a:r>
              <a:rPr lang="en-US" sz="800" dirty="0"/>
              <a:t>. </a:t>
            </a:r>
            <a:r>
              <a:rPr lang="en-US" sz="800" dirty="0" err="1"/>
              <a:t>Repetați</a:t>
            </a:r>
            <a:r>
              <a:rPr lang="en-US" sz="800" dirty="0"/>
              <a:t> </a:t>
            </a:r>
            <a:r>
              <a:rPr lang="en-US" sz="800" dirty="0" err="1"/>
              <a:t>această</a:t>
            </a:r>
            <a:r>
              <a:rPr lang="en-US" sz="800" dirty="0"/>
              <a:t> </a:t>
            </a:r>
            <a:r>
              <a:rPr lang="en-US" sz="800" dirty="0" err="1"/>
              <a:t>acțiune</a:t>
            </a:r>
            <a:r>
              <a:rPr lang="en-US" sz="800" dirty="0"/>
              <a:t> </a:t>
            </a:r>
            <a:r>
              <a:rPr lang="en-US" sz="800" dirty="0" err="1"/>
              <a:t>și</a:t>
            </a:r>
            <a:r>
              <a:rPr lang="en-US" sz="800" dirty="0"/>
              <a:t> </a:t>
            </a:r>
            <a:r>
              <a:rPr lang="en-US" sz="800" dirty="0" err="1"/>
              <a:t>pentru</a:t>
            </a:r>
            <a:r>
              <a:rPr lang="en-US" sz="800" dirty="0"/>
              <a:t> </a:t>
            </a:r>
            <a:r>
              <a:rPr lang="en-US" sz="800" dirty="0" err="1"/>
              <a:t>celelalte</a:t>
            </a:r>
            <a:r>
              <a:rPr lang="en-US" sz="800" dirty="0"/>
              <a:t> </a:t>
            </a:r>
            <a:r>
              <a:rPr lang="en-US" sz="800" dirty="0" err="1"/>
              <a:t>picioare</a:t>
            </a:r>
            <a:r>
              <a:rPr lang="en-US" sz="800" dirty="0"/>
              <a:t>.</a:t>
            </a:r>
          </a:p>
          <a:p>
            <a:pPr lvl="0" algn="just"/>
            <a:endParaRPr lang="en-US" sz="800" b="1" dirty="0"/>
          </a:p>
        </p:txBody>
      </p:sp>
      <p:sp>
        <p:nvSpPr>
          <p:cNvPr id="9" name="TextBox 8"/>
          <p:cNvSpPr txBox="1"/>
          <p:nvPr/>
        </p:nvSpPr>
        <p:spPr>
          <a:xfrm>
            <a:off x="8532440" y="6490320"/>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20</a:t>
            </a:r>
            <a:endParaRPr lang="bg-BG" sz="800" b="1" dirty="0">
              <a:cs typeface="Arial" pitchFamily="34" charset="0"/>
            </a:endParaRPr>
          </a:p>
        </p:txBody>
      </p:sp>
    </p:spTree>
    <p:extLst>
      <p:ext uri="{BB962C8B-B14F-4D97-AF65-F5344CB8AC3E}">
        <p14:creationId xmlns:p14="http://schemas.microsoft.com/office/powerpoint/2010/main" val="423693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593818" y="252000"/>
            <a:ext cx="2960763" cy="2293337"/>
          </a:xfrm>
          <a:prstGeom prst="rect">
            <a:avLst/>
          </a:prstGeom>
        </p:spPr>
      </p:pic>
      <p:pic>
        <p:nvPicPr>
          <p:cNvPr id="5" name="Картина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399" y="2645874"/>
            <a:ext cx="2271392" cy="1800000"/>
          </a:xfrm>
          <a:prstGeom prst="rect">
            <a:avLst/>
          </a:prstGeom>
        </p:spPr>
      </p:pic>
      <p:sp>
        <p:nvSpPr>
          <p:cNvPr id="6" name="TextBox 15"/>
          <p:cNvSpPr txBox="1"/>
          <p:nvPr/>
        </p:nvSpPr>
        <p:spPr>
          <a:xfrm>
            <a:off x="1403648" y="3545874"/>
            <a:ext cx="307796" cy="246221"/>
          </a:xfrm>
          <a:prstGeom prst="rect">
            <a:avLst/>
          </a:prstGeom>
          <a:noFill/>
        </p:spPr>
        <p:txBody>
          <a:bodyPr wrap="square" rtlCol="0">
            <a:spAutoFit/>
          </a:bodyPr>
          <a:lstStyle/>
          <a:p>
            <a:r>
              <a:rPr lang="bg-BG" sz="1000" b="1" dirty="0">
                <a:cs typeface="Arial" pitchFamily="34" charset="0"/>
              </a:rPr>
              <a:t>1</a:t>
            </a:r>
          </a:p>
        </p:txBody>
      </p:sp>
      <p:sp>
        <p:nvSpPr>
          <p:cNvPr id="21" name="TextBox 14"/>
          <p:cNvSpPr txBox="1"/>
          <p:nvPr/>
        </p:nvSpPr>
        <p:spPr>
          <a:xfrm>
            <a:off x="160507" y="655252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2</a:t>
            </a:r>
            <a:endParaRPr lang="bg-BG" sz="800" b="1" dirty="0">
              <a:cs typeface="Arial" pitchFamily="34" charset="0"/>
            </a:endParaRPr>
          </a:p>
        </p:txBody>
      </p:sp>
      <p:sp>
        <p:nvSpPr>
          <p:cNvPr id="10" name="Правоъгълник 3"/>
          <p:cNvSpPr/>
          <p:nvPr/>
        </p:nvSpPr>
        <p:spPr>
          <a:xfrm>
            <a:off x="5004048" y="88834"/>
            <a:ext cx="3837369" cy="3785652"/>
          </a:xfrm>
          <a:prstGeom prst="rect">
            <a:avLst/>
          </a:prstGeom>
        </p:spPr>
        <p:txBody>
          <a:bodyPr wrap="square">
            <a:spAutoFit/>
          </a:bodyPr>
          <a:lstStyle/>
          <a:p>
            <a:pPr lvl="0" algn="just"/>
            <a:r>
              <a:rPr lang="bg-BG" sz="800" dirty="0"/>
              <a:t>Чтобы отрегулировать высоту лямки или снять ремешки, посмотрите на заднюю сторону спинки. Вы увидите, что концы ремней заканчиваются стопорами.  Выровните стопор (е) и протолкните его через отверстия сиденья (d). </a:t>
            </a:r>
          </a:p>
          <a:p>
            <a:pPr lvl="0" algn="just"/>
            <a:r>
              <a:rPr lang="bg-BG" sz="800" dirty="0"/>
              <a:t> Чтобы поместить ремни назад, выровните снова стопор (е) и протолкните его через отверстия сиденья, и зафиксируйте его.</a:t>
            </a:r>
          </a:p>
          <a:p>
            <a:pPr algn="just"/>
            <a:r>
              <a:rPr lang="bg-BG" sz="800" b="1" dirty="0"/>
              <a:t>6.</a:t>
            </a:r>
            <a:r>
              <a:rPr lang="bg-BG" sz="800" dirty="0"/>
              <a:t> </a:t>
            </a:r>
            <a:r>
              <a:rPr lang="bg-BG" sz="800" b="1" dirty="0"/>
              <a:t>РЕГУЛИРОВКА ВЫСОТЫ И НАКЛОНА СПИНКИ - см. рис. 6:</a:t>
            </a:r>
            <a:endParaRPr lang="bg-BG" sz="800" dirty="0"/>
          </a:p>
          <a:p>
            <a:pPr algn="just"/>
            <a:r>
              <a:rPr lang="bg-BG" sz="800" b="1" dirty="0"/>
              <a:t>ПРЕДУПРЕЖДЕНИЕ! </a:t>
            </a:r>
            <a:r>
              <a:rPr lang="bg-BG" sz="800" dirty="0"/>
              <a:t>Не отрегулируйте высоту сиденья, если ребёнок находится в стульчике для кормления. </a:t>
            </a:r>
          </a:p>
          <a:p>
            <a:pPr lvl="0" algn="just"/>
            <a:r>
              <a:rPr lang="bg-BG" sz="800" dirty="0"/>
              <a:t> Чтобы отрегулировать положение высоты сиденья, нажмите одновременно кнопки (а) и переместите сиденье вверх или вниз. Отпустите кнопки, достигнув нужной высоты. Вы услышите звук щелчка, показывающий фиксацию сиденья в нужном положении (7 положений).</a:t>
            </a:r>
          </a:p>
          <a:p>
            <a:pPr lvl="0" algn="just"/>
            <a:r>
              <a:rPr lang="bg-BG" sz="800" dirty="0"/>
              <a:t> Чтобы отрегулировать угол наклона сиденья, поднимите пластиковую кнопку (b), расположенную на задней части сиденья, и поместите сиденье в нужное положение. Отпустите кнопку, чтобы зафиксировать положение сиденья. Вы услышите звук щелчка при фиксации. </a:t>
            </a:r>
          </a:p>
          <a:p>
            <a:pPr algn="just"/>
            <a:r>
              <a:rPr lang="bg-BG" sz="800" b="1" dirty="0"/>
              <a:t>ВАЖНО! </a:t>
            </a:r>
            <a:r>
              <a:rPr lang="bg-BG" sz="800" dirty="0"/>
              <a:t>Если регулировка высоты сиденья становится трудной после определённого периода использования, </a:t>
            </a:r>
            <a:r>
              <a:rPr lang="bg-BG" sz="800" b="1" dirty="0"/>
              <a:t>НЕ</a:t>
            </a:r>
            <a:r>
              <a:rPr lang="bg-BG" sz="800" dirty="0"/>
              <a:t> используйте смазочные материалы, а просто протирайте изделие после каждого использования.</a:t>
            </a:r>
          </a:p>
          <a:p>
            <a:pPr algn="just"/>
            <a:r>
              <a:rPr lang="bg-BG" sz="800" b="1" dirty="0"/>
              <a:t>7. </a:t>
            </a:r>
            <a:r>
              <a:rPr lang="bg-BG" sz="800" b="1" cap="all" dirty="0"/>
              <a:t>Настройка подножки - </a:t>
            </a:r>
            <a:r>
              <a:rPr lang="bg-BG" sz="800" b="1" dirty="0"/>
              <a:t>см. рис. 7:</a:t>
            </a:r>
            <a:r>
              <a:rPr lang="bg-BG" sz="800" dirty="0"/>
              <a:t> </a:t>
            </a:r>
          </a:p>
          <a:p>
            <a:pPr lvl="0" algn="just"/>
            <a:r>
              <a:rPr lang="bg-BG" sz="800" dirty="0"/>
              <a:t> Нажмите обе кнопки (а) с обеих сторон подножки, и поднимите её или опустите её в нужное положение. </a:t>
            </a:r>
          </a:p>
          <a:p>
            <a:pPr algn="just"/>
            <a:r>
              <a:rPr lang="bg-BG" sz="800" b="1" dirty="0"/>
              <a:t>8. </a:t>
            </a:r>
            <a:r>
              <a:rPr lang="bg-BG" sz="800" b="1" cap="all" dirty="0"/>
              <a:t>Складывание </a:t>
            </a:r>
            <a:r>
              <a:rPr lang="bg-BG" sz="800" b="1" dirty="0"/>
              <a:t>СТУЛЬЧИКА - см. рис. 8:</a:t>
            </a:r>
            <a:endParaRPr lang="bg-BG" sz="800" dirty="0"/>
          </a:p>
          <a:p>
            <a:pPr algn="just"/>
            <a:r>
              <a:rPr lang="bg-BG" sz="800" dirty="0"/>
              <a:t>- Чтобы стульчик был более компактным при складывании - снимите столешницу и прикрепите её к задним ножкам.</a:t>
            </a:r>
          </a:p>
          <a:p>
            <a:pPr algn="just"/>
            <a:r>
              <a:rPr lang="bg-BG" sz="800" dirty="0"/>
              <a:t>- Чтобы сложить стульчик, нажмите обе кнопки (а) и опустите сиденье стульчика в самое нижнее положение (положение 7). </a:t>
            </a:r>
          </a:p>
          <a:p>
            <a:pPr algn="just"/>
            <a:r>
              <a:rPr lang="bg-BG" sz="800" dirty="0"/>
              <a:t>- Нажмите кнопки (b) с обеих сторон стульчика, и сдвиньте задние ножки вперёд. </a:t>
            </a:r>
          </a:p>
          <a:p>
            <a:pPr algn="just"/>
            <a:r>
              <a:rPr lang="bg-BG" sz="800" dirty="0"/>
              <a:t>- Убедитесь, что стульчик правильно сложен и заперт прежде чем оставить его.</a:t>
            </a:r>
          </a:p>
          <a:p>
            <a:pPr lvl="0" algn="just"/>
            <a:endParaRPr lang="en-US" sz="800" dirty="0"/>
          </a:p>
        </p:txBody>
      </p:sp>
      <p:sp>
        <p:nvSpPr>
          <p:cNvPr id="11" name="TextBox 3"/>
          <p:cNvSpPr txBox="1"/>
          <p:nvPr/>
        </p:nvSpPr>
        <p:spPr>
          <a:xfrm>
            <a:off x="5025433" y="3763154"/>
            <a:ext cx="3960000" cy="255389"/>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a:solidFill>
                  <a:schemeClr val="tx1"/>
                </a:solidFill>
                <a:cs typeface="Arial" pitchFamily="34" charset="0"/>
              </a:rPr>
              <a:t>ИНСТРУКЦИИ ПО ОЧИСТКЕ И ОБСЛУЖИВАНИЮ</a:t>
            </a:r>
            <a:endParaRPr lang="bg-BG" sz="900" b="1" dirty="0">
              <a:solidFill>
                <a:schemeClr val="tx1"/>
              </a:solidFill>
              <a:cs typeface="Arial" pitchFamily="34" charset="0"/>
            </a:endParaRPr>
          </a:p>
        </p:txBody>
      </p:sp>
      <p:sp>
        <p:nvSpPr>
          <p:cNvPr id="12" name="TextBox 4"/>
          <p:cNvSpPr txBox="1"/>
          <p:nvPr/>
        </p:nvSpPr>
        <p:spPr>
          <a:xfrm>
            <a:off x="5025433" y="4082793"/>
            <a:ext cx="3815984" cy="2462213"/>
          </a:xfrm>
          <a:prstGeom prst="rect">
            <a:avLst/>
          </a:prstGeom>
          <a:noFill/>
        </p:spPr>
        <p:txBody>
          <a:bodyPr wrap="square" rtlCol="0">
            <a:spAutoFit/>
          </a:bodyPr>
          <a:lstStyle/>
          <a:p>
            <a:pPr lvl="0" algn="just"/>
            <a:r>
              <a:rPr lang="en-US" sz="800" b="1" dirty="0"/>
              <a:t>1. </a:t>
            </a:r>
            <a:r>
              <a:rPr lang="bg-BG" sz="800" b="1" dirty="0"/>
              <a:t>Очистка и хранение: </a:t>
            </a:r>
            <a:endParaRPr lang="bg-BG" sz="800" dirty="0"/>
          </a:p>
          <a:p>
            <a:pPr lvl="0" algn="just"/>
            <a:r>
              <a:rPr lang="bg-BG" sz="800" dirty="0"/>
              <a:t> Протирайте пластиковые и металлические части изделия только влажной тканью.</a:t>
            </a:r>
          </a:p>
          <a:p>
            <a:pPr lvl="0" algn="just"/>
            <a:r>
              <a:rPr lang="bg-BG" sz="800" dirty="0"/>
              <a:t> Для очистки обивки используйте мягкую ткань или губку, слегка увлажненную тёплой водой и мягким моющим средством</a:t>
            </a:r>
          </a:p>
          <a:p>
            <a:pPr lvl="0" algn="just"/>
            <a:r>
              <a:rPr lang="bg-BG" sz="800" dirty="0"/>
              <a:t> Не очищайте агрессивными моющими средствами, содержащими абразивные частицы, вещества на основе аммиака, отбеливатель или алкоголь.</a:t>
            </a:r>
          </a:p>
          <a:p>
            <a:pPr lvl="0" algn="just"/>
            <a:r>
              <a:rPr lang="bg-BG" sz="800" dirty="0"/>
              <a:t> Дайте изделию высохнуть полностью после чистки, а затем храните его.</a:t>
            </a:r>
          </a:p>
          <a:p>
            <a:pPr lvl="0" algn="just"/>
            <a:r>
              <a:rPr lang="bg-BG" sz="800" dirty="0"/>
              <a:t> Не размещайте никаких-либо предметов на или в стульчике для кормления, чтобы избежать повреждения структуры.</a:t>
            </a:r>
          </a:p>
          <a:p>
            <a:pPr lvl="0" algn="just"/>
            <a:r>
              <a:rPr lang="bg-BG" sz="800" dirty="0"/>
              <a:t> Храните изделие в сухом и чистом месте. НЕ подвергайте изделие воздействию прямых солнечных лучей, дождя, влажности или резких изменений температуры.</a:t>
            </a:r>
          </a:p>
          <a:p>
            <a:pPr algn="just"/>
            <a:r>
              <a:rPr lang="bg-BG" sz="800" dirty="0"/>
              <a:t>2. Для обеспечения безопасности вашего ребёнка и дальнейшего использования этого стульчика для кормления, мы рекомендуем вам регулярно проверять механизмы блокировки, ремни безопасности и застёжки, соединения и механизмы для регулировки сидения и крепления механизмов для износа, повреждения или поломки.</a:t>
            </a:r>
          </a:p>
          <a:p>
            <a:r>
              <a:rPr lang="bg-BG" dirty="0"/>
              <a:t> </a:t>
            </a:r>
          </a:p>
          <a:p>
            <a:pPr algn="just"/>
            <a:endParaRPr lang="bg-BG" sz="800" dirty="0">
              <a:cs typeface="Arial" pitchFamily="34" charset="0"/>
            </a:endParaRPr>
          </a:p>
        </p:txBody>
      </p:sp>
      <p:sp>
        <p:nvSpPr>
          <p:cNvPr id="13" name="TextBox 14"/>
          <p:cNvSpPr txBox="1"/>
          <p:nvPr/>
        </p:nvSpPr>
        <p:spPr>
          <a:xfrm>
            <a:off x="8628308" y="6545006"/>
            <a:ext cx="426218" cy="238363"/>
          </a:xfrm>
          <a:prstGeom prst="roundRect">
            <a:avLst/>
          </a:prstGeom>
          <a:noFill/>
          <a:ln w="6350">
            <a:solidFill>
              <a:schemeClr val="tx1"/>
            </a:solidFill>
          </a:ln>
        </p:spPr>
        <p:txBody>
          <a:bodyPr wrap="square" rtlCol="0" anchor="ctr">
            <a:spAutoFit/>
          </a:bodyPr>
          <a:lstStyle/>
          <a:p>
            <a:pPr algn="ctr"/>
            <a:r>
              <a:rPr lang="bg-BG" sz="800" b="1" dirty="0">
                <a:cs typeface="Arial" pitchFamily="34" charset="0"/>
              </a:rPr>
              <a:t>37</a:t>
            </a:r>
          </a:p>
        </p:txBody>
      </p:sp>
      <p:sp>
        <p:nvSpPr>
          <p:cNvPr id="14" name="Rounded Rectangle 13"/>
          <p:cNvSpPr/>
          <p:nvPr/>
        </p:nvSpPr>
        <p:spPr>
          <a:xfrm>
            <a:off x="251520" y="112486"/>
            <a:ext cx="3953543" cy="180000"/>
          </a:xfrm>
          <a:prstGeom prst="roundRect">
            <a:avLst/>
          </a:prstGeom>
          <a:solidFill>
            <a:schemeClr val="bg1">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PARTS</a:t>
            </a:r>
            <a:endParaRPr lang="bg-BG" sz="1000" b="1" dirty="0"/>
          </a:p>
        </p:txBody>
      </p:sp>
      <p:sp>
        <p:nvSpPr>
          <p:cNvPr id="16" name="Rounded Rectangle 15"/>
          <p:cNvSpPr/>
          <p:nvPr/>
        </p:nvSpPr>
        <p:spPr>
          <a:xfrm>
            <a:off x="251520" y="2488336"/>
            <a:ext cx="3953543" cy="180000"/>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000" b="1" dirty="0">
                <a:cs typeface="Arial" pitchFamily="34" charset="0"/>
              </a:rPr>
              <a:t>СГЛОБЯВАНЕ/ </a:t>
            </a:r>
            <a:r>
              <a:rPr lang="en-US" sz="1000" b="1" dirty="0">
                <a:cs typeface="Arial" pitchFamily="34" charset="0"/>
              </a:rPr>
              <a:t>ASSEMBLING</a:t>
            </a:r>
            <a:endParaRPr lang="bg-BG" sz="1000" b="1" dirty="0">
              <a:cs typeface="Arial" pitchFamily="34" charset="0"/>
            </a:endParaRPr>
          </a:p>
        </p:txBody>
      </p:sp>
      <p:pic>
        <p:nvPicPr>
          <p:cNvPr id="15" name="Picture 14"/>
          <p:cNvPicPr>
            <a:picLocks noChangeAspect="1"/>
          </p:cNvPicPr>
          <p:nvPr/>
        </p:nvPicPr>
        <p:blipFill>
          <a:blip r:embed="rId4"/>
          <a:stretch>
            <a:fillRect/>
          </a:stretch>
        </p:blipFill>
        <p:spPr>
          <a:xfrm>
            <a:off x="794487" y="4274262"/>
            <a:ext cx="2349215" cy="2079274"/>
          </a:xfrm>
          <a:prstGeom prst="rect">
            <a:avLst/>
          </a:prstGeom>
        </p:spPr>
      </p:pic>
      <p:sp>
        <p:nvSpPr>
          <p:cNvPr id="18" name="TextBox 15"/>
          <p:cNvSpPr txBox="1"/>
          <p:nvPr/>
        </p:nvSpPr>
        <p:spPr>
          <a:xfrm>
            <a:off x="2411760" y="5661248"/>
            <a:ext cx="307796" cy="246221"/>
          </a:xfrm>
          <a:prstGeom prst="rect">
            <a:avLst/>
          </a:prstGeom>
          <a:noFill/>
        </p:spPr>
        <p:txBody>
          <a:bodyPr wrap="square" rtlCol="0">
            <a:spAutoFit/>
          </a:bodyPr>
          <a:lstStyle/>
          <a:p>
            <a:r>
              <a:rPr lang="en-US" sz="1000" b="1" dirty="0">
                <a:cs typeface="Arial" pitchFamily="34" charset="0"/>
              </a:rPr>
              <a:t>2</a:t>
            </a:r>
            <a:endParaRPr lang="bg-BG" sz="1000" b="1" dirty="0">
              <a:cs typeface="Arial" pitchFamily="34" charset="0"/>
            </a:endParaRPr>
          </a:p>
        </p:txBody>
      </p:sp>
    </p:spTree>
    <p:extLst>
      <p:ext uri="{BB962C8B-B14F-4D97-AF65-F5344CB8AC3E}">
        <p14:creationId xmlns:p14="http://schemas.microsoft.com/office/powerpoint/2010/main" val="413944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23289" y="3593334"/>
            <a:ext cx="2380797" cy="1332729"/>
          </a:xfrm>
          <a:prstGeom prst="rect">
            <a:avLst/>
          </a:prstGeom>
        </p:spPr>
      </p:pic>
      <p:pic>
        <p:nvPicPr>
          <p:cNvPr id="3" name="Picture 2"/>
          <p:cNvPicPr>
            <a:picLocks noChangeAspect="1"/>
          </p:cNvPicPr>
          <p:nvPr/>
        </p:nvPicPr>
        <p:blipFill>
          <a:blip r:embed="rId3"/>
          <a:stretch>
            <a:fillRect/>
          </a:stretch>
        </p:blipFill>
        <p:spPr>
          <a:xfrm>
            <a:off x="222794" y="1215223"/>
            <a:ext cx="2120339" cy="2250891"/>
          </a:xfrm>
          <a:prstGeom prst="rect">
            <a:avLst/>
          </a:prstGeom>
        </p:spPr>
      </p:pic>
      <p:pic>
        <p:nvPicPr>
          <p:cNvPr id="15" name="Картина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374" y="12183"/>
            <a:ext cx="2046559" cy="1440000"/>
          </a:xfrm>
          <a:prstGeom prst="rect">
            <a:avLst/>
          </a:prstGeom>
        </p:spPr>
      </p:pic>
      <p:pic>
        <p:nvPicPr>
          <p:cNvPr id="2" name="Картина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0201" y="4886189"/>
            <a:ext cx="1719849" cy="1620000"/>
          </a:xfrm>
          <a:prstGeom prst="rect">
            <a:avLst/>
          </a:prstGeom>
        </p:spPr>
      </p:pic>
      <p:sp>
        <p:nvSpPr>
          <p:cNvPr id="4" name="TextBox 15"/>
          <p:cNvSpPr txBox="1"/>
          <p:nvPr/>
        </p:nvSpPr>
        <p:spPr>
          <a:xfrm>
            <a:off x="1295415" y="5099260"/>
            <a:ext cx="387660" cy="246221"/>
          </a:xfrm>
          <a:prstGeom prst="rect">
            <a:avLst/>
          </a:prstGeom>
          <a:noFill/>
        </p:spPr>
        <p:txBody>
          <a:bodyPr wrap="square" rtlCol="0">
            <a:spAutoFit/>
          </a:bodyPr>
          <a:lstStyle/>
          <a:p>
            <a:r>
              <a:rPr lang="en-US" sz="1000" b="1" dirty="0">
                <a:cs typeface="Arial" pitchFamily="34" charset="0"/>
              </a:rPr>
              <a:t>7</a:t>
            </a:r>
            <a:endParaRPr lang="bg-BG" sz="1000" b="1" dirty="0">
              <a:cs typeface="Arial" pitchFamily="34" charset="0"/>
            </a:endParaRPr>
          </a:p>
        </p:txBody>
      </p:sp>
      <p:pic>
        <p:nvPicPr>
          <p:cNvPr id="18" name="Картина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85534" y="1692278"/>
            <a:ext cx="1406134" cy="1800000"/>
          </a:xfrm>
          <a:prstGeom prst="rect">
            <a:avLst/>
          </a:prstGeom>
        </p:spPr>
      </p:pic>
      <p:sp>
        <p:nvSpPr>
          <p:cNvPr id="19" name="TextBox 15"/>
          <p:cNvSpPr txBox="1"/>
          <p:nvPr/>
        </p:nvSpPr>
        <p:spPr>
          <a:xfrm>
            <a:off x="3014492" y="782179"/>
            <a:ext cx="307796" cy="246221"/>
          </a:xfrm>
          <a:prstGeom prst="rect">
            <a:avLst/>
          </a:prstGeom>
          <a:noFill/>
        </p:spPr>
        <p:txBody>
          <a:bodyPr wrap="square" rtlCol="0">
            <a:spAutoFit/>
          </a:bodyPr>
          <a:lstStyle/>
          <a:p>
            <a:r>
              <a:rPr lang="bg-BG" sz="1000" b="1" dirty="0">
                <a:cs typeface="Arial" pitchFamily="34" charset="0"/>
              </a:rPr>
              <a:t>3</a:t>
            </a:r>
          </a:p>
        </p:txBody>
      </p:sp>
      <p:sp>
        <p:nvSpPr>
          <p:cNvPr id="20" name="TextBox 15"/>
          <p:cNvSpPr txBox="1"/>
          <p:nvPr/>
        </p:nvSpPr>
        <p:spPr>
          <a:xfrm>
            <a:off x="1295415" y="2392739"/>
            <a:ext cx="307796" cy="246221"/>
          </a:xfrm>
          <a:prstGeom prst="rect">
            <a:avLst/>
          </a:prstGeom>
          <a:noFill/>
        </p:spPr>
        <p:txBody>
          <a:bodyPr wrap="square" rtlCol="0">
            <a:spAutoFit/>
          </a:bodyPr>
          <a:lstStyle/>
          <a:p>
            <a:r>
              <a:rPr lang="en-US" sz="1000" b="1" dirty="0">
                <a:cs typeface="Arial" pitchFamily="34" charset="0"/>
              </a:rPr>
              <a:t>4</a:t>
            </a:r>
            <a:endParaRPr lang="bg-BG" sz="1000" b="1" dirty="0">
              <a:cs typeface="Arial" pitchFamily="34" charset="0"/>
            </a:endParaRPr>
          </a:p>
        </p:txBody>
      </p:sp>
      <p:sp>
        <p:nvSpPr>
          <p:cNvPr id="21" name="TextBox 15"/>
          <p:cNvSpPr txBox="1"/>
          <p:nvPr/>
        </p:nvSpPr>
        <p:spPr>
          <a:xfrm>
            <a:off x="1955473" y="3696132"/>
            <a:ext cx="387660" cy="246221"/>
          </a:xfrm>
          <a:prstGeom prst="rect">
            <a:avLst/>
          </a:prstGeom>
          <a:noFill/>
        </p:spPr>
        <p:txBody>
          <a:bodyPr wrap="square" rtlCol="0">
            <a:spAutoFit/>
          </a:bodyPr>
          <a:lstStyle/>
          <a:p>
            <a:r>
              <a:rPr lang="en-US" sz="1000" b="1" dirty="0">
                <a:cs typeface="Arial" pitchFamily="34" charset="0"/>
              </a:rPr>
              <a:t>6</a:t>
            </a:r>
            <a:endParaRPr lang="bg-BG" sz="1000" b="1" dirty="0">
              <a:cs typeface="Arial" pitchFamily="34" charset="0"/>
            </a:endParaRPr>
          </a:p>
        </p:txBody>
      </p:sp>
      <p:sp>
        <p:nvSpPr>
          <p:cNvPr id="22" name="TextBox 15"/>
          <p:cNvSpPr txBox="1"/>
          <p:nvPr/>
        </p:nvSpPr>
        <p:spPr>
          <a:xfrm>
            <a:off x="3253657" y="2267739"/>
            <a:ext cx="324193" cy="246221"/>
          </a:xfrm>
          <a:prstGeom prst="rect">
            <a:avLst/>
          </a:prstGeom>
          <a:noFill/>
        </p:spPr>
        <p:txBody>
          <a:bodyPr wrap="square" rtlCol="0">
            <a:spAutoFit/>
          </a:bodyPr>
          <a:lstStyle/>
          <a:p>
            <a:r>
              <a:rPr lang="en-US" sz="1000" b="1" dirty="0">
                <a:cs typeface="Arial" pitchFamily="34" charset="0"/>
              </a:rPr>
              <a:t>5</a:t>
            </a:r>
            <a:endParaRPr lang="bg-BG" sz="1000" b="1" dirty="0">
              <a:cs typeface="Arial" pitchFamily="34" charset="0"/>
            </a:endParaRPr>
          </a:p>
        </p:txBody>
      </p:sp>
      <p:sp>
        <p:nvSpPr>
          <p:cNvPr id="24" name="TextBox 14"/>
          <p:cNvSpPr txBox="1"/>
          <p:nvPr/>
        </p:nvSpPr>
        <p:spPr>
          <a:xfrm>
            <a:off x="160507" y="6523343"/>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3</a:t>
            </a:r>
            <a:endParaRPr lang="bg-BG" sz="800" b="1" dirty="0">
              <a:cs typeface="Arial" pitchFamily="34" charset="0"/>
            </a:endParaRPr>
          </a:p>
        </p:txBody>
      </p:sp>
      <p:sp>
        <p:nvSpPr>
          <p:cNvPr id="23" name="Правоъгълник 1"/>
          <p:cNvSpPr/>
          <p:nvPr/>
        </p:nvSpPr>
        <p:spPr>
          <a:xfrm>
            <a:off x="5060887" y="81948"/>
            <a:ext cx="3960408" cy="830997"/>
          </a:xfrm>
          <a:prstGeom prst="rect">
            <a:avLst/>
          </a:prstGeom>
        </p:spPr>
        <p:txBody>
          <a:bodyPr wrap="square">
            <a:spAutoFit/>
          </a:bodyPr>
          <a:lstStyle/>
          <a:p>
            <a:pPr algn="just"/>
            <a:r>
              <a:rPr lang="ru-RU" sz="800" dirty="0"/>
              <a:t>4.Ножки (верхняя часть рамы) - 2 шт. (левая и правая) </a:t>
            </a:r>
          </a:p>
          <a:p>
            <a:pPr algn="just"/>
            <a:r>
              <a:rPr lang="ru-RU" sz="800" dirty="0"/>
              <a:t>5.Спинка - 1 шт. </a:t>
            </a:r>
          </a:p>
          <a:p>
            <a:pPr algn="just"/>
            <a:r>
              <a:rPr lang="ru-RU" sz="800" dirty="0"/>
              <a:t>6.Обивка сидений - 1 шт.</a:t>
            </a:r>
          </a:p>
          <a:p>
            <a:pPr algn="just"/>
            <a:r>
              <a:rPr lang="ru-RU" sz="800" dirty="0"/>
              <a:t>7.Железный стержень - 1 шт.</a:t>
            </a:r>
          </a:p>
          <a:p>
            <a:pPr algn="just"/>
            <a:r>
              <a:rPr lang="ru-RU" sz="800" dirty="0"/>
              <a:t>8.Части, способствующие сборке: винты и крышка</a:t>
            </a:r>
          </a:p>
          <a:p>
            <a:pPr algn="just"/>
            <a:endParaRPr lang="bg-BG" sz="800" dirty="0"/>
          </a:p>
        </p:txBody>
      </p:sp>
      <p:sp>
        <p:nvSpPr>
          <p:cNvPr id="25" name="TextBox 18"/>
          <p:cNvSpPr txBox="1"/>
          <p:nvPr/>
        </p:nvSpPr>
        <p:spPr>
          <a:xfrm>
            <a:off x="5004048" y="816106"/>
            <a:ext cx="3960000" cy="255389"/>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a:solidFill>
                  <a:schemeClr val="tx1"/>
                </a:solidFill>
                <a:cs typeface="Arial" pitchFamily="34" charset="0"/>
              </a:rPr>
              <a:t>ИНСТРУКЦИИ ПО СБОРКЕ И ЭКСПЛУАТАЦИИ </a:t>
            </a:r>
            <a:endParaRPr lang="bg-BG" sz="900" b="1" dirty="0">
              <a:solidFill>
                <a:schemeClr val="tx1"/>
              </a:solidFill>
              <a:cs typeface="Arial" pitchFamily="34" charset="0"/>
            </a:endParaRPr>
          </a:p>
        </p:txBody>
      </p:sp>
      <p:sp>
        <p:nvSpPr>
          <p:cNvPr id="26" name="TextBox 19"/>
          <p:cNvSpPr txBox="1"/>
          <p:nvPr/>
        </p:nvSpPr>
        <p:spPr>
          <a:xfrm>
            <a:off x="5004048" y="1102441"/>
            <a:ext cx="3960000" cy="5509200"/>
          </a:xfrm>
          <a:prstGeom prst="rect">
            <a:avLst/>
          </a:prstGeom>
          <a:noFill/>
        </p:spPr>
        <p:txBody>
          <a:bodyPr wrap="square" rtlCol="0">
            <a:spAutoFit/>
          </a:bodyPr>
          <a:lstStyle/>
          <a:p>
            <a:pPr algn="just"/>
            <a:r>
              <a:rPr lang="bg-BG" sz="800" b="1" dirty="0"/>
              <a:t>Распакуйте продукт, удалите все части упаковки и проверьте наличие всех деталей. Следуйте инструкциям по сборке и после каждого шага проверяйте правильно ли вставлены отдельные части.</a:t>
            </a:r>
            <a:endParaRPr lang="bg-BG" sz="800" dirty="0"/>
          </a:p>
          <a:p>
            <a:pPr algn="just"/>
            <a:r>
              <a:rPr lang="bg-BG" sz="800" b="1" dirty="0"/>
              <a:t> 1. РАЗМЕЩЕНИЕ ОПОРНЫХ ТРУБ - см. рис. 1: </a:t>
            </a:r>
            <a:endParaRPr lang="bg-BG" sz="800" dirty="0"/>
          </a:p>
          <a:p>
            <a:pPr algn="just"/>
            <a:r>
              <a:rPr lang="bg-BG" sz="800" dirty="0"/>
              <a:t>Возьмите левую или правую опорную трубу, и нажмите красную кнопку сзади. Выдвиньте ножку и отпустите красную кнопку. </a:t>
            </a:r>
          </a:p>
          <a:p>
            <a:pPr algn="just"/>
            <a:r>
              <a:rPr lang="bg-BG" sz="800" dirty="0"/>
              <a:t>Возьмите другую ножку и повторите процедуру. Посмотрите на рис. 1 и соберите опорные трубки к сиденье, как показано там. </a:t>
            </a:r>
          </a:p>
          <a:p>
            <a:pPr algn="just"/>
            <a:r>
              <a:rPr lang="bg-BG" sz="800" b="1" dirty="0"/>
              <a:t>2. УСТАНОВКА ОСНОВАНИЙ: см. рис. 2:</a:t>
            </a:r>
            <a:endParaRPr lang="bg-BG" sz="800" dirty="0"/>
          </a:p>
          <a:p>
            <a:pPr algn="just"/>
            <a:r>
              <a:rPr lang="bg-BG" sz="800" dirty="0"/>
              <a:t>Переверните стульчик вверх дном. Обратите внимание, что каждая из четырёх ножек оборудована пружинными кнопками. Выровните одну трубку с пружинной кнопкой с основанием, на котором отверстие для фиксирования кнопки. Нажмите сильно вниз, пока пружинная кнопка зафиксируется на место в отверстии осования. Повторите это действие для других ножек. </a:t>
            </a:r>
          </a:p>
          <a:p>
            <a:pPr algn="just"/>
            <a:r>
              <a:rPr lang="bg-BG" sz="800" b="1" dirty="0"/>
              <a:t>3. РАЗМЕЩЕНИЕ ОБИВКИ - см. рис. 3: </a:t>
            </a:r>
            <a:endParaRPr lang="bg-BG" sz="800" dirty="0"/>
          </a:p>
          <a:p>
            <a:pPr algn="just"/>
            <a:r>
              <a:rPr lang="bg-BG" sz="800" dirty="0"/>
              <a:t>Наденьте карман ткани по задней части сиденья. Закрепите их, обернув их вокруг рамы сиденья, и зафиксируйте их с помощью пластиковых зажимов (а) с каждой стороны сиденья.</a:t>
            </a:r>
          </a:p>
          <a:p>
            <a:pPr algn="just"/>
            <a:r>
              <a:rPr lang="bg-BG" sz="800" b="1" dirty="0"/>
              <a:t>4. РАЗМЕЩЕНИЕ СТОЛЕШНИЦЫ - см. рис. 4:</a:t>
            </a:r>
            <a:endParaRPr lang="bg-BG" sz="800" dirty="0"/>
          </a:p>
          <a:p>
            <a:pPr lvl="0" algn="just"/>
            <a:r>
              <a:rPr lang="bg-BG" sz="800" dirty="0"/>
              <a:t> Потяните рычаг (а) под столешницей наружу, а затем сдвиньте столешницу в пазы по бокам подлокотников. Отпустите рычаг, затем аккуратно переместите столешницу, пока она не зафиксируется на место. Столешница имеет 3 положения, которые указаны на подлокотниках. Выровните столешницу на нужном положении, а затем отпустите рычаг, чтобы исправить положение. Если столешница не зафиксируется автоматически, слегка передвиньте её, пока не услышите щелчок, сигнализирующий о её блокировке. </a:t>
            </a:r>
          </a:p>
          <a:p>
            <a:pPr algn="just"/>
            <a:r>
              <a:rPr lang="bg-BG" sz="800" b="1" dirty="0"/>
              <a:t>ПРЕДУПРЕЖДЕНИЕ! НИКОГДА не используйте столешницу, если она расположен в таком положении, что предупреждающие знаки видны.</a:t>
            </a:r>
            <a:r>
              <a:rPr lang="bg-BG" sz="800" dirty="0"/>
              <a:t> </a:t>
            </a:r>
          </a:p>
          <a:p>
            <a:pPr lvl="0" algn="just"/>
            <a:r>
              <a:rPr lang="bg-BG" sz="800" dirty="0"/>
              <a:t> Чтобы удалить верхнюю часть столешницы, потяните зажимы C, D и Е с внутренней стороны, затем поднимите верхнюю часть и разделите её. Чтобы поместить её обратно на место, поместите её на основание, и нажмите на зажимы, пока они защелкнут на месте и зафиксируются.</a:t>
            </a:r>
          </a:p>
          <a:p>
            <a:pPr lvl="0" algn="just"/>
            <a:r>
              <a:rPr lang="bg-BG" sz="800" dirty="0"/>
              <a:t> Столешницу для кормления можно повесить на задней части ножек для хранения. Выровните отверстия на задней части столешницы с небольшими штифтами ножек, и прикрепите их.</a:t>
            </a:r>
          </a:p>
          <a:p>
            <a:pPr algn="just"/>
            <a:r>
              <a:rPr lang="bg-BG" sz="800" b="1" dirty="0"/>
              <a:t>5. ИСПОЛЬЗОВАНИЕ ПЯТИТОЧЕЧНОГО РЕМНЯ - Смотрите рисунок 5: </a:t>
            </a:r>
            <a:r>
              <a:rPr lang="bg-BG" sz="800" dirty="0"/>
              <a:t>пятиточечный ремень безопасности предназначен для обеспечения безопасности вашего ребёнка и должен быть всегда пристегнут. </a:t>
            </a:r>
          </a:p>
          <a:p>
            <a:pPr lvl="0" algn="just"/>
            <a:r>
              <a:rPr lang="bg-BG" sz="800" dirty="0"/>
              <a:t> </a:t>
            </a:r>
            <a:r>
              <a:rPr lang="en-US" sz="800" dirty="0"/>
              <a:t>-</a:t>
            </a:r>
            <a:r>
              <a:rPr lang="bg-BG" sz="800" dirty="0"/>
              <a:t>Чтобы отстегнуть ремень, нажмите кнопку на пряжке (а) и потяните застёжки. </a:t>
            </a:r>
          </a:p>
          <a:p>
            <a:pPr lvl="0" algn="just"/>
            <a:r>
              <a:rPr lang="bg-BG" sz="800" dirty="0"/>
              <a:t> </a:t>
            </a:r>
            <a:r>
              <a:rPr lang="en-US" sz="800" dirty="0"/>
              <a:t>-</a:t>
            </a:r>
            <a:r>
              <a:rPr lang="bg-BG" sz="800" dirty="0"/>
              <a:t>Чтобы прикрепить ремень, поместите застёжки лямок (b) на поясе в отверстия пряжки, и нажмите, пока они не заблокируются. </a:t>
            </a:r>
          </a:p>
          <a:p>
            <a:pPr algn="just"/>
            <a:r>
              <a:rPr lang="bg-BG" sz="800" dirty="0"/>
              <a:t>Раздвижные регуляторы установлены на ремнях и поясном ремне (c). Лямки должны быть тщательно отрегулированы, учитывая комфорт ребёнка. </a:t>
            </a:r>
          </a:p>
          <a:p>
            <a:pPr algn="ctr"/>
            <a:endParaRPr lang="bg-BG" sz="800" dirty="0"/>
          </a:p>
        </p:txBody>
      </p:sp>
      <p:sp>
        <p:nvSpPr>
          <p:cNvPr id="27" name="TextBox 14"/>
          <p:cNvSpPr txBox="1"/>
          <p:nvPr/>
        </p:nvSpPr>
        <p:spPr>
          <a:xfrm>
            <a:off x="8595077" y="6523342"/>
            <a:ext cx="426218" cy="238363"/>
          </a:xfrm>
          <a:prstGeom prst="roundRect">
            <a:avLst/>
          </a:prstGeom>
          <a:noFill/>
          <a:ln w="6350">
            <a:solidFill>
              <a:schemeClr val="tx1"/>
            </a:solidFill>
          </a:ln>
        </p:spPr>
        <p:txBody>
          <a:bodyPr wrap="square" rtlCol="0" anchor="ctr">
            <a:spAutoFit/>
          </a:bodyPr>
          <a:lstStyle/>
          <a:p>
            <a:pPr algn="ctr"/>
            <a:r>
              <a:rPr lang="bg-BG" sz="800" b="1" dirty="0">
                <a:cs typeface="Arial" pitchFamily="34" charset="0"/>
              </a:rPr>
              <a:t>36</a:t>
            </a:r>
          </a:p>
        </p:txBody>
      </p:sp>
      <p:pic>
        <p:nvPicPr>
          <p:cNvPr id="8" name="Picture 7"/>
          <p:cNvPicPr>
            <a:picLocks noChangeAspect="1"/>
          </p:cNvPicPr>
          <p:nvPr/>
        </p:nvPicPr>
        <p:blipFill>
          <a:blip r:embed="rId7"/>
          <a:stretch>
            <a:fillRect/>
          </a:stretch>
        </p:blipFill>
        <p:spPr>
          <a:xfrm>
            <a:off x="2116505" y="4577043"/>
            <a:ext cx="1975163" cy="1975163"/>
          </a:xfrm>
          <a:prstGeom prst="rect">
            <a:avLst/>
          </a:prstGeom>
        </p:spPr>
      </p:pic>
      <p:sp>
        <p:nvSpPr>
          <p:cNvPr id="5" name="TextBox 15"/>
          <p:cNvSpPr txBox="1"/>
          <p:nvPr/>
        </p:nvSpPr>
        <p:spPr>
          <a:xfrm>
            <a:off x="3322288" y="4946577"/>
            <a:ext cx="387660" cy="246221"/>
          </a:xfrm>
          <a:prstGeom prst="rect">
            <a:avLst/>
          </a:prstGeom>
          <a:noFill/>
        </p:spPr>
        <p:txBody>
          <a:bodyPr wrap="square" rtlCol="0">
            <a:spAutoFit/>
          </a:bodyPr>
          <a:lstStyle/>
          <a:p>
            <a:r>
              <a:rPr lang="en-US" sz="1000" b="1" dirty="0">
                <a:cs typeface="Arial" pitchFamily="34" charset="0"/>
              </a:rPr>
              <a:t>8</a:t>
            </a:r>
            <a:endParaRPr lang="bg-BG" sz="1000" b="1" dirty="0">
              <a:cs typeface="Arial" pitchFamily="34" charset="0"/>
            </a:endParaRPr>
          </a:p>
        </p:txBody>
      </p:sp>
    </p:spTree>
    <p:extLst>
      <p:ext uri="{BB962C8B-B14F-4D97-AF65-F5344CB8AC3E}">
        <p14:creationId xmlns:p14="http://schemas.microsoft.com/office/powerpoint/2010/main" val="252296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690695" y="3906981"/>
            <a:ext cx="914575" cy="900000"/>
          </a:xfrm>
          <a:prstGeom prst="rect">
            <a:avLst/>
          </a:prstGeom>
        </p:spPr>
      </p:pic>
      <p:sp>
        <p:nvSpPr>
          <p:cNvPr id="2" name="TextBox 24"/>
          <p:cNvSpPr txBox="1"/>
          <p:nvPr/>
        </p:nvSpPr>
        <p:spPr>
          <a:xfrm>
            <a:off x="182353" y="3393016"/>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a:solidFill>
                  <a:schemeClr val="tx1"/>
                </a:solidFill>
                <a:cs typeface="Arial" pitchFamily="34" charset="0"/>
              </a:rPr>
              <a:t>ПРЕПОРЪКИ И ПРЕДУПРЕЖДЕНИЯ ЗА БЕЗОПАСНА УПОТРЕБА</a:t>
            </a:r>
          </a:p>
        </p:txBody>
      </p:sp>
      <p:sp>
        <p:nvSpPr>
          <p:cNvPr id="3" name="TextBox 25"/>
          <p:cNvSpPr txBox="1"/>
          <p:nvPr/>
        </p:nvSpPr>
        <p:spPr>
          <a:xfrm>
            <a:off x="167983" y="3517741"/>
            <a:ext cx="3960000" cy="461665"/>
          </a:xfrm>
          <a:prstGeom prst="rect">
            <a:avLst/>
          </a:prstGeom>
          <a:noFill/>
        </p:spPr>
        <p:txBody>
          <a:bodyPr wrap="square" rtlCol="0">
            <a:spAutoFit/>
          </a:bodyPr>
          <a:lstStyle/>
          <a:p>
            <a:pPr algn="ctr"/>
            <a:r>
              <a:rPr lang="bg-BG" sz="800" b="1" dirty="0">
                <a:cs typeface="Arial" pitchFamily="34" charset="0"/>
              </a:rPr>
              <a:t>ПРОЧЕТЕТЕ ТЕЗИ ИНСТРУКЦИИ ВНИМАТЕЛНО ПРЕДИ УПОТРЕБАТА НА ПРОДУКТА И ГИ ЗАПАЗЕТЕ ЗА БЪДЕЩА СПРАВКА. ПРАВИЛНАТА УПОТРЕБА И ПОДДРЪЖКА НА ТОЗИ ПРОДУКТ Е ИЗКЛЮЧИТЕЛНО ВАЖНА.</a:t>
            </a:r>
          </a:p>
        </p:txBody>
      </p:sp>
      <p:sp>
        <p:nvSpPr>
          <p:cNvPr id="5" name="TextBox 27"/>
          <p:cNvSpPr txBox="1"/>
          <p:nvPr/>
        </p:nvSpPr>
        <p:spPr>
          <a:xfrm>
            <a:off x="184071" y="4725169"/>
            <a:ext cx="3960000" cy="1815882"/>
          </a:xfrm>
          <a:prstGeom prst="rect">
            <a:avLst/>
          </a:prstGeom>
          <a:noFill/>
        </p:spPr>
        <p:txBody>
          <a:bodyPr wrap="square" rtlCol="0">
            <a:spAutoFit/>
          </a:bodyPr>
          <a:lstStyle/>
          <a:p>
            <a:pPr algn="just"/>
            <a:r>
              <a:rPr lang="bg-BG" sz="800" b="1" dirty="0"/>
              <a:t>ВНИМАНИЕ! Моля, спазвайте и следвайте следните предупреждения, инструкции за монтаж, експлоатация и поддръжка! В противен случай може да се стигне до сериозни наранявания или увреждане на Вашето дете!</a:t>
            </a:r>
            <a:endParaRPr lang="bg-BG" sz="800" dirty="0"/>
          </a:p>
          <a:p>
            <a:pPr algn="just"/>
            <a:r>
              <a:rPr lang="bg-BG" sz="800" b="1" dirty="0"/>
              <a:t>ВНИМАНИЕ!</a:t>
            </a:r>
            <a:r>
              <a:rPr lang="bg-BG" sz="800" dirty="0"/>
              <a:t> </a:t>
            </a:r>
            <a:r>
              <a:rPr lang="bg-BG" sz="800" b="1" dirty="0"/>
              <a:t>НЕ ОСТАВЯЙТЕ ДЕТЕТО БЕЗ НАДЗОР!</a:t>
            </a:r>
            <a:r>
              <a:rPr lang="bg-BG" sz="800" dirty="0"/>
              <a:t> </a:t>
            </a:r>
            <a:r>
              <a:rPr lang="bg-BG" sz="800" b="1" dirty="0"/>
              <a:t>ДЕТЕТО ТРЯБВА ВИНАГИ ДА Е ПОД ПРЯКОТО НАБЛЮДЕНИЕ НА ВЪЗРАСТЕН, ДОКАТО Е НА СТОЛЧЕТО, ДОРИ И ЗА</a:t>
            </a:r>
            <a:r>
              <a:rPr lang="en-US" sz="800" dirty="0"/>
              <a:t> </a:t>
            </a:r>
            <a:r>
              <a:rPr lang="bg-BG" sz="800" b="1" dirty="0"/>
              <a:t>КРАТКО ВРЕМЕ!</a:t>
            </a:r>
            <a:endParaRPr lang="bg-BG" sz="800" dirty="0"/>
          </a:p>
          <a:p>
            <a:pPr algn="just"/>
            <a:r>
              <a:rPr lang="bg-BG" sz="800" b="1" dirty="0"/>
              <a:t>2. ВНИМАНИЕ!</a:t>
            </a:r>
            <a:r>
              <a:rPr lang="bg-BG" sz="800" dirty="0"/>
              <a:t> Столчето не е подходящо и не трябва да се използва за деца на възраст, по-малка от 6 месеца и които не могат стабилно и самостоятелно да стоят в седнало положение!</a:t>
            </a:r>
          </a:p>
          <a:p>
            <a:pPr algn="just"/>
            <a:r>
              <a:rPr lang="bg-BG" sz="800" b="1" dirty="0"/>
              <a:t>3.</a:t>
            </a:r>
            <a:r>
              <a:rPr lang="bg-BG" sz="800" dirty="0"/>
              <a:t> Столчето е оборудвано с предпазни колани. Винаги ги поставяйте, когато детето е на столчето, за да подсигурите неговата безопасност и да предотвратите риска от сериозни наранявания при случайно изправяне на детето, свличането му от столчето и падане. При добавяне на допълнителни колани за безопасност, които не са предоставени от производителя, моля, уверете се, че те съответстват на </a:t>
            </a:r>
            <a:r>
              <a:rPr lang="en-US" sz="800" dirty="0"/>
              <a:t>EN 13210</a:t>
            </a:r>
            <a:endParaRPr lang="en-US" sz="800" b="1" dirty="0"/>
          </a:p>
        </p:txBody>
      </p:sp>
      <p:sp>
        <p:nvSpPr>
          <p:cNvPr id="6" name="TextBox 28"/>
          <p:cNvSpPr txBox="1"/>
          <p:nvPr/>
        </p:nvSpPr>
        <p:spPr>
          <a:xfrm>
            <a:off x="182353" y="523706"/>
            <a:ext cx="3960000" cy="2844000"/>
          </a:xfrm>
          <a:prstGeom prst="rect">
            <a:avLst/>
          </a:prstGeom>
          <a:noFill/>
        </p:spPr>
        <p:txBody>
          <a:bodyPr wrap="square" rtlCol="0">
            <a:spAutoFit/>
          </a:bodyPr>
          <a:lstStyle/>
          <a:p>
            <a:pPr algn="just"/>
            <a:r>
              <a:rPr lang="bg-BG" sz="800" dirty="0"/>
              <a:t>Детското столче за хранене отговаря на изискванията на Европейски стандарти EN 14988:2017. Продукът е предназначен за деца на възраст над 6 месеца и с тегло по-малко от 15 кг, които могат стабилно и самостоятелно да остават в седнало положение! </a:t>
            </a:r>
            <a:endParaRPr lang="en-US" sz="800" dirty="0"/>
          </a:p>
          <a:p>
            <a:pPr algn="just"/>
            <a:r>
              <a:rPr lang="bg-BG" sz="800" b="1" dirty="0"/>
              <a:t>ВНИМАНИЕ!</a:t>
            </a:r>
            <a:r>
              <a:rPr lang="en-GB" sz="800" b="1" dirty="0"/>
              <a:t> </a:t>
            </a:r>
            <a:r>
              <a:rPr lang="bg-BG" sz="800" b="1" dirty="0"/>
              <a:t>МОЛЯ, ПРОЧЕТЕТЕ ВНИМАТЕЛНО ТАЗИ ИНСТРУКЦИЯ</a:t>
            </a:r>
            <a:r>
              <a:rPr lang="en-GB" sz="800" dirty="0"/>
              <a:t> </a:t>
            </a:r>
            <a:r>
              <a:rPr lang="bg-BG" sz="800" b="1" dirty="0"/>
              <a:t>И ЗАПАЗЕТЕ ЗА БЪДЕЩА СПРАВКА НА ЛЕСНО</a:t>
            </a:r>
            <a:r>
              <a:rPr lang="en-GB" sz="800" dirty="0"/>
              <a:t> </a:t>
            </a:r>
            <a:r>
              <a:rPr lang="bg-BG" sz="800" b="1" dirty="0"/>
              <a:t>ДОСТЪПНО И СИГУРНО МЯСТО! ТЯ СЪДЪРЖА ВАЖНА</a:t>
            </a:r>
            <a:r>
              <a:rPr lang="en-GB" sz="800" dirty="0"/>
              <a:t> </a:t>
            </a:r>
            <a:r>
              <a:rPr lang="bg-BG" sz="800" b="1" dirty="0"/>
              <a:t>ИНФОРМАЦИЯ, УКАЗАНИЯ И ПРЕПОРЪКИ ЗА</a:t>
            </a:r>
            <a:r>
              <a:rPr lang="en-GB" sz="800" dirty="0"/>
              <a:t> </a:t>
            </a:r>
            <a:r>
              <a:rPr lang="bg-BG" sz="800" b="1" dirty="0"/>
              <a:t>СТОЛЧЕТО И ЗА БЕЗОПАСНАТА МУ УПОТРЕБА.</a:t>
            </a:r>
            <a:r>
              <a:rPr lang="en-GB" sz="800" dirty="0"/>
              <a:t> </a:t>
            </a:r>
            <a:r>
              <a:rPr lang="bg-BG" sz="800" dirty="0"/>
              <a:t>Спазвайте точните указания и препоръки от този наръчник, за да осигурите максимална безопасност на детето си по време на употреба на продукта! Обърнете особено внимание на предупрежденията и осигурете всички необходими предпазни мерки, за да предотвратите риска от нараняване или увреждане на детето и да осигурите неговата безопасност! Вие носите отговорност за безопасността на детето, ако не спазвате и не се съобразявате с тези указания и препоръки! Уверете се, че всеки, който ползва столчето, е запознат с инструкцията и я спазва!</a:t>
            </a:r>
          </a:p>
          <a:p>
            <a:pPr marL="171450" indent="-171450" algn="just">
              <a:buFont typeface="Wingdings" pitchFamily="2" charset="2"/>
              <a:buChar char="v"/>
            </a:pPr>
            <a:r>
              <a:rPr lang="bg-BG" sz="800" b="1" u="sng" dirty="0"/>
              <a:t>Този модел стол за хранене е със следните характеристики:</a:t>
            </a:r>
          </a:p>
          <a:p>
            <a:pPr algn="just">
              <a:buFont typeface="Arial" pitchFamily="34" charset="0"/>
              <a:buChar char="•"/>
            </a:pPr>
            <a:r>
              <a:rPr lang="bg-BG" sz="800" dirty="0"/>
              <a:t> 5- точков предпазен колан</a:t>
            </a:r>
          </a:p>
          <a:p>
            <a:pPr algn="just">
              <a:buFont typeface="Arial" pitchFamily="34" charset="0"/>
              <a:buChar char="•"/>
            </a:pPr>
            <a:r>
              <a:rPr lang="bg-BG" sz="800" dirty="0"/>
              <a:t> Поставка за крачета</a:t>
            </a:r>
          </a:p>
          <a:p>
            <a:pPr algn="just">
              <a:buFont typeface="Arial" pitchFamily="34" charset="0"/>
              <a:buChar char="•"/>
            </a:pPr>
            <a:r>
              <a:rPr lang="bg-BG" sz="800" dirty="0"/>
              <a:t> 3 позиции на накланяне на облегалката на седалката</a:t>
            </a:r>
          </a:p>
          <a:p>
            <a:pPr algn="just">
              <a:buFont typeface="Arial" pitchFamily="34" charset="0"/>
              <a:buChar char="•"/>
            </a:pPr>
            <a:r>
              <a:rPr lang="bg-BG" sz="800" dirty="0"/>
              <a:t> </a:t>
            </a:r>
            <a:r>
              <a:rPr lang="en-US" sz="800" dirty="0"/>
              <a:t>7</a:t>
            </a:r>
            <a:r>
              <a:rPr lang="bg-BG" sz="800" dirty="0"/>
              <a:t> позиции на височина на седалката</a:t>
            </a:r>
          </a:p>
          <a:p>
            <a:pPr algn="just">
              <a:buFont typeface="Arial" pitchFamily="34" charset="0"/>
              <a:buChar char="•"/>
            </a:pPr>
            <a:r>
              <a:rPr lang="bg-BG" sz="800" dirty="0"/>
              <a:t> 3 позиции (напред и назад) на регулиране на таблата за хранене</a:t>
            </a:r>
          </a:p>
          <a:p>
            <a:pPr algn="just">
              <a:buFont typeface="Arial" pitchFamily="34" charset="0"/>
              <a:buChar char="•"/>
            </a:pPr>
            <a:r>
              <a:rPr lang="bg-BG" sz="800" dirty="0"/>
              <a:t> Сваляема горна част на таблата за хранене</a:t>
            </a:r>
          </a:p>
          <a:p>
            <a:pPr algn="just">
              <a:buFont typeface="Arial" pitchFamily="34" charset="0"/>
              <a:buChar char="•"/>
            </a:pPr>
            <a:r>
              <a:rPr lang="bg-BG" sz="800" dirty="0"/>
              <a:t> Пластасов предпазител в долната част на таблата за хранене</a:t>
            </a:r>
          </a:p>
          <a:p>
            <a:pPr algn="just">
              <a:buFont typeface="Arial" pitchFamily="34" charset="0"/>
              <a:buChar char="•"/>
            </a:pPr>
            <a:r>
              <a:rPr lang="bg-BG" sz="800" dirty="0"/>
              <a:t> Свободно стоящ след сгъване</a:t>
            </a:r>
          </a:p>
        </p:txBody>
      </p:sp>
      <p:sp>
        <p:nvSpPr>
          <p:cNvPr id="7" name="Rounded Rectangle 29"/>
          <p:cNvSpPr/>
          <p:nvPr/>
        </p:nvSpPr>
        <p:spPr>
          <a:xfrm>
            <a:off x="182353" y="332656"/>
            <a:ext cx="3960000"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solidFill>
                  <a:schemeClr val="tx1"/>
                </a:solidFill>
              </a:rPr>
              <a:t>BG</a:t>
            </a:r>
            <a:endParaRPr lang="bg-BG" sz="700" b="1" dirty="0">
              <a:solidFill>
                <a:schemeClr val="tx1"/>
              </a:solidFill>
            </a:endParaRPr>
          </a:p>
        </p:txBody>
      </p:sp>
      <p:sp>
        <p:nvSpPr>
          <p:cNvPr id="8" name="TextBox 14"/>
          <p:cNvSpPr txBox="1"/>
          <p:nvPr/>
        </p:nvSpPr>
        <p:spPr>
          <a:xfrm>
            <a:off x="167983" y="6534556"/>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4</a:t>
            </a:r>
            <a:endParaRPr lang="bg-BG" sz="800" b="1" dirty="0">
              <a:cs typeface="Arial" pitchFamily="34" charset="0"/>
            </a:endParaRPr>
          </a:p>
        </p:txBody>
      </p:sp>
      <p:sp>
        <p:nvSpPr>
          <p:cNvPr id="9" name="TextBox 8"/>
          <p:cNvSpPr txBox="1"/>
          <p:nvPr/>
        </p:nvSpPr>
        <p:spPr>
          <a:xfrm>
            <a:off x="5076056" y="46160"/>
            <a:ext cx="3960000" cy="5878532"/>
          </a:xfrm>
          <a:prstGeom prst="rect">
            <a:avLst/>
          </a:prstGeom>
          <a:noFill/>
        </p:spPr>
        <p:txBody>
          <a:bodyPr wrap="square" rtlCol="0">
            <a:spAutoFit/>
          </a:bodyPr>
          <a:lstStyle/>
          <a:p>
            <a:pPr algn="just"/>
            <a:r>
              <a:rPr lang="bg-BG" sz="800" b="1" dirty="0"/>
              <a:t>21.</a:t>
            </a:r>
            <a:r>
              <a:rPr lang="bg-BG" sz="800" dirty="0"/>
              <a:t> Стульчик для кормления должен быть размещён на полу, наклон должен быть 3 градуса или меньше.</a:t>
            </a:r>
          </a:p>
          <a:p>
            <a:pPr algn="just"/>
            <a:r>
              <a:rPr lang="bg-BG" sz="800" b="1" dirty="0"/>
              <a:t>22.</a:t>
            </a:r>
            <a:r>
              <a:rPr lang="bg-BG" sz="800" dirty="0"/>
              <a:t> Будьте осторожны при регулировке положения столешницы, подножки и при складывании или раскладывании стульчика из-за риска защемления пальцев.</a:t>
            </a:r>
          </a:p>
          <a:p>
            <a:pPr algn="just"/>
            <a:r>
              <a:rPr lang="bg-BG" sz="800" b="1" dirty="0"/>
              <a:t>23.</a:t>
            </a:r>
            <a:r>
              <a:rPr lang="bg-BG" sz="800" dirty="0"/>
              <a:t> Не поднимайте стульчик за столешницу или подножку</a:t>
            </a:r>
          </a:p>
          <a:p>
            <a:pPr algn="just"/>
            <a:r>
              <a:rPr lang="bg-BG" sz="800" b="1" dirty="0"/>
              <a:t>24.</a:t>
            </a:r>
            <a:r>
              <a:rPr lang="bg-BG" sz="800" dirty="0"/>
              <a:t> Стульчик не игрушка, не позволяйте ребёнку висеть на него или играть с ним!</a:t>
            </a:r>
          </a:p>
          <a:p>
            <a:pPr algn="just"/>
            <a:r>
              <a:rPr lang="bg-BG" sz="800" b="1" dirty="0"/>
              <a:t>25. </a:t>
            </a:r>
            <a:r>
              <a:rPr lang="bg-BG" sz="800" dirty="0"/>
              <a:t>Держите ребёнка подальше во время складывания и раскладывания стульчика, чтобы предотвратить травму!</a:t>
            </a:r>
          </a:p>
          <a:p>
            <a:pPr algn="just"/>
            <a:r>
              <a:rPr lang="bg-BG" sz="800" b="1" dirty="0"/>
              <a:t>26.</a:t>
            </a:r>
            <a:r>
              <a:rPr lang="bg-BG" sz="800" dirty="0"/>
              <a:t> Пока ребёнок находится на стульчике, не позволяйте другим детям или животным двигаться и бегать под ним или рядом с ним.</a:t>
            </a:r>
          </a:p>
          <a:p>
            <a:pPr algn="just"/>
            <a:r>
              <a:rPr lang="bg-BG" sz="800" b="1" dirty="0"/>
              <a:t>27.</a:t>
            </a:r>
            <a:r>
              <a:rPr lang="bg-BG" sz="800" dirty="0"/>
              <a:t> Не размещайте стульчик на поднятых и/или неровных поверхностях, когда в нём есть ребёнок! Размещайте его только на равных поверхностях и на достаточно безопасном расстоянии от лестниц и эскалаторов, электрических, газовых или других отопительных приборов, бассейнов и других опасных мест!</a:t>
            </a:r>
          </a:p>
          <a:p>
            <a:pPr algn="just"/>
            <a:r>
              <a:rPr lang="bg-BG" sz="800" b="1" dirty="0"/>
              <a:t>28.</a:t>
            </a:r>
            <a:r>
              <a:rPr lang="bg-BG" sz="800" dirty="0"/>
              <a:t> Чтобы уменьшить риск получения травмы, поместите стульчик для кормления вдали от мебели, стен, горячих поверхностей и жидкостей, шнуров для занавесей и электрических проводов, когда стульчик не используется и столешница удалена. </a:t>
            </a:r>
          </a:p>
          <a:p>
            <a:pPr algn="just"/>
            <a:r>
              <a:rPr lang="bg-BG" sz="800" b="1" dirty="0"/>
              <a:t>29.</a:t>
            </a:r>
            <a:r>
              <a:rPr lang="bg-BG" sz="800" dirty="0"/>
              <a:t> Не связывайте ленты, шнуры, предметы и игрушки с длинными связями со стульчиком, чтобы предотвратить риск их запутывания вокруг ребёнка или удушья!</a:t>
            </a:r>
          </a:p>
          <a:p>
            <a:pPr algn="just"/>
            <a:r>
              <a:rPr lang="bg-BG" sz="800" b="1" dirty="0"/>
              <a:t>30.</a:t>
            </a:r>
            <a:r>
              <a:rPr lang="bg-BG" sz="800" dirty="0"/>
              <a:t> Не устанавливайте стульчик с ребёнком рядом с лекарственными препаратами и мелкими предметами, чтобы предотвратить риск удушья и вредных для здоровья ребёнка последствий!</a:t>
            </a:r>
          </a:p>
          <a:p>
            <a:pPr algn="just"/>
            <a:r>
              <a:rPr lang="bg-BG" sz="800" b="1" dirty="0"/>
              <a:t>31.</a:t>
            </a:r>
            <a:r>
              <a:rPr lang="bg-BG" sz="800" dirty="0"/>
              <a:t> Проверьте состояние стульчика перед использованием, и если вы обнаружите ослабленные соединения, изношенные, отсутствующие или сломанные части, прекратить использование и примите меры, чтобы привести их в рабочее состояние. В противном случае риск повреждения вашего ребёнка высок!</a:t>
            </a:r>
          </a:p>
          <a:p>
            <a:pPr algn="just"/>
            <a:r>
              <a:rPr lang="bg-BG" sz="800" b="1" dirty="0"/>
              <a:t>32.</a:t>
            </a:r>
            <a:r>
              <a:rPr lang="bg-BG" sz="800" dirty="0"/>
              <a:t> Не используйте запасные части и другие компоненты, не поставляемые производителем, потому что они могут сделать стульчик нестабильным!</a:t>
            </a:r>
          </a:p>
          <a:p>
            <a:pPr algn="just"/>
            <a:r>
              <a:rPr lang="bg-BG" sz="800" b="1" dirty="0"/>
              <a:t>33.</a:t>
            </a:r>
            <a:r>
              <a:rPr lang="bg-BG" sz="800" dirty="0"/>
              <a:t> Не вносите никаких изменений, улучшений или модификации в конструкцию, так как это может поставить под угрозу безопасность вашего ребёнка и аннулировать гарантию продукта. Если возникла проблема во время использования и обработки продукта, не ремонтируйте самостоятельно, а обратитесь к авторизованному поставщику услуг или продавцу, у которого приобрели стульчик, для консультации или ремонта.</a:t>
            </a:r>
          </a:p>
          <a:p>
            <a:pPr algn="just"/>
            <a:r>
              <a:rPr lang="bg-BG" sz="800" b="1" dirty="0"/>
              <a:t>34.</a:t>
            </a:r>
            <a:r>
              <a:rPr lang="bg-BG" sz="800" dirty="0"/>
              <a:t> Не храните и не оставляйте продукт в течение длительного времени в местах, подвержённых очень высоким или очень низким температурам или влажности.</a:t>
            </a:r>
          </a:p>
          <a:p>
            <a:pPr algn="just"/>
            <a:r>
              <a:rPr lang="bg-BG" sz="800" b="1" dirty="0"/>
              <a:t>35.</a:t>
            </a:r>
            <a:r>
              <a:rPr lang="bg-BG" sz="800" dirty="0"/>
              <a:t> После складывания стульчика для кормления, пожалуйста, оставьте его в месте, недоступном для детей! В противном случае ребёнок может подтолкнуть его и пострадать!</a:t>
            </a:r>
          </a:p>
          <a:p>
            <a:pPr algn="just"/>
            <a:r>
              <a:rPr lang="bg-BG" sz="800" b="1" dirty="0"/>
              <a:t>36.</a:t>
            </a:r>
            <a:r>
              <a:rPr lang="bg-BG" sz="800" dirty="0"/>
              <a:t> Этот стульчик предназначен для использования только дома, а не в коммерческих целях.</a:t>
            </a:r>
          </a:p>
          <a:p>
            <a:pPr algn="just"/>
            <a:r>
              <a:rPr lang="bg-BG" sz="800" b="1" dirty="0"/>
              <a:t>37.</a:t>
            </a:r>
            <a:r>
              <a:rPr lang="bg-BG" sz="800" dirty="0"/>
              <a:t> Не разрешайте использование стульчика в качестве игрушки!</a:t>
            </a:r>
          </a:p>
          <a:p>
            <a:pPr algn="just"/>
            <a:r>
              <a:rPr lang="bg-BG" sz="800" b="1" dirty="0"/>
              <a:t>38.</a:t>
            </a:r>
            <a:r>
              <a:rPr lang="bg-BG" sz="800" dirty="0"/>
              <a:t> При распаковке продукта и после этого держите пластиковый пакет стульчика подальше от детей, чтобы предотвратить риск удушья и / или удушения из-за запутывания упаковки вокруг ребёнка или внешней обструкции верхних дыхательных путей.</a:t>
            </a:r>
          </a:p>
          <a:p>
            <a:pPr algn="just"/>
            <a:endParaRPr lang="bg-BG" sz="800" dirty="0"/>
          </a:p>
        </p:txBody>
      </p:sp>
      <p:sp>
        <p:nvSpPr>
          <p:cNvPr id="10" name="TextBox 15"/>
          <p:cNvSpPr txBox="1"/>
          <p:nvPr/>
        </p:nvSpPr>
        <p:spPr>
          <a:xfrm>
            <a:off x="5076056" y="5830109"/>
            <a:ext cx="3960000" cy="255389"/>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a:solidFill>
                  <a:schemeClr val="tx1"/>
                </a:solidFill>
                <a:cs typeface="Arial" pitchFamily="34" charset="0"/>
              </a:rPr>
              <a:t>СПИСОК ЧАСТЕЙ</a:t>
            </a:r>
            <a:endParaRPr lang="bg-BG" sz="900" b="1" dirty="0">
              <a:solidFill>
                <a:schemeClr val="tx1"/>
              </a:solidFill>
              <a:cs typeface="Arial" pitchFamily="34" charset="0"/>
            </a:endParaRPr>
          </a:p>
        </p:txBody>
      </p:sp>
      <p:sp>
        <p:nvSpPr>
          <p:cNvPr id="11" name="TextBox 16"/>
          <p:cNvSpPr txBox="1"/>
          <p:nvPr/>
        </p:nvSpPr>
        <p:spPr>
          <a:xfrm>
            <a:off x="5087860" y="6095258"/>
            <a:ext cx="3948196" cy="584775"/>
          </a:xfrm>
          <a:prstGeom prst="rect">
            <a:avLst/>
          </a:prstGeom>
          <a:noFill/>
        </p:spPr>
        <p:txBody>
          <a:bodyPr wrap="square" rtlCol="0">
            <a:spAutoFit/>
          </a:bodyPr>
          <a:lstStyle/>
          <a:p>
            <a:pPr algn="just"/>
            <a:r>
              <a:rPr lang="ru-RU" sz="800" dirty="0"/>
              <a:t>1.Сиденье - 1 шт.</a:t>
            </a:r>
          </a:p>
          <a:p>
            <a:pPr algn="just"/>
            <a:r>
              <a:rPr lang="ru-RU" sz="800" dirty="0"/>
              <a:t>2.Двухслойная столешница - 1 шт.</a:t>
            </a:r>
          </a:p>
          <a:p>
            <a:pPr algn="just"/>
            <a:r>
              <a:rPr lang="ru-RU" sz="800" dirty="0"/>
              <a:t>3.Опорные трубы - 2 шт. (передняя и задняя)</a:t>
            </a:r>
          </a:p>
          <a:p>
            <a:pPr algn="just"/>
            <a:endParaRPr lang="bg-BG" sz="800" dirty="0"/>
          </a:p>
        </p:txBody>
      </p:sp>
      <p:sp>
        <p:nvSpPr>
          <p:cNvPr id="12" name="TextBox 14"/>
          <p:cNvSpPr txBox="1"/>
          <p:nvPr/>
        </p:nvSpPr>
        <p:spPr>
          <a:xfrm>
            <a:off x="8609838" y="6534557"/>
            <a:ext cx="426218" cy="238363"/>
          </a:xfrm>
          <a:prstGeom prst="roundRect">
            <a:avLst/>
          </a:prstGeom>
          <a:noFill/>
          <a:ln w="6350">
            <a:solidFill>
              <a:schemeClr val="tx1"/>
            </a:solidFill>
          </a:ln>
        </p:spPr>
        <p:txBody>
          <a:bodyPr wrap="square" rtlCol="0" anchor="ctr">
            <a:spAutoFit/>
          </a:bodyPr>
          <a:lstStyle/>
          <a:p>
            <a:pPr algn="ctr"/>
            <a:r>
              <a:rPr lang="bg-BG" sz="800" b="1" dirty="0">
                <a:cs typeface="Arial" pitchFamily="34" charset="0"/>
              </a:rPr>
              <a:t>35</a:t>
            </a:r>
          </a:p>
        </p:txBody>
      </p:sp>
    </p:spTree>
    <p:extLst>
      <p:ext uri="{BB962C8B-B14F-4D97-AF65-F5344CB8AC3E}">
        <p14:creationId xmlns:p14="http://schemas.microsoft.com/office/powerpoint/2010/main" val="245418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74024" y="49630"/>
            <a:ext cx="3993920" cy="6447919"/>
          </a:xfrm>
          <a:prstGeom prst="rect">
            <a:avLst/>
          </a:prstGeom>
        </p:spPr>
        <p:txBody>
          <a:bodyPr wrap="square">
            <a:spAutoFit/>
          </a:bodyPr>
          <a:lstStyle/>
          <a:p>
            <a:pPr algn="just"/>
            <a:endParaRPr lang="bg-BG" sz="900" dirty="0"/>
          </a:p>
          <a:p>
            <a:pPr algn="just"/>
            <a:r>
              <a:rPr lang="bg-BG" sz="900" b="1" dirty="0"/>
              <a:t>4. ВНИМАНИЕ!</a:t>
            </a:r>
            <a:r>
              <a:rPr lang="bg-BG" sz="900" dirty="0"/>
              <a:t> </a:t>
            </a:r>
            <a:r>
              <a:rPr lang="bg-BG" sz="900" b="1" dirty="0"/>
              <a:t>ПРЕДИ УПОТРЕБАТА НА ПРОДУКТА ТРЯБВА ДА СЕ УВЕРИТЕ, ЧЕ ПРЕДПАЗНИТЕ КОЛАНЧЕТАТА СА ПРАВИЛНО ПОСТАВЕНИ!</a:t>
            </a:r>
            <a:r>
              <a:rPr lang="bg-BG" sz="900" dirty="0"/>
              <a:t> </a:t>
            </a:r>
            <a:endParaRPr lang="en-US" sz="900" dirty="0"/>
          </a:p>
          <a:p>
            <a:pPr algn="just"/>
            <a:r>
              <a:rPr lang="bg-BG" sz="900" b="1" dirty="0"/>
              <a:t>5.</a:t>
            </a:r>
            <a:r>
              <a:rPr lang="bg-BG" sz="900" dirty="0"/>
              <a:t> Проверявайте всеки път дали коланите са усукани, дали не променят дължината си при закопчано положение, дали са накъсани, протрити или имат липсващи части. Преди употреба проверявайте дали са стабилно закрепени към конструкцията на столчето, изправността на токите за закопчаване и регулирайте дължината на коланите! Пластмасовите токи и закопчалки трябва да са здрави и да осигуряват сигурна връзка!</a:t>
            </a:r>
            <a:r>
              <a:rPr lang="en-US" sz="900" dirty="0"/>
              <a:t> </a:t>
            </a:r>
            <a:endParaRPr lang="bg-BG" sz="900" dirty="0"/>
          </a:p>
          <a:p>
            <a:pPr algn="just"/>
            <a:r>
              <a:rPr lang="bg-BG" sz="900" b="1" dirty="0"/>
              <a:t>6. ВНИМАНИЕ! ВИНАГИ ПРЕДИ УПОТРЕБА, ПРОВЕРЯВАЙТЕ ИЗПРАВНОСТТА НА ЗАКЛЮЧВАЩИТЕ МЕХАНИЗМИ!</a:t>
            </a:r>
            <a:endParaRPr lang="bg-BG" sz="900" dirty="0"/>
          </a:p>
          <a:p>
            <a:pPr algn="just"/>
            <a:r>
              <a:rPr lang="bg-BG" sz="900" b="1" dirty="0"/>
              <a:t>7. ВНИМАНИЕ! Не използвайте столчето преди да се уверите, че всички части са изправни, поставени правилно и фиксирани!</a:t>
            </a:r>
            <a:endParaRPr lang="bg-BG" sz="900" dirty="0"/>
          </a:p>
          <a:p>
            <a:pPr algn="just"/>
            <a:r>
              <a:rPr lang="bg-BG" sz="900" b="1" dirty="0"/>
              <a:t>8. ВНИМАНИЕ! ПАЗЕТЕ ОТ ОГЪН И ДРУГИ ИЗТОЧНИЦИ НА ТОПЛИНА! СЪЩЕСТВУВА РИСК ОТ НАРАНЯВАНЕ НА ДЕТЕТО ИЛИ ПОВРЕДА НА ПРОДУКТА, АКО ГО</a:t>
            </a:r>
            <a:r>
              <a:rPr lang="en-US" sz="900" b="1" dirty="0"/>
              <a:t> </a:t>
            </a:r>
            <a:r>
              <a:rPr lang="bg-BG" sz="900" b="1" dirty="0"/>
              <a:t>СЪХРАНЯВАТЕ ИЛИ ПОЛЗВАТЕ В БЛИЗОСТ ОТКРИТИ ОГНИЩА ИЛИ ДРУГИ ИЗТОЧНИЦИ НА ТОПЛИНА КАТО ЕЛЕКТРИЧЕСКИ ОТОПЛИТЕЛНИ УРЕДИ, ГАЗОВИ ПЕЧКИ ИЛИ ДР. </a:t>
            </a:r>
            <a:endParaRPr lang="bg-BG" sz="900" dirty="0"/>
          </a:p>
          <a:p>
            <a:pPr algn="just"/>
            <a:r>
              <a:rPr lang="bg-BG" sz="900" b="1" dirty="0"/>
              <a:t>9.</a:t>
            </a:r>
            <a:r>
              <a:rPr lang="bg-BG" sz="900" dirty="0"/>
              <a:t> Теглото на детето не трябва да надвишава максимално допустимото за продукта - 15 кг.</a:t>
            </a:r>
          </a:p>
          <a:p>
            <a:pPr algn="just"/>
            <a:r>
              <a:rPr lang="bg-BG" sz="900" b="1" dirty="0"/>
              <a:t>10.</a:t>
            </a:r>
            <a:r>
              <a:rPr lang="bg-BG" sz="900" dirty="0"/>
              <a:t> Сглобяването на столчето за хранене и поставянето на отделните му части трябва да се извърши само от възрастен!</a:t>
            </a:r>
          </a:p>
          <a:p>
            <a:pPr algn="just"/>
            <a:r>
              <a:rPr lang="bg-BG" sz="900" b="1" dirty="0"/>
              <a:t>11.</a:t>
            </a:r>
            <a:r>
              <a:rPr lang="bg-BG" sz="900" dirty="0"/>
              <a:t> Столчето е пригодено за употреба само от едно дете! Не поставяйте и не позволявайте на няколко деца едновременно да ползват продукта!</a:t>
            </a:r>
          </a:p>
          <a:p>
            <a:pPr algn="just"/>
            <a:r>
              <a:rPr lang="bg-BG" sz="900" b="1" dirty="0"/>
              <a:t>12.</a:t>
            </a:r>
            <a:r>
              <a:rPr lang="bg-BG" sz="900" dirty="0"/>
              <a:t> Когато нагласяте стола за хранене, се уверете, че Вашето тяло и това на детето Ви, пръстите на краката и ръцете не са в близост до която и да е част на стола, за да не се стигне до нараняване.</a:t>
            </a:r>
          </a:p>
          <a:p>
            <a:pPr algn="just"/>
            <a:r>
              <a:rPr lang="bg-BG" sz="900" b="1" dirty="0"/>
              <a:t>13.</a:t>
            </a:r>
            <a:r>
              <a:rPr lang="bg-BG" sz="900" dirty="0"/>
              <a:t> Преди да поставите детето на столчето се уверете, че е напълно разгънато и фиксирано в отворено положение и всички заключващи механизми са добре затворени! Така ще предотвратите нараняване на детето от внезапно сгъване на столчето.</a:t>
            </a:r>
            <a:endParaRPr lang="en-US" sz="900" dirty="0"/>
          </a:p>
          <a:p>
            <a:pPr algn="just"/>
            <a:r>
              <a:rPr lang="bg-BG" sz="900" b="1" dirty="0"/>
              <a:t>14.</a:t>
            </a:r>
            <a:r>
              <a:rPr lang="bg-BG" sz="900" dirty="0"/>
              <a:t> Не допускайте детето да стои изправено на столчето!</a:t>
            </a:r>
          </a:p>
          <a:p>
            <a:pPr algn="just"/>
            <a:r>
              <a:rPr lang="bg-BG" sz="900" b="1" dirty="0"/>
              <a:t>15.</a:t>
            </a:r>
            <a:r>
              <a:rPr lang="bg-BG" sz="900" dirty="0"/>
              <a:t> Таблата за хранене не е предназначена за задържане на детето Ви в столчето!</a:t>
            </a:r>
          </a:p>
          <a:p>
            <a:pPr algn="just"/>
            <a:r>
              <a:rPr lang="bg-BG" sz="900" b="1" dirty="0"/>
              <a:t>16.</a:t>
            </a:r>
            <a:r>
              <a:rPr lang="bg-BG" sz="900" dirty="0"/>
              <a:t> Не използвайте стола за хранене без таблата за хранене и винаги се уверявайте, че е монтирана стабилно.</a:t>
            </a:r>
          </a:p>
          <a:p>
            <a:pPr algn="just"/>
            <a:r>
              <a:rPr lang="bg-BG" sz="900" b="1" dirty="0"/>
              <a:t>17.</a:t>
            </a:r>
            <a:r>
              <a:rPr lang="bg-BG" sz="900" dirty="0"/>
              <a:t> Винаги оставяйте достатъчно, но безопасно, разстояние между детето и </a:t>
            </a:r>
            <a:r>
              <a:rPr lang="bg-BG" sz="900" dirty="0" err="1"/>
              <a:t>табличката</a:t>
            </a:r>
            <a:r>
              <a:rPr lang="bg-BG" sz="900" dirty="0"/>
              <a:t> за хранене.</a:t>
            </a:r>
            <a:r>
              <a:rPr lang="en-US" sz="900" dirty="0"/>
              <a:t> </a:t>
            </a:r>
            <a:r>
              <a:rPr lang="bg-BG" sz="900" dirty="0"/>
              <a:t>Има опасност детето да ритне </a:t>
            </a:r>
            <a:r>
              <a:rPr lang="bg-BG" sz="900" dirty="0" err="1"/>
              <a:t>табличката</a:t>
            </a:r>
            <a:r>
              <a:rPr lang="bg-BG" sz="900" dirty="0"/>
              <a:t> за хранене или някоя друга част на столчето и да се преобърне.</a:t>
            </a:r>
          </a:p>
          <a:p>
            <a:pPr algn="just"/>
            <a:r>
              <a:rPr lang="bg-BG" sz="900" b="1" dirty="0"/>
              <a:t>18.</a:t>
            </a:r>
            <a:r>
              <a:rPr lang="bg-BG" sz="900" dirty="0"/>
              <a:t> Никога не повдигайте и не премествайте столчето, когато има дете в него, защото това може да доведе до неволно сгъване на продукта и нараняване на детето!</a:t>
            </a:r>
          </a:p>
          <a:p>
            <a:pPr algn="just"/>
            <a:r>
              <a:rPr lang="bg-BG" sz="900" b="1" dirty="0"/>
              <a:t>19.</a:t>
            </a:r>
            <a:r>
              <a:rPr lang="bg-BG" sz="900" dirty="0"/>
              <a:t> Винаги преди да сложите детето в столчето, трябва да проверите и се убедите, че столчето е напълно разгънато и фиксирано в това положение!</a:t>
            </a:r>
          </a:p>
          <a:p>
            <a:pPr algn="just"/>
            <a:r>
              <a:rPr lang="bg-BG" sz="900" b="1" dirty="0"/>
              <a:t>20.</a:t>
            </a:r>
            <a:r>
              <a:rPr lang="bg-BG" sz="900" dirty="0"/>
              <a:t> Никога не сгъвайте, не премествайте, не извършвайте настройки или ремонти, когато има дете в него!</a:t>
            </a:r>
          </a:p>
        </p:txBody>
      </p:sp>
      <p:sp>
        <p:nvSpPr>
          <p:cNvPr id="11" name="TextBox 14"/>
          <p:cNvSpPr txBox="1"/>
          <p:nvPr/>
        </p:nvSpPr>
        <p:spPr>
          <a:xfrm>
            <a:off x="179512" y="654764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5</a:t>
            </a:r>
            <a:endParaRPr lang="bg-BG" sz="800" b="1" dirty="0">
              <a:cs typeface="Arial" pitchFamily="34" charset="0"/>
            </a:endParaRPr>
          </a:p>
        </p:txBody>
      </p:sp>
      <p:sp>
        <p:nvSpPr>
          <p:cNvPr id="4" name="Правоъгълник 1"/>
          <p:cNvSpPr/>
          <p:nvPr/>
        </p:nvSpPr>
        <p:spPr>
          <a:xfrm>
            <a:off x="5076056" y="49630"/>
            <a:ext cx="3993920" cy="6601807"/>
          </a:xfrm>
          <a:prstGeom prst="rect">
            <a:avLst/>
          </a:prstGeom>
        </p:spPr>
        <p:txBody>
          <a:bodyPr wrap="square">
            <a:spAutoFit/>
          </a:bodyPr>
          <a:lstStyle/>
          <a:p>
            <a:pPr algn="just"/>
            <a:r>
              <a:rPr lang="bg-BG" sz="900" b="1" dirty="0"/>
              <a:t>4. ПРЕДУПРЕЖДЕНИЕ!</a:t>
            </a:r>
            <a:r>
              <a:rPr lang="bg-BG" sz="900" dirty="0"/>
              <a:t> </a:t>
            </a:r>
            <a:r>
              <a:rPr lang="bg-BG" sz="900" b="1" dirty="0"/>
              <a:t>ПЕРЕД ИСПОЛЬЗОВАНИЕМ ИЗДЕЛИЯ, УБЕДИТЕСЬ, ЧТО РЕМНИ БЕЗОПАСНОСТИ ДОЛЖНЫМ ОБРАЗОМ РАЗМЕЩЕНЫ!</a:t>
            </a:r>
            <a:r>
              <a:rPr lang="bg-BG" sz="900" dirty="0"/>
              <a:t> </a:t>
            </a:r>
          </a:p>
          <a:p>
            <a:pPr algn="just"/>
            <a:r>
              <a:rPr lang="bg-BG" sz="900" b="1" dirty="0"/>
              <a:t>5.</a:t>
            </a:r>
            <a:r>
              <a:rPr lang="bg-BG" sz="900" dirty="0"/>
              <a:t> Проверяйте каждый раз, перекручены</a:t>
            </a:r>
            <a:r>
              <a:rPr lang="bg-BG" sz="900" b="1" dirty="0"/>
              <a:t> </a:t>
            </a:r>
            <a:r>
              <a:rPr lang="bg-BG" sz="900" dirty="0"/>
              <a:t>ли ремни, меняют ли они длину в застегнутом положении, порваны ли они, изношены ли и есть ли отсутствующие части. Перед употреблением, убедитесь, что они прочно прикреплены к конструкции стульчика, что пряжки для застёгивания исправны, и что длина ремня отрегулирована! Пластиковые пряжки и застёжки должны быть прочными и обеспечивать безопасное соединение! </a:t>
            </a:r>
          </a:p>
          <a:p>
            <a:pPr algn="just"/>
            <a:r>
              <a:rPr lang="bg-BG" sz="900" b="1" dirty="0"/>
              <a:t>6. ПРЕДУПРЕЖДЕНИЕ! ПЕРЕД ИСПОЛЬЗОВАНИЕМ ВСЕГДА ПРОВЕРЯЙТЕ РАБОТУ БЛОКИРОВОК!</a:t>
            </a:r>
            <a:endParaRPr lang="bg-BG" sz="900" dirty="0"/>
          </a:p>
          <a:p>
            <a:pPr algn="just"/>
            <a:r>
              <a:rPr lang="bg-BG" sz="900" b="1" dirty="0"/>
              <a:t>7. ПРЕДУПРЕЖДЕНИЕ! Не используйте стульчик, прежде чем убедиться, что все детали исправны, правильно установлены и зафиксированы!</a:t>
            </a:r>
            <a:endParaRPr lang="bg-BG" sz="900" dirty="0"/>
          </a:p>
          <a:p>
            <a:pPr algn="just"/>
            <a:r>
              <a:rPr lang="bg-BG" sz="900" b="1" dirty="0"/>
              <a:t>8. ПРЕДУПРЕЖДЕНИЕ! БЕРЕГИТЕ ОТ ОГНЯ И ДРУГИХ ИСТОЧНИКОВ ТЕПЛА! СУЩЕСТВУЕТ РИСК ТРАВМЫ РЕБЁНКА, ИЛИ ПОВРЕЖДЕНИЯ ИЗДЕЛИЯ, ЕСЛИ ВЫ СОХРАНЯЕТЕ ИЛИ ИСПОЛЬЗУЕТЕ ЕГО ВБЛИЗИ ОТКРЫТОГО ОГНЯ, ИЛИ ДРУГИХ ИСТОЧНИКОВ ТЕПЛА, КАК ЭЛЕКТРИЧЕСКИЕ НАГРЕВАТЕЛИ, ГАЗОВЫЕ ПЕЧИ И Т.Д. </a:t>
            </a:r>
            <a:endParaRPr lang="bg-BG" sz="900" dirty="0"/>
          </a:p>
          <a:p>
            <a:pPr algn="just"/>
            <a:r>
              <a:rPr lang="bg-BG" sz="900" b="1" dirty="0"/>
              <a:t>9.</a:t>
            </a:r>
            <a:r>
              <a:rPr lang="bg-BG" sz="900" dirty="0"/>
              <a:t> Вес ребёнка не должен превышать максимально допустимого для продукта - 15 кг.</a:t>
            </a:r>
          </a:p>
          <a:p>
            <a:pPr algn="just"/>
            <a:r>
              <a:rPr lang="bg-BG" sz="900" b="1" dirty="0"/>
              <a:t>10.</a:t>
            </a:r>
            <a:r>
              <a:rPr lang="bg-BG" sz="900" dirty="0"/>
              <a:t> Сборка стульчика для кормления и размещение его отдельных частей должны осуществляться только взрослым!</a:t>
            </a:r>
          </a:p>
          <a:p>
            <a:pPr algn="just"/>
            <a:r>
              <a:rPr lang="bg-BG" sz="900" b="1" dirty="0"/>
              <a:t>11.</a:t>
            </a:r>
            <a:r>
              <a:rPr lang="bg-BG" sz="900" dirty="0"/>
              <a:t> Стульчик подходит для использования только одним ребёнком! Не размещайте и не позволяйте нескольким детям использовать продукт в то же время!</a:t>
            </a:r>
          </a:p>
          <a:p>
            <a:pPr algn="just"/>
            <a:r>
              <a:rPr lang="bg-BG" sz="900" b="1" dirty="0"/>
              <a:t>12.</a:t>
            </a:r>
            <a:r>
              <a:rPr lang="bg-BG" sz="900" dirty="0"/>
              <a:t> При регулировке стульчика для кормления, убедитесь, что ваше тело и тело вашего ребёнка, пальцы ног и рук не близко к любой части стульчика, чтобы не получить травму.</a:t>
            </a:r>
          </a:p>
          <a:p>
            <a:pPr algn="just"/>
            <a:r>
              <a:rPr lang="bg-BG" sz="900" b="1" dirty="0"/>
              <a:t>13.</a:t>
            </a:r>
            <a:r>
              <a:rPr lang="bg-BG" sz="900" dirty="0"/>
              <a:t> Перед тем, как поместить ребёнка на стульчик, убедитесь, что он полностью развернут и закреплён в открытом положении, и все механизмы блокировки хорошо закрыты! Это предотвратит травму ребёнка от внезапного складывания стульчика.</a:t>
            </a:r>
          </a:p>
          <a:p>
            <a:pPr algn="just"/>
            <a:r>
              <a:rPr lang="bg-BG" sz="900" b="1" dirty="0"/>
              <a:t>14.</a:t>
            </a:r>
            <a:r>
              <a:rPr lang="bg-BG" sz="900" dirty="0"/>
              <a:t> Не позволяйте ребёнку стоять в вертикальном положении на стульчике!</a:t>
            </a:r>
          </a:p>
          <a:p>
            <a:pPr algn="just"/>
            <a:r>
              <a:rPr lang="bg-BG" sz="900" b="1" dirty="0"/>
              <a:t>15.</a:t>
            </a:r>
            <a:r>
              <a:rPr lang="bg-BG" sz="900" dirty="0"/>
              <a:t> Столешница не предназначен для того, чтобы держать ребёнка на стульчике!</a:t>
            </a:r>
          </a:p>
          <a:p>
            <a:pPr algn="just"/>
            <a:r>
              <a:rPr lang="bg-BG" sz="900" b="1" dirty="0"/>
              <a:t>16.</a:t>
            </a:r>
            <a:r>
              <a:rPr lang="bg-BG" sz="900" dirty="0"/>
              <a:t> Не используйте стульчик для кормления без столешницы, и всегда убедитесь, что он установлен надёжно.</a:t>
            </a:r>
          </a:p>
          <a:p>
            <a:pPr algn="just"/>
            <a:r>
              <a:rPr lang="bg-BG" sz="900" b="1" dirty="0"/>
              <a:t>17.</a:t>
            </a:r>
            <a:r>
              <a:rPr lang="bg-BG" sz="900" dirty="0"/>
              <a:t> Всегда оставляйте достаточное, но безопасное расстояние между ребёнком и столешницы. Существует риск того, что ребёнок ударит ногой столешницу или какую-либо другую часть стульчика и опрокинутся.</a:t>
            </a:r>
          </a:p>
          <a:p>
            <a:pPr algn="just"/>
            <a:r>
              <a:rPr lang="bg-BG" sz="900" b="1" dirty="0"/>
              <a:t>18.</a:t>
            </a:r>
            <a:r>
              <a:rPr lang="bg-BG" sz="900" dirty="0"/>
              <a:t> Никогда не поднимайте и не двигайте стульчик, когда в нём есть ребёнок, потому что это может привести к случайному складыванию продукта и травме ребёнка!</a:t>
            </a:r>
          </a:p>
          <a:p>
            <a:pPr algn="just"/>
            <a:r>
              <a:rPr lang="bg-BG" sz="900" b="1" dirty="0"/>
              <a:t>19.</a:t>
            </a:r>
            <a:r>
              <a:rPr lang="bg-BG" sz="900" dirty="0"/>
              <a:t> Всегда, прежде чем посадить ребёнка на стульчик, нужно проверить и убедиться, что стульчик полностью разложен и закреплён в этом положении!</a:t>
            </a:r>
          </a:p>
          <a:p>
            <a:pPr algn="just"/>
            <a:r>
              <a:rPr lang="bg-BG" sz="900" b="1" dirty="0"/>
              <a:t>20.</a:t>
            </a:r>
            <a:r>
              <a:rPr lang="bg-BG" sz="900" dirty="0"/>
              <a:t> Никогда не складывайте, двигайте, регулируйте или ремонтируйте, когда на стульчике есть ребёнок!</a:t>
            </a:r>
          </a:p>
          <a:p>
            <a:pPr algn="just"/>
            <a:endParaRPr lang="bg-BG" sz="900" dirty="0"/>
          </a:p>
        </p:txBody>
      </p:sp>
      <p:sp>
        <p:nvSpPr>
          <p:cNvPr id="5" name="TextBox 14"/>
          <p:cNvSpPr txBox="1"/>
          <p:nvPr/>
        </p:nvSpPr>
        <p:spPr>
          <a:xfrm>
            <a:off x="8643758" y="6547643"/>
            <a:ext cx="426218" cy="238363"/>
          </a:xfrm>
          <a:prstGeom prst="roundRect">
            <a:avLst/>
          </a:prstGeom>
          <a:noFill/>
          <a:ln w="6350">
            <a:solidFill>
              <a:schemeClr val="tx1"/>
            </a:solidFill>
          </a:ln>
        </p:spPr>
        <p:txBody>
          <a:bodyPr wrap="square" rtlCol="0" anchor="ctr">
            <a:spAutoFit/>
          </a:bodyPr>
          <a:lstStyle/>
          <a:p>
            <a:pPr algn="ctr"/>
            <a:r>
              <a:rPr lang="bg-BG" sz="800" b="1" dirty="0">
                <a:cs typeface="Arial" pitchFamily="34" charset="0"/>
              </a:rPr>
              <a:t>34</a:t>
            </a:r>
          </a:p>
        </p:txBody>
      </p:sp>
    </p:spTree>
    <p:extLst>
      <p:ext uri="{BB962C8B-B14F-4D97-AF65-F5344CB8AC3E}">
        <p14:creationId xmlns:p14="http://schemas.microsoft.com/office/powerpoint/2010/main" val="264557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6465737" y="3825144"/>
            <a:ext cx="914575" cy="900000"/>
          </a:xfrm>
          <a:prstGeom prst="rect">
            <a:avLst/>
          </a:prstGeom>
        </p:spPr>
      </p:pic>
      <p:sp>
        <p:nvSpPr>
          <p:cNvPr id="10" name="TextBox 28"/>
          <p:cNvSpPr txBox="1"/>
          <p:nvPr/>
        </p:nvSpPr>
        <p:spPr>
          <a:xfrm>
            <a:off x="5011131" y="68845"/>
            <a:ext cx="3960000" cy="3293209"/>
          </a:xfrm>
          <a:prstGeom prst="rect">
            <a:avLst/>
          </a:prstGeom>
          <a:noFill/>
        </p:spPr>
        <p:txBody>
          <a:bodyPr wrap="square" rtlCol="0">
            <a:spAutoFit/>
          </a:bodyPr>
          <a:lstStyle/>
          <a:p>
            <a:pPr algn="just"/>
            <a:endParaRPr lang="ru-RU" sz="800" b="1" dirty="0"/>
          </a:p>
          <a:p>
            <a:pPr algn="just"/>
            <a:r>
              <a:rPr lang="ru-RU" sz="800" b="1" dirty="0"/>
              <a:t>Детский стульчик соответствует требованиям европейских стандартов EN 14988:2017. Изделие предназначено для детей старше 6 месяцев и весом менее 15 кг, которые могут самостоятельно сидеть и оставаться в стабильном положении! </a:t>
            </a:r>
            <a:endParaRPr lang="en-US" sz="800" b="1" dirty="0"/>
          </a:p>
          <a:p>
            <a:pPr algn="just"/>
            <a:r>
              <a:rPr lang="ru-RU" sz="800" b="1" dirty="0"/>
              <a:t>ПРЕДУПРЕЖДЕНИЕ! ВНИМАТЕЛЬНО ОЗНАКОМЬТЕСЬ С ИНСТРУКЦИЕЙ, И ХРАНИТЕ ЕЁ ДЛЯ ДАЛЬНЕЙШЕГО ИСПОЛЬЗОВАНИЯ В ЛЕГКОДОСТУПНОМ И БЕЗОПАСНОМ МЕСТЕ! ОНА СОДЕРЖИТ ВАЖНУЮ ИНФОРМАЦИЮ, РУКОВОДЯЩИЕ ПРИНЦИПЫ И РЕКОМЕНДАЦИИ ДЛЯ БЕЗОПАСНОЙ ЭКСПЛУАТАЦИИ ДЕТСКОГО СТУЛЬЧИКА ДЛЯ КОРМЛЕНИЯ. </a:t>
            </a:r>
            <a:r>
              <a:rPr lang="ru-RU" sz="800" dirty="0"/>
              <a:t>Следуйте точным инструкциям и рекомендациям этого руководства, чтобы обеспечить максимальную безопасность для вашего ребёнка во время использования изделия! Обратите внимание на предупреждения и предусмотрите все необходимые меры предосторожности для предотвращения риска травм или вреда ребёнку и обеспечения его безопасности! Вы несёте ответственность за безопасность ребёнка, если вы не соблюдаете и не следуете этим инструкциям и рекомендациям! Убедитесь, что каждый, кто использует стульчик, знаком с инструкцией и соблюдает её.</a:t>
            </a:r>
            <a:endParaRPr lang="en-US" sz="800" dirty="0"/>
          </a:p>
          <a:p>
            <a:pPr algn="just"/>
            <a:r>
              <a:rPr lang="ru-RU" sz="800" b="1" u="sng" dirty="0"/>
              <a:t></a:t>
            </a:r>
            <a:r>
              <a:rPr lang="en-US" sz="800" b="1" u="sng" dirty="0"/>
              <a:t> </a:t>
            </a:r>
            <a:r>
              <a:rPr lang="ru-RU" sz="800" b="1" u="sng" dirty="0"/>
              <a:t>Эта модель стульчика для кормления имеет следующие характеристики:</a:t>
            </a:r>
          </a:p>
          <a:p>
            <a:pPr algn="just"/>
            <a:r>
              <a:rPr lang="ru-RU" sz="800" dirty="0"/>
              <a:t>•5-точечный ремень безопасности</a:t>
            </a:r>
          </a:p>
          <a:p>
            <a:pPr algn="just"/>
            <a:r>
              <a:rPr lang="ru-RU" sz="800" dirty="0"/>
              <a:t>•Подножка</a:t>
            </a:r>
          </a:p>
          <a:p>
            <a:pPr algn="just"/>
            <a:r>
              <a:rPr lang="ru-RU" sz="800" dirty="0"/>
              <a:t>•3 положения наклона спинки сиденья</a:t>
            </a:r>
          </a:p>
          <a:p>
            <a:pPr algn="just"/>
            <a:r>
              <a:rPr lang="ru-RU" sz="800" dirty="0"/>
              <a:t>•7 положений высоты сиденья</a:t>
            </a:r>
          </a:p>
          <a:p>
            <a:pPr algn="just"/>
            <a:r>
              <a:rPr lang="ru-RU" sz="800" dirty="0"/>
              <a:t>•3 положения (вперёд и назад) регулировки столешницы</a:t>
            </a:r>
          </a:p>
          <a:p>
            <a:pPr algn="just"/>
            <a:r>
              <a:rPr lang="ru-RU" sz="800" dirty="0"/>
              <a:t>•Съёмная верхняя часть столешницы</a:t>
            </a:r>
          </a:p>
          <a:p>
            <a:pPr algn="just"/>
            <a:r>
              <a:rPr lang="ru-RU" sz="800" dirty="0"/>
              <a:t>•Защитное приспособление в нижней части столешницы</a:t>
            </a:r>
          </a:p>
          <a:p>
            <a:pPr algn="just"/>
            <a:r>
              <a:rPr lang="ru-RU" sz="800" dirty="0"/>
              <a:t>•Свободное стояние после складывания</a:t>
            </a:r>
          </a:p>
          <a:p>
            <a:pPr algn="just"/>
            <a:endParaRPr lang="en-US" sz="800" b="1" dirty="0"/>
          </a:p>
        </p:txBody>
      </p:sp>
      <p:sp>
        <p:nvSpPr>
          <p:cNvPr id="2" name="TextBox 1"/>
          <p:cNvSpPr txBox="1"/>
          <p:nvPr/>
        </p:nvSpPr>
        <p:spPr>
          <a:xfrm>
            <a:off x="107504" y="45352"/>
            <a:ext cx="3960000" cy="6001643"/>
          </a:xfrm>
          <a:prstGeom prst="rect">
            <a:avLst/>
          </a:prstGeom>
          <a:noFill/>
        </p:spPr>
        <p:txBody>
          <a:bodyPr wrap="square" rtlCol="0">
            <a:spAutoFit/>
          </a:bodyPr>
          <a:lstStyle/>
          <a:p>
            <a:pPr algn="just"/>
            <a:r>
              <a:rPr lang="bg-BG" sz="800" b="1" dirty="0"/>
              <a:t>21.</a:t>
            </a:r>
            <a:r>
              <a:rPr lang="bg-BG" sz="800" dirty="0"/>
              <a:t> Столът за хранене трябва да бъде поставен на пода, като наклонът трябва да е 3 градуса или по-малък.</a:t>
            </a:r>
          </a:p>
          <a:p>
            <a:pPr algn="just"/>
            <a:r>
              <a:rPr lang="bg-BG" sz="800" b="1" dirty="0"/>
              <a:t>22.</a:t>
            </a:r>
            <a:r>
              <a:rPr lang="bg-BG" sz="800" dirty="0"/>
              <a:t> Бъдете внимателни, когато регулирате положението на </a:t>
            </a:r>
            <a:r>
              <a:rPr lang="bg-BG" sz="800" dirty="0" err="1"/>
              <a:t>табличката</a:t>
            </a:r>
            <a:r>
              <a:rPr lang="bg-BG" sz="800" dirty="0"/>
              <a:t>, поставката за крака и докато разгъвате или сгъвате столчето, поради опасност от защипване на пръстите.</a:t>
            </a:r>
          </a:p>
          <a:p>
            <a:pPr algn="just"/>
            <a:r>
              <a:rPr lang="bg-BG" sz="800" b="1" dirty="0"/>
              <a:t>23.</a:t>
            </a:r>
            <a:r>
              <a:rPr lang="bg-BG" sz="800" dirty="0"/>
              <a:t> Не повдигайте столчето посредством </a:t>
            </a:r>
            <a:r>
              <a:rPr lang="bg-BG" sz="800" dirty="0" err="1"/>
              <a:t>табличката</a:t>
            </a:r>
            <a:r>
              <a:rPr lang="bg-BG" sz="800" dirty="0"/>
              <a:t> или поставката за крака!</a:t>
            </a:r>
          </a:p>
          <a:p>
            <a:pPr algn="just"/>
            <a:r>
              <a:rPr lang="bg-BG" sz="800" b="1" dirty="0"/>
              <a:t>24.</a:t>
            </a:r>
            <a:r>
              <a:rPr lang="bg-BG" sz="800" dirty="0"/>
              <a:t> Столчето не е играчка и не позволявайте детето да виси на него или да си играе с него!</a:t>
            </a:r>
            <a:endParaRPr lang="en-US" sz="800" dirty="0"/>
          </a:p>
          <a:p>
            <a:pPr algn="just"/>
            <a:r>
              <a:rPr lang="en-US" sz="800" b="1" dirty="0"/>
              <a:t>25. </a:t>
            </a:r>
            <a:r>
              <a:rPr lang="en-US" sz="800" dirty="0"/>
              <a:t> </a:t>
            </a:r>
            <a:r>
              <a:rPr lang="bg-BG" sz="800" dirty="0"/>
              <a:t>Дръжте детето настрана по време на сгъването и разгъването на столчето</a:t>
            </a:r>
            <a:r>
              <a:rPr lang="en-US" sz="800" dirty="0"/>
              <a:t>, </a:t>
            </a:r>
            <a:r>
              <a:rPr lang="bg-BG" sz="800" dirty="0"/>
              <a:t>за да предотвратите нараняване!</a:t>
            </a:r>
            <a:endParaRPr lang="bg-BG" sz="800" b="1" dirty="0"/>
          </a:p>
          <a:p>
            <a:pPr algn="just"/>
            <a:r>
              <a:rPr lang="bg-BG" sz="800" b="1" dirty="0"/>
              <a:t>26.</a:t>
            </a:r>
            <a:r>
              <a:rPr lang="bg-BG" sz="800" dirty="0"/>
              <a:t> Докато детето е на столчето, не позволявайте на други деца или животни да се движат и тичат под или в близост до столчето.</a:t>
            </a:r>
            <a:endParaRPr lang="en-US" sz="800" dirty="0"/>
          </a:p>
          <a:p>
            <a:pPr algn="just"/>
            <a:r>
              <a:rPr lang="bg-BG" sz="800" b="1" dirty="0"/>
              <a:t>27.</a:t>
            </a:r>
            <a:r>
              <a:rPr lang="bg-BG" sz="800" dirty="0"/>
              <a:t> Не поставяйте столчето на повдигнати и/или неравни повърхности, когато има дете в него! Поставяйте го само на равни повърхности и на достатъчно безопасно разстояние от стълби и ескалатори, електрически, газови или други отоплителни уреди, басейни и други опасни места!</a:t>
            </a:r>
          </a:p>
          <a:p>
            <a:pPr algn="just"/>
            <a:r>
              <a:rPr lang="bg-BG" sz="800" b="1" dirty="0"/>
              <a:t>28.</a:t>
            </a:r>
            <a:r>
              <a:rPr lang="bg-BG" sz="800" dirty="0"/>
              <a:t> За да намалите риска от нараняване, поставете стола за хранене далеч от мебели, стени, горещи повърхности и течности, шнурове на завеси за прозорци и електрически кабели, когато столът не се използва на масата и е махната поставката за храна. </a:t>
            </a:r>
          </a:p>
          <a:p>
            <a:pPr algn="just"/>
            <a:r>
              <a:rPr lang="bg-BG" sz="800" b="1" dirty="0"/>
              <a:t>29.</a:t>
            </a:r>
            <a:r>
              <a:rPr lang="bg-BG" sz="800" dirty="0"/>
              <a:t> Не завързвайте на столчето панделки, шнурове, предмети и играчки с дълги връзки, за да предотвратите риска от омотаването им около детето или задушаване!</a:t>
            </a:r>
          </a:p>
          <a:p>
            <a:pPr algn="just"/>
            <a:r>
              <a:rPr lang="bg-BG" sz="800" b="1" dirty="0"/>
              <a:t>30.</a:t>
            </a:r>
            <a:r>
              <a:rPr lang="bg-BG" sz="800" dirty="0"/>
              <a:t> Не поставяйте столчето с дете в него в близост до лекарства и малки предмети, за да предотвратите риска от задушаване и от вредни за здравословното състояние на детето последствия!</a:t>
            </a:r>
            <a:endParaRPr lang="en-US" sz="800" dirty="0"/>
          </a:p>
          <a:p>
            <a:pPr algn="just"/>
            <a:r>
              <a:rPr lang="bg-BG" sz="800" b="1" dirty="0"/>
              <a:t>31.</a:t>
            </a:r>
            <a:r>
              <a:rPr lang="bg-BG" sz="800" dirty="0"/>
              <a:t> Преди употреба проверявайте изправността на столчето и ако установите разхлабени съединения, износени, липсващи или счупени части, преустановете ползването и предприемете действия за привеждането им в изправност. В противен случай рискът за увреждане на детето Ви е голям!</a:t>
            </a:r>
          </a:p>
          <a:p>
            <a:pPr algn="just"/>
            <a:r>
              <a:rPr lang="bg-BG" sz="800" b="1" dirty="0"/>
              <a:t>32.</a:t>
            </a:r>
            <a:r>
              <a:rPr lang="bg-BG" sz="800" dirty="0"/>
              <a:t> Не използвайте резервни части и други компоненти, които не са доставени от производителя, защото те могат да направят столчето нестабилно!</a:t>
            </a:r>
          </a:p>
          <a:p>
            <a:pPr algn="just"/>
            <a:r>
              <a:rPr lang="bg-BG" sz="800" b="1" dirty="0"/>
              <a:t>33.</a:t>
            </a:r>
            <a:r>
              <a:rPr lang="bg-BG" sz="800" dirty="0"/>
              <a:t> Не правете промени, подобрения или модификации по конструкцията, тъй като това може да застраши безопасността на Вашето дете и да анулира гаранцията на продукта. Ако възникне проблем по време на употребата на и боравенето с продукта, не извършвайте сами ремонт, а се свържете с оторизиран сервиз или с търговеца, от когото е закупен стола за хранене, за консултация или ремонт.</a:t>
            </a:r>
          </a:p>
          <a:p>
            <a:pPr algn="just"/>
            <a:r>
              <a:rPr lang="bg-BG" sz="800" b="1" dirty="0"/>
              <a:t>34.</a:t>
            </a:r>
            <a:r>
              <a:rPr lang="bg-BG" sz="800" dirty="0"/>
              <a:t> Не съхранявайте и не оставяйте продукта продължително време на места, изложени на много високи или много ниски температури или на влага.</a:t>
            </a:r>
          </a:p>
          <a:p>
            <a:pPr algn="just"/>
            <a:r>
              <a:rPr lang="bg-BG" sz="800" b="1" dirty="0"/>
              <a:t>35.</a:t>
            </a:r>
            <a:r>
              <a:rPr lang="bg-BG" sz="800" dirty="0"/>
              <a:t> След сгъване на столчето за хранене, моля, оставете го на място, до което деца нямат достъп! В противен случай детето може да го бутне и да се нарани!</a:t>
            </a:r>
          </a:p>
          <a:p>
            <a:pPr algn="just"/>
            <a:r>
              <a:rPr lang="bg-BG" sz="800" b="1" dirty="0"/>
              <a:t>36.</a:t>
            </a:r>
            <a:r>
              <a:rPr lang="bg-BG" sz="800" dirty="0"/>
              <a:t> Това столче е предназначено за употреба само в домашни условия, а не за търговски цели.</a:t>
            </a:r>
          </a:p>
          <a:p>
            <a:pPr algn="just"/>
            <a:r>
              <a:rPr lang="bg-BG" sz="800" b="1" dirty="0"/>
              <a:t>37.</a:t>
            </a:r>
            <a:r>
              <a:rPr lang="bg-BG" sz="800" dirty="0"/>
              <a:t> Не позволявайте столът за хранене да се използва като играчка!</a:t>
            </a:r>
          </a:p>
          <a:p>
            <a:pPr algn="just"/>
            <a:r>
              <a:rPr lang="bg-BG" sz="800" b="1" dirty="0"/>
              <a:t>38.</a:t>
            </a:r>
            <a:r>
              <a:rPr lang="bg-BG" sz="800" dirty="0"/>
              <a:t> При разопаковане на продукта и след това, дръжте найлоновата опаковка на столчето далеч от деца, за да се предотврати риска от задушаване и/ или удушаване, поради омотаване на опаковката около детето или външно запушване на горните дихателни пътища.</a:t>
            </a:r>
          </a:p>
        </p:txBody>
      </p:sp>
      <p:sp>
        <p:nvSpPr>
          <p:cNvPr id="15" name="TextBox 15"/>
          <p:cNvSpPr txBox="1"/>
          <p:nvPr/>
        </p:nvSpPr>
        <p:spPr>
          <a:xfrm>
            <a:off x="107504" y="5866995"/>
            <a:ext cx="3960000" cy="180000"/>
          </a:xfrm>
          <a:prstGeom prst="roundRect">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a:solidFill>
                  <a:schemeClr val="tx1"/>
                </a:solidFill>
                <a:cs typeface="Arial" pitchFamily="34" charset="0"/>
              </a:rPr>
              <a:t>СПИСЪК НА ЧАСТИТЕ</a:t>
            </a:r>
          </a:p>
        </p:txBody>
      </p:sp>
      <p:sp>
        <p:nvSpPr>
          <p:cNvPr id="16" name="TextBox 16"/>
          <p:cNvSpPr txBox="1"/>
          <p:nvPr/>
        </p:nvSpPr>
        <p:spPr>
          <a:xfrm>
            <a:off x="127195" y="6046995"/>
            <a:ext cx="3948196" cy="461665"/>
          </a:xfrm>
          <a:prstGeom prst="rect">
            <a:avLst/>
          </a:prstGeom>
          <a:noFill/>
        </p:spPr>
        <p:txBody>
          <a:bodyPr wrap="square" rtlCol="0">
            <a:spAutoFit/>
          </a:bodyPr>
          <a:lstStyle/>
          <a:p>
            <a:pPr algn="just">
              <a:buAutoNum type="arabicPeriod"/>
            </a:pPr>
            <a:r>
              <a:rPr lang="bg-BG" sz="800" dirty="0"/>
              <a:t> Седалка – 1 бр.</a:t>
            </a:r>
          </a:p>
          <a:p>
            <a:pPr algn="just">
              <a:buFontTx/>
              <a:buAutoNum type="arabicPeriod"/>
            </a:pPr>
            <a:r>
              <a:rPr lang="bg-BG" sz="800" dirty="0"/>
              <a:t> Табла за хранене с два слоя – 1 бр.</a:t>
            </a:r>
          </a:p>
          <a:p>
            <a:pPr algn="just">
              <a:buFontTx/>
              <a:buAutoNum type="arabicPeriod"/>
            </a:pPr>
            <a:r>
              <a:rPr lang="bg-BG" sz="800" dirty="0"/>
              <a:t> Опорни тръби – 2 бр. (предна и задна)</a:t>
            </a:r>
          </a:p>
        </p:txBody>
      </p:sp>
      <p:sp>
        <p:nvSpPr>
          <p:cNvPr id="21" name="TextBox 14"/>
          <p:cNvSpPr txBox="1"/>
          <p:nvPr/>
        </p:nvSpPr>
        <p:spPr>
          <a:xfrm>
            <a:off x="179512" y="654764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6</a:t>
            </a:r>
            <a:endParaRPr lang="bg-BG" sz="800" b="1" dirty="0">
              <a:cs typeface="Arial" pitchFamily="34" charset="0"/>
            </a:endParaRPr>
          </a:p>
        </p:txBody>
      </p:sp>
      <p:sp>
        <p:nvSpPr>
          <p:cNvPr id="6" name="TextBox 24"/>
          <p:cNvSpPr txBox="1"/>
          <p:nvPr/>
        </p:nvSpPr>
        <p:spPr>
          <a:xfrm>
            <a:off x="5050628" y="3162737"/>
            <a:ext cx="3960000" cy="255389"/>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a:solidFill>
                  <a:schemeClr val="tx1"/>
                </a:solidFill>
                <a:cs typeface="Arial" pitchFamily="34" charset="0"/>
              </a:rPr>
              <a:t>РЕКОМЕНДАЦИИ И ПРЕДУПРЕЖДЕНИЯ ПО БЕЗОПАСНОЙ ЭКСПЛУАТАЦИИ</a:t>
            </a:r>
            <a:endParaRPr lang="bg-BG" sz="900" b="1" dirty="0">
              <a:solidFill>
                <a:schemeClr val="tx1"/>
              </a:solidFill>
              <a:cs typeface="Arial" pitchFamily="34" charset="0"/>
            </a:endParaRPr>
          </a:p>
        </p:txBody>
      </p:sp>
      <p:sp>
        <p:nvSpPr>
          <p:cNvPr id="7" name="TextBox 25"/>
          <p:cNvSpPr txBox="1"/>
          <p:nvPr/>
        </p:nvSpPr>
        <p:spPr>
          <a:xfrm>
            <a:off x="5020926" y="3401804"/>
            <a:ext cx="3960000" cy="461665"/>
          </a:xfrm>
          <a:prstGeom prst="rect">
            <a:avLst/>
          </a:prstGeom>
          <a:noFill/>
        </p:spPr>
        <p:txBody>
          <a:bodyPr wrap="square" rtlCol="0">
            <a:spAutoFit/>
          </a:bodyPr>
          <a:lstStyle/>
          <a:p>
            <a:pPr algn="ctr"/>
            <a:r>
              <a:rPr lang="ru-RU" sz="800" b="1" dirty="0">
                <a:cs typeface="Arial" pitchFamily="34" charset="0"/>
              </a:rPr>
              <a:t>ВНИМАТЕЛЬНО ПРОЧИТАЙТЕ ЭТИ ИНСТРУКЦИИ ПЕРЕД ЭКСПЛУАТАЦИИ ПРОДУКТА И ХРАНИТЕ ИХ ДЛЯ ДАЛЬНЕЙШЕГО ИСПОЛЬЗОВАНИЯ. ПРАВИЛЬНАЯ ЭКСПЛУАТАЦИЯ И ОБСЛУЖИВАНИЕ ЭТОГО ИЗДЕЛИЯ ЧРЕЗВЫЧАЙНО ВАЖНЫ.</a:t>
            </a:r>
            <a:endParaRPr lang="bg-BG" sz="800" b="1" dirty="0">
              <a:cs typeface="Arial" pitchFamily="34" charset="0"/>
            </a:endParaRPr>
          </a:p>
        </p:txBody>
      </p:sp>
      <p:sp>
        <p:nvSpPr>
          <p:cNvPr id="9" name="TextBox 27"/>
          <p:cNvSpPr txBox="1"/>
          <p:nvPr/>
        </p:nvSpPr>
        <p:spPr>
          <a:xfrm>
            <a:off x="5024925" y="4632220"/>
            <a:ext cx="3960000" cy="2185214"/>
          </a:xfrm>
          <a:prstGeom prst="rect">
            <a:avLst/>
          </a:prstGeom>
          <a:noFill/>
        </p:spPr>
        <p:txBody>
          <a:bodyPr wrap="square" rtlCol="0">
            <a:spAutoFit/>
          </a:bodyPr>
          <a:lstStyle/>
          <a:p>
            <a:pPr algn="just"/>
            <a:r>
              <a:rPr lang="bg-BG" sz="800" b="1" dirty="0"/>
              <a:t>ПРЕДУПРЕЖДЕНИЕ!</a:t>
            </a:r>
            <a:r>
              <a:rPr lang="bg-BG" sz="800" dirty="0"/>
              <a:t> Пожалуйста, соблюдайте и следуйте следующим предупреждениям, инструкциям по установке, эксплуатации и техническому обслуживанию! В противном случае, это может привести к серьёзным травмам или повреждению вашего ребёнка!</a:t>
            </a:r>
          </a:p>
          <a:p>
            <a:pPr algn="just"/>
            <a:r>
              <a:rPr lang="bg-BG" sz="800" b="1" dirty="0"/>
              <a:t>ПРЕДУПРЕЖДЕНИЕ! НЕ ОСТАВЛЯЙТЕ РЕБЁНКА БЕЗ ПРИСМОТРА. РЕБЁНОК ДОЛЖЕН НАХОДИТСЯ ПОД НЕПОСРЕДСТВЕННЫМ НАБЛЮДЕНИЕМ ВЗРОСЛОГО, ПОКА ОН НАХОДИТСЯ В СТУЛЬЧИКЕ ДЛЯ КОРМЛЕНИЯ, ДАЖЕ В ТЕЧЕНИИ КОРОТКОГО ПЕРИОДА ВРЕМЕНИ!</a:t>
            </a:r>
            <a:endParaRPr lang="bg-BG" sz="800" dirty="0"/>
          </a:p>
          <a:p>
            <a:pPr algn="just"/>
            <a:r>
              <a:rPr lang="bg-BG" sz="800" dirty="0"/>
              <a:t>2. ВНИМАНИЕ! Стульчик не подходит и не должен использоваться детьми в возрасте до 6 месяцев, и которые не могут стоять самостоятельно в сидячем положении!</a:t>
            </a:r>
          </a:p>
          <a:p>
            <a:pPr algn="just"/>
            <a:r>
              <a:rPr lang="bg-BG" sz="800" dirty="0"/>
              <a:t>3. Стульчик оборудован ремнями безопасности. Всегда размещайте их, когда ребёнок находится на стульчике, чтобы обеспечить его безопасность и предотвратить риск серьёзных травм в случае случайного выпрямленя ребёнка, скользновения и падения со стульчика. При добавлении дополнительных ремней безопасности, не поставляемых производителем, пожалуйста, убедитесь, что они соответствуют EN 13210</a:t>
            </a:r>
            <a:r>
              <a:rPr lang="en-US" sz="800" dirty="0"/>
              <a:t>.</a:t>
            </a:r>
            <a:endParaRPr lang="bg-BG" sz="800" dirty="0"/>
          </a:p>
          <a:p>
            <a:pPr algn="just"/>
            <a:endParaRPr lang="ru-RU" sz="800" b="1" dirty="0"/>
          </a:p>
        </p:txBody>
      </p:sp>
      <p:sp>
        <p:nvSpPr>
          <p:cNvPr id="11" name="Rounded Rectangle 29"/>
          <p:cNvSpPr/>
          <p:nvPr/>
        </p:nvSpPr>
        <p:spPr>
          <a:xfrm>
            <a:off x="5024925" y="31685"/>
            <a:ext cx="3960000" cy="1657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solidFill>
                  <a:schemeClr val="tx1"/>
                </a:solidFill>
              </a:rPr>
              <a:t>RU</a:t>
            </a:r>
            <a:endParaRPr lang="bg-BG" sz="800" b="1" dirty="0">
              <a:solidFill>
                <a:schemeClr val="tx1"/>
              </a:solidFill>
            </a:endParaRPr>
          </a:p>
        </p:txBody>
      </p:sp>
      <p:sp>
        <p:nvSpPr>
          <p:cNvPr id="12" name="TextBox 14"/>
          <p:cNvSpPr txBox="1"/>
          <p:nvPr/>
        </p:nvSpPr>
        <p:spPr>
          <a:xfrm>
            <a:off x="8612347" y="6540825"/>
            <a:ext cx="396000" cy="238363"/>
          </a:xfrm>
          <a:prstGeom prst="roundRect">
            <a:avLst/>
          </a:prstGeom>
          <a:noFill/>
          <a:ln w="6350">
            <a:solidFill>
              <a:schemeClr val="tx1"/>
            </a:solidFill>
          </a:ln>
        </p:spPr>
        <p:txBody>
          <a:bodyPr wrap="square" rtlCol="0" anchor="ctr">
            <a:spAutoFit/>
          </a:bodyPr>
          <a:lstStyle/>
          <a:p>
            <a:pPr algn="ctr"/>
            <a:r>
              <a:rPr lang="bg-BG" sz="800" b="1" dirty="0">
                <a:cs typeface="Arial" pitchFamily="34" charset="0"/>
              </a:rPr>
              <a:t>33</a:t>
            </a:r>
          </a:p>
        </p:txBody>
      </p:sp>
    </p:spTree>
    <p:extLst>
      <p:ext uri="{BB962C8B-B14F-4D97-AF65-F5344CB8AC3E}">
        <p14:creationId xmlns:p14="http://schemas.microsoft.com/office/powerpoint/2010/main" val="253402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107536" y="68431"/>
            <a:ext cx="3960408" cy="707886"/>
          </a:xfrm>
          <a:prstGeom prst="rect">
            <a:avLst/>
          </a:prstGeom>
        </p:spPr>
        <p:txBody>
          <a:bodyPr wrap="square">
            <a:spAutoFit/>
          </a:bodyPr>
          <a:lstStyle/>
          <a:p>
            <a:pPr algn="just"/>
            <a:r>
              <a:rPr lang="en-US" sz="800" dirty="0"/>
              <a:t>4. </a:t>
            </a:r>
            <a:r>
              <a:rPr lang="bg-BG" sz="800" dirty="0"/>
              <a:t>Крака (горна част на рамката)  – 2 бр. (ляв и десен) </a:t>
            </a:r>
          </a:p>
          <a:p>
            <a:pPr algn="just"/>
            <a:r>
              <a:rPr lang="en-US" sz="800" dirty="0"/>
              <a:t>5. </a:t>
            </a:r>
            <a:r>
              <a:rPr lang="bg-BG" sz="800" dirty="0"/>
              <a:t>Облегалка– 1 бр. </a:t>
            </a:r>
          </a:p>
          <a:p>
            <a:pPr algn="just"/>
            <a:r>
              <a:rPr lang="bg-BG" sz="800" dirty="0"/>
              <a:t>6. Тапицерия на седалката – 1 бр.</a:t>
            </a:r>
          </a:p>
          <a:p>
            <a:pPr algn="just"/>
            <a:r>
              <a:rPr lang="bg-BG" sz="800" dirty="0"/>
              <a:t>7. Желязна пръчка – 1 бр.</a:t>
            </a:r>
          </a:p>
          <a:p>
            <a:pPr algn="just"/>
            <a:r>
              <a:rPr lang="bg-BG" sz="800" dirty="0"/>
              <a:t>8. Части, спомагащи сглобяването: Винтове и капак</a:t>
            </a:r>
          </a:p>
        </p:txBody>
      </p:sp>
      <p:sp>
        <p:nvSpPr>
          <p:cNvPr id="15" name="TextBox 18"/>
          <p:cNvSpPr txBox="1"/>
          <p:nvPr/>
        </p:nvSpPr>
        <p:spPr>
          <a:xfrm>
            <a:off x="106875" y="776317"/>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a:solidFill>
                  <a:schemeClr val="tx1"/>
                </a:solidFill>
                <a:cs typeface="Arial" pitchFamily="34" charset="0"/>
              </a:rPr>
              <a:t>ИНСТРУКЦИИ ЗА СГЛОБЯВАНЕ И УПОТРЕБА </a:t>
            </a:r>
          </a:p>
        </p:txBody>
      </p:sp>
      <p:sp>
        <p:nvSpPr>
          <p:cNvPr id="18" name="TextBox 19"/>
          <p:cNvSpPr txBox="1"/>
          <p:nvPr/>
        </p:nvSpPr>
        <p:spPr>
          <a:xfrm>
            <a:off x="106875" y="956317"/>
            <a:ext cx="3960000" cy="5755422"/>
          </a:xfrm>
          <a:prstGeom prst="rect">
            <a:avLst/>
          </a:prstGeom>
          <a:noFill/>
        </p:spPr>
        <p:txBody>
          <a:bodyPr wrap="square" rtlCol="0">
            <a:spAutoFit/>
          </a:bodyPr>
          <a:lstStyle/>
          <a:p>
            <a:pPr algn="ctr"/>
            <a:r>
              <a:rPr lang="bg-BG" sz="800" b="1" dirty="0">
                <a:cs typeface="Arial" pitchFamily="34" charset="0"/>
              </a:rPr>
              <a:t>Разопаковайте продукта, извадете всички части от опаковката и проверете дали всички части са налице. Следвайте инструкциите за сглобяване и след всяка стъпка проверявайте дали са правилно фиксирани отделните части.</a:t>
            </a:r>
            <a:endParaRPr lang="en-US" sz="800" b="1" dirty="0">
              <a:cs typeface="Arial" pitchFamily="34" charset="0"/>
            </a:endParaRPr>
          </a:p>
          <a:p>
            <a:pPr algn="just"/>
            <a:r>
              <a:rPr lang="bg-BG" sz="800" b="1" dirty="0"/>
              <a:t> </a:t>
            </a:r>
            <a:r>
              <a:rPr lang="en-US" sz="800" b="1" dirty="0"/>
              <a:t>1</a:t>
            </a:r>
            <a:r>
              <a:rPr lang="bg-BG" sz="800" b="1" dirty="0">
                <a:cs typeface="Arial" pitchFamily="34" charset="0"/>
              </a:rPr>
              <a:t>. </a:t>
            </a:r>
            <a:r>
              <a:rPr lang="bg-BG" sz="800" b="1" dirty="0"/>
              <a:t>ПОСТАВЯНЕ НА ОПОРНИТЕ ТРЪБИ</a:t>
            </a:r>
            <a:r>
              <a:rPr lang="en-US" sz="800" b="1" dirty="0">
                <a:cs typeface="Arial" pitchFamily="34" charset="0"/>
              </a:rPr>
              <a:t>- </a:t>
            </a:r>
            <a:r>
              <a:rPr lang="bg-BG" sz="800" b="1" dirty="0"/>
              <a:t>Вижте фигура 1</a:t>
            </a:r>
            <a:r>
              <a:rPr lang="bg-BG" sz="800" b="1" dirty="0">
                <a:cs typeface="Arial" pitchFamily="34" charset="0"/>
              </a:rPr>
              <a:t>: </a:t>
            </a:r>
          </a:p>
          <a:p>
            <a:pPr algn="just"/>
            <a:r>
              <a:rPr lang="bg-BG" sz="800" dirty="0">
                <a:cs typeface="Arial" pitchFamily="34" charset="0"/>
              </a:rPr>
              <a:t>Вземете лявата или дясната опорна тръба и натиснете червения бутон от задната част</a:t>
            </a:r>
            <a:r>
              <a:rPr lang="en-US" sz="800" dirty="0">
                <a:cs typeface="Arial" pitchFamily="34" charset="0"/>
              </a:rPr>
              <a:t>.</a:t>
            </a:r>
            <a:r>
              <a:rPr lang="bg-BG" sz="800" dirty="0">
                <a:cs typeface="Arial" pitchFamily="34" charset="0"/>
              </a:rPr>
              <a:t> Разтегнете самото </a:t>
            </a:r>
            <a:r>
              <a:rPr lang="bg-BG" sz="800" dirty="0" err="1">
                <a:cs typeface="Arial" pitchFamily="34" charset="0"/>
              </a:rPr>
              <a:t>краче</a:t>
            </a:r>
            <a:r>
              <a:rPr lang="bg-BG" sz="800" dirty="0">
                <a:cs typeface="Arial" pitchFamily="34" charset="0"/>
              </a:rPr>
              <a:t> и отпуснете червения бутон. </a:t>
            </a:r>
          </a:p>
          <a:p>
            <a:pPr algn="just"/>
            <a:r>
              <a:rPr lang="bg-BG" sz="800" dirty="0">
                <a:cs typeface="Arial" pitchFamily="34" charset="0"/>
              </a:rPr>
              <a:t>Вземете и другия крак и повторете процедурата. Погледнете фигура 1 и сглобете опорните тръби  към седалката, както е показано там. </a:t>
            </a:r>
            <a:endParaRPr lang="en-US" sz="800" dirty="0">
              <a:cs typeface="Arial" pitchFamily="34" charset="0"/>
            </a:endParaRPr>
          </a:p>
          <a:p>
            <a:pPr algn="just"/>
            <a:r>
              <a:rPr lang="bg-BG" sz="800" b="1" dirty="0"/>
              <a:t>2. </a:t>
            </a:r>
            <a:r>
              <a:rPr lang="bg-BG" sz="800" b="1" dirty="0">
                <a:cs typeface="Arial" pitchFamily="34" charset="0"/>
              </a:rPr>
              <a:t>МОНТИРАНЕ НА ОСНОВИТЕ: </a:t>
            </a:r>
            <a:r>
              <a:rPr lang="en-US" sz="800" b="1" dirty="0"/>
              <a:t>–</a:t>
            </a:r>
            <a:r>
              <a:rPr lang="bg-BG" sz="800" b="1" dirty="0"/>
              <a:t> Вижте Фигура 2</a:t>
            </a:r>
            <a:r>
              <a:rPr lang="bg-BG" sz="800" dirty="0"/>
              <a:t>:</a:t>
            </a:r>
          </a:p>
          <a:p>
            <a:pPr algn="just"/>
            <a:r>
              <a:rPr lang="bg-BG" sz="800" dirty="0"/>
              <a:t>Обърнете стола </a:t>
            </a:r>
            <a:r>
              <a:rPr lang="bg-BG" sz="800" dirty="0" err="1"/>
              <a:t>наобратно</a:t>
            </a:r>
            <a:r>
              <a:rPr lang="bg-BG" sz="800" dirty="0"/>
              <a:t>. Моля, отбележете, че всеки от четирите крака е оборудван с </a:t>
            </a:r>
            <a:r>
              <a:rPr lang="bg-BG" sz="800" dirty="0" err="1"/>
              <a:t>пружинести</a:t>
            </a:r>
            <a:r>
              <a:rPr lang="bg-BG" sz="800" dirty="0"/>
              <a:t> бутони. Подравнете едната тръба с </a:t>
            </a:r>
            <a:r>
              <a:rPr lang="bg-BG" sz="800" dirty="0" err="1"/>
              <a:t>пружинест</a:t>
            </a:r>
            <a:r>
              <a:rPr lang="bg-BG" sz="800" dirty="0"/>
              <a:t> бутон със основата, на която е отвора за фиксиране на бутона. Натиснете добре надолу, докато </a:t>
            </a:r>
            <a:r>
              <a:rPr lang="bg-BG" sz="800" dirty="0" err="1"/>
              <a:t>пружинестият</a:t>
            </a:r>
            <a:r>
              <a:rPr lang="bg-BG" sz="800" dirty="0"/>
              <a:t> бутон се фиксира на</a:t>
            </a:r>
            <a:r>
              <a:rPr lang="en-US" sz="800" dirty="0"/>
              <a:t> </a:t>
            </a:r>
            <a:r>
              <a:rPr lang="bg-BG" sz="800" dirty="0"/>
              <a:t>място в отвора на основата. Повторете това действие и за другите крака. </a:t>
            </a:r>
            <a:endParaRPr lang="en-US" sz="800" dirty="0"/>
          </a:p>
          <a:p>
            <a:pPr algn="just"/>
            <a:r>
              <a:rPr lang="bg-BG" sz="800" b="1" dirty="0"/>
              <a:t>3. </a:t>
            </a:r>
            <a:r>
              <a:rPr lang="bg-BG" sz="800" b="1" dirty="0">
                <a:cs typeface="Arial" pitchFamily="34" charset="0"/>
              </a:rPr>
              <a:t>ПОСТАВЯНЕ НА </a:t>
            </a:r>
            <a:r>
              <a:rPr lang="bg-BG" sz="800" b="1" dirty="0"/>
              <a:t>ДАМАСКАТА</a:t>
            </a:r>
            <a:r>
              <a:rPr lang="en-US" sz="800" b="1" dirty="0"/>
              <a:t> </a:t>
            </a:r>
            <a:r>
              <a:rPr lang="bg-BG" sz="800" b="1" dirty="0"/>
              <a:t>– Вижте Фигура 3: </a:t>
            </a:r>
          </a:p>
          <a:p>
            <a:pPr algn="just"/>
            <a:r>
              <a:rPr lang="bg-BG" sz="800" dirty="0"/>
              <a:t>Плъзнете джоба на дамаската над гърба на седалката. Обезопасете ги, като ги увиете около рамката на седалката и ги </a:t>
            </a:r>
            <a:r>
              <a:rPr lang="bg-BG" sz="800" dirty="0" err="1"/>
              <a:t>застопорите</a:t>
            </a:r>
            <a:r>
              <a:rPr lang="bg-BG" sz="800" dirty="0"/>
              <a:t> с помощта на пластмасовите клипсове (а) от всяка страна на седалката.</a:t>
            </a:r>
          </a:p>
          <a:p>
            <a:pPr algn="just"/>
            <a:r>
              <a:rPr lang="bg-BG" sz="800" b="1" dirty="0"/>
              <a:t>4. ПОСТАВЯНЕ НА ТАБЛАТА ЗА ХРАНЕНЕ – Вижте Фигура 4:</a:t>
            </a:r>
            <a:endParaRPr lang="en-US" sz="800" b="1" dirty="0"/>
          </a:p>
          <a:p>
            <a:pPr algn="just">
              <a:buFontTx/>
              <a:buChar char="-"/>
            </a:pPr>
            <a:r>
              <a:rPr lang="bg-BG" sz="800" dirty="0"/>
              <a:t> Издърпайте лоста (а) под </a:t>
            </a:r>
            <a:r>
              <a:rPr lang="bg-BG" sz="800" dirty="0" err="1"/>
              <a:t>табличката</a:t>
            </a:r>
            <a:r>
              <a:rPr lang="bg-BG" sz="800" dirty="0"/>
              <a:t> навън, след това плъзнете </a:t>
            </a:r>
            <a:r>
              <a:rPr lang="bg-BG" sz="800" dirty="0" err="1"/>
              <a:t>табличката</a:t>
            </a:r>
            <a:r>
              <a:rPr lang="bg-BG" sz="800" dirty="0"/>
              <a:t> в каналите отстрани на </a:t>
            </a:r>
            <a:r>
              <a:rPr lang="bg-BG" sz="800" dirty="0" err="1"/>
              <a:t>подлакътниците</a:t>
            </a:r>
            <a:r>
              <a:rPr lang="bg-BG" sz="800" dirty="0"/>
              <a:t>. Освободете лоста след това преместете леко </a:t>
            </a:r>
            <a:r>
              <a:rPr lang="bg-BG" sz="800" dirty="0" err="1"/>
              <a:t>табличката</a:t>
            </a:r>
            <a:r>
              <a:rPr lang="bg-BG" sz="800" dirty="0"/>
              <a:t>, докато се заключи на мястото си. Таблата за хранене има 3 позиции, които са означени на облегалките за ръце. </a:t>
            </a:r>
            <a:r>
              <a:rPr lang="bg-BG" sz="800" dirty="0" err="1"/>
              <a:t>Подраванете</a:t>
            </a:r>
            <a:r>
              <a:rPr lang="bg-BG" sz="800" dirty="0"/>
              <a:t> таблата с желаната позиция и след това освободете лоста, за да фиксирате на позиция. Ако таблата не се фиксира автоматично, преместете я леко, докато чуете звук на щракване, сигнализиращ застопоряването й. </a:t>
            </a:r>
          </a:p>
          <a:p>
            <a:pPr algn="just"/>
            <a:r>
              <a:rPr lang="bg-BG" sz="800" b="1" dirty="0">
                <a:cs typeface="Arial" pitchFamily="34" charset="0"/>
              </a:rPr>
              <a:t>ВНИМАНИЕ! НИКОГА </a:t>
            </a:r>
            <a:r>
              <a:rPr lang="bg-BG" sz="800" dirty="0">
                <a:cs typeface="Arial" pitchFamily="34" charset="0"/>
              </a:rPr>
              <a:t>не използвайте таблата, ако е поставена в такава позиция, че предупредителните знаци са видими. </a:t>
            </a:r>
          </a:p>
          <a:p>
            <a:pPr algn="just">
              <a:buFontTx/>
              <a:buChar char="-"/>
            </a:pPr>
            <a:r>
              <a:rPr lang="en-US" sz="800" dirty="0"/>
              <a:t> </a:t>
            </a:r>
            <a:r>
              <a:rPr lang="bg-BG" sz="800" dirty="0"/>
              <a:t>За да свалите горната част на </a:t>
            </a:r>
            <a:r>
              <a:rPr lang="bg-BG" sz="800" dirty="0" err="1"/>
              <a:t>табличката</a:t>
            </a:r>
            <a:r>
              <a:rPr lang="en-US" sz="800" dirty="0"/>
              <a:t>,</a:t>
            </a:r>
            <a:r>
              <a:rPr lang="bg-BG" sz="800" dirty="0"/>
              <a:t> дръпнете клипсовете </a:t>
            </a:r>
            <a:r>
              <a:rPr lang="en-US" sz="800" dirty="0"/>
              <a:t>c, d, </a:t>
            </a:r>
            <a:r>
              <a:rPr lang="bg-BG" sz="800" dirty="0"/>
              <a:t>и </a:t>
            </a:r>
            <a:r>
              <a:rPr lang="en-US" sz="800" dirty="0"/>
              <a:t>e</a:t>
            </a:r>
            <a:r>
              <a:rPr lang="bg-BG" sz="800" dirty="0"/>
              <a:t> от </a:t>
            </a:r>
            <a:r>
              <a:rPr lang="en-US" sz="800" dirty="0"/>
              <a:t> </a:t>
            </a:r>
            <a:r>
              <a:rPr lang="bg-BG" sz="800" dirty="0"/>
              <a:t>вътрешните страни</a:t>
            </a:r>
            <a:r>
              <a:rPr lang="en-US" sz="800" dirty="0"/>
              <a:t>,</a:t>
            </a:r>
            <a:r>
              <a:rPr lang="bg-BG" sz="800" dirty="0"/>
              <a:t> след това повдигнете горната част и я отделете. За да я поставете обратно на място, поставете я върху основната и натиснете надолу върху клипсовете, докато щракнат на място и се фиксират.</a:t>
            </a:r>
            <a:endParaRPr lang="en-US" sz="800" dirty="0"/>
          </a:p>
          <a:p>
            <a:pPr algn="just">
              <a:buFontTx/>
              <a:buChar char="-"/>
            </a:pPr>
            <a:r>
              <a:rPr lang="bg-BG" sz="800" dirty="0"/>
              <a:t> Таблата за хранене може да се закачи на задната страна на краката с цел съхранение. Подравнете отворите на задната част на таблата с малките </a:t>
            </a:r>
            <a:r>
              <a:rPr lang="bg-BG" sz="800" dirty="0" err="1"/>
              <a:t>щифтчета</a:t>
            </a:r>
            <a:r>
              <a:rPr lang="bg-BG" sz="800" dirty="0"/>
              <a:t> на краката и я закачете.</a:t>
            </a:r>
            <a:endParaRPr lang="en-US" sz="800" dirty="0"/>
          </a:p>
          <a:p>
            <a:pPr lvl="0" algn="just"/>
            <a:r>
              <a:rPr lang="bg-BG" sz="800" b="1" dirty="0">
                <a:cs typeface="Arial" pitchFamily="34" charset="0"/>
              </a:rPr>
              <a:t>5. </a:t>
            </a:r>
            <a:r>
              <a:rPr lang="bg-BG" sz="800" b="1" dirty="0"/>
              <a:t>УПОТРЕБА НА 5 – ТОЧКОВИЯ ПРЕДПАЗЕН КОЛАН – Вижте Фигура 5: </a:t>
            </a:r>
            <a:r>
              <a:rPr lang="bg-BG" sz="800" dirty="0"/>
              <a:t>Пет</a:t>
            </a:r>
            <a:r>
              <a:rPr lang="en-US" sz="800" dirty="0"/>
              <a:t>-</a:t>
            </a:r>
            <a:r>
              <a:rPr lang="bg-BG" sz="800" dirty="0"/>
              <a:t>точковият предпазен колан е предвиден да осигури безопасността на детето Ви и трябва винаги да бъде поставян. </a:t>
            </a:r>
          </a:p>
          <a:p>
            <a:pPr lvl="0" algn="just">
              <a:buFontTx/>
              <a:buChar char="-"/>
            </a:pPr>
            <a:r>
              <a:rPr lang="bg-BG" sz="800" dirty="0"/>
              <a:t> За да се разкопчае коланът, натиснете бутона на катарамата (а) и издърпайте закопчалките. </a:t>
            </a:r>
          </a:p>
          <a:p>
            <a:pPr lvl="0" algn="just">
              <a:buFontTx/>
              <a:buChar char="-"/>
            </a:pPr>
            <a:r>
              <a:rPr lang="bg-BG" sz="800" dirty="0"/>
              <a:t> За да закопчаете колана, поставете закопчалките на каишките (b)</a:t>
            </a:r>
            <a:r>
              <a:rPr lang="en-US" sz="800" dirty="0"/>
              <a:t> </a:t>
            </a:r>
            <a:r>
              <a:rPr lang="bg-BG" sz="800" dirty="0"/>
              <a:t>на кръста в отворите на катарамата и натиснете, докато те се заключат. </a:t>
            </a:r>
          </a:p>
          <a:p>
            <a:pPr lvl="0" algn="just"/>
            <a:r>
              <a:rPr lang="bg-BG" sz="800" dirty="0"/>
              <a:t>Плъзгащи регулатори са монтирани върху презрамките и колана за кръста (c). Каишките трябва внимателно да се регулират, като се съобразите с удобството на детето. </a:t>
            </a:r>
          </a:p>
        </p:txBody>
      </p:sp>
      <p:sp>
        <p:nvSpPr>
          <p:cNvPr id="8" name="TextBox 14"/>
          <p:cNvSpPr txBox="1"/>
          <p:nvPr/>
        </p:nvSpPr>
        <p:spPr>
          <a:xfrm>
            <a:off x="179512" y="654764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7</a:t>
            </a:r>
            <a:endParaRPr lang="bg-BG" sz="800" b="1" dirty="0">
              <a:cs typeface="Arial" pitchFamily="34" charset="0"/>
            </a:endParaRPr>
          </a:p>
        </p:txBody>
      </p:sp>
      <p:sp>
        <p:nvSpPr>
          <p:cNvPr id="6" name="TextBox 41"/>
          <p:cNvSpPr txBox="1"/>
          <p:nvPr/>
        </p:nvSpPr>
        <p:spPr>
          <a:xfrm>
            <a:off x="6876256" y="1526075"/>
            <a:ext cx="1777254" cy="707886"/>
          </a:xfrm>
          <a:prstGeom prst="rect">
            <a:avLst/>
          </a:prstGeom>
          <a:noFill/>
        </p:spPr>
        <p:txBody>
          <a:bodyPr wrap="square" rtlCol="0">
            <a:spAutoFit/>
          </a:bodyPr>
          <a:lstStyle/>
          <a:p>
            <a:pPr algn="ctr"/>
            <a:r>
              <a:rPr lang="it-IT" sz="800" b="1" dirty="0">
                <a:cs typeface="Arial" pitchFamily="34" charset="0"/>
              </a:rPr>
              <a:t>REALIZAT PENTRU MONI</a:t>
            </a:r>
          </a:p>
          <a:p>
            <a:pPr algn="ctr"/>
            <a:r>
              <a:rPr lang="it-IT" sz="800" b="1" dirty="0">
                <a:cs typeface="Arial" pitchFamily="34" charset="0"/>
              </a:rPr>
              <a:t>Importator: Moni Trade Ltd.</a:t>
            </a:r>
          </a:p>
          <a:p>
            <a:pPr algn="ctr"/>
            <a:r>
              <a:rPr lang="it-IT" sz="800" b="1" dirty="0">
                <a:cs typeface="Arial" pitchFamily="34" charset="0"/>
              </a:rPr>
              <a:t>Adresa: Bulgaria, Sofia,</a:t>
            </a:r>
          </a:p>
          <a:p>
            <a:pPr algn="ctr"/>
            <a:r>
              <a:rPr lang="it-IT" sz="800" b="1" dirty="0">
                <a:cs typeface="Arial" pitchFamily="34" charset="0"/>
              </a:rPr>
              <a:t>Cartierul Trebich, str. Dolo 1.</a:t>
            </a:r>
          </a:p>
          <a:p>
            <a:pPr algn="ctr"/>
            <a:r>
              <a:rPr lang="it-IT" sz="800" b="1" dirty="0">
                <a:cs typeface="Arial" pitchFamily="34" charset="0"/>
              </a:rPr>
              <a:t>Tel: 02/936 07 90</a:t>
            </a:r>
          </a:p>
        </p:txBody>
      </p:sp>
      <p:pic>
        <p:nvPicPr>
          <p:cNvPr id="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1738286"/>
            <a:ext cx="1639824" cy="283464"/>
          </a:xfrm>
          <a:prstGeom prst="rect">
            <a:avLst/>
          </a:prstGeom>
        </p:spPr>
      </p:pic>
      <p:sp>
        <p:nvSpPr>
          <p:cNvPr id="9" name="Текстово поле 23"/>
          <p:cNvSpPr txBox="1"/>
          <p:nvPr/>
        </p:nvSpPr>
        <p:spPr>
          <a:xfrm>
            <a:off x="5148064" y="68431"/>
            <a:ext cx="3888432" cy="1569660"/>
          </a:xfrm>
          <a:prstGeom prst="rect">
            <a:avLst/>
          </a:prstGeom>
          <a:noFill/>
        </p:spPr>
        <p:txBody>
          <a:bodyPr wrap="square" rtlCol="0">
            <a:spAutoFit/>
          </a:bodyPr>
          <a:lstStyle/>
          <a:p>
            <a:pPr algn="just"/>
            <a:r>
              <a:rPr lang="de-DE" sz="800" dirty="0"/>
              <a:t>3.Wenn Sie lose Verbindungen, gebrochene, rissige oder beschädigte Teile finden, müssen diese repariert oder von einem autorisierten Servicecenter durch Originalteile ersetzt werden. Wenden Sie sich dazu an den Händler, bei dem Sie das Produkt gekauft haben.  </a:t>
            </a:r>
          </a:p>
          <a:p>
            <a:pPr algn="just"/>
            <a:r>
              <a:rPr lang="de-DE" sz="800" dirty="0"/>
              <a:t>4. Wenn Sie eine Beschädigung entdecken oder feststellen, dass eine Funktion des Stuhls nicht funktioniert, müssen Sie die Verwendung einstellen, bis die Beschädigung festgestellt wird. </a:t>
            </a:r>
          </a:p>
          <a:p>
            <a:pPr algn="just"/>
            <a:r>
              <a:rPr lang="de-DE" sz="800" dirty="0"/>
              <a:t>Wenden Sie sich dazu an den Händler, bei dem Sie das Produkt gekauft haben.</a:t>
            </a:r>
          </a:p>
          <a:p>
            <a:endParaRPr lang="de-DE" sz="800" dirty="0"/>
          </a:p>
          <a:p>
            <a:r>
              <a:rPr lang="de-DE" sz="800" b="1" dirty="0"/>
              <a:t>Zusammensetzung der Polsterung: </a:t>
            </a:r>
          </a:p>
          <a:p>
            <a:r>
              <a:rPr lang="de-DE" sz="800" b="1" dirty="0"/>
              <a:t>Außenteil: 100% PVC </a:t>
            </a:r>
          </a:p>
          <a:p>
            <a:r>
              <a:rPr lang="de-DE" sz="800" b="1" dirty="0"/>
              <a:t>Füllung: 100% Polyester </a:t>
            </a:r>
            <a:endParaRPr lang="en-US" sz="800" b="1" dirty="0"/>
          </a:p>
        </p:txBody>
      </p:sp>
      <p:sp>
        <p:nvSpPr>
          <p:cNvPr id="10" name="TextBox 14"/>
          <p:cNvSpPr txBox="1"/>
          <p:nvPr/>
        </p:nvSpPr>
        <p:spPr>
          <a:xfrm>
            <a:off x="8594480" y="6547643"/>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32</a:t>
            </a:r>
            <a:endParaRPr lang="bg-BG" sz="800" b="1" dirty="0">
              <a:cs typeface="Arial" pitchFamily="34" charset="0"/>
            </a:endParaRPr>
          </a:p>
        </p:txBody>
      </p:sp>
    </p:spTree>
    <p:extLst>
      <p:ext uri="{BB962C8B-B14F-4D97-AF65-F5344CB8AC3E}">
        <p14:creationId xmlns:p14="http://schemas.microsoft.com/office/powerpoint/2010/main" val="310738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авоъгълник 3"/>
          <p:cNvSpPr/>
          <p:nvPr/>
        </p:nvSpPr>
        <p:spPr>
          <a:xfrm>
            <a:off x="107536" y="44624"/>
            <a:ext cx="3960408" cy="4031873"/>
          </a:xfrm>
          <a:prstGeom prst="rect">
            <a:avLst/>
          </a:prstGeom>
        </p:spPr>
        <p:txBody>
          <a:bodyPr wrap="square">
            <a:spAutoFit/>
          </a:bodyPr>
          <a:lstStyle/>
          <a:p>
            <a:pPr lvl="0" algn="just">
              <a:buFontTx/>
              <a:buChar char="-"/>
            </a:pPr>
            <a:r>
              <a:rPr lang="bg-BG" sz="800" dirty="0"/>
              <a:t> За да регулирате на височина презрамката или за да свалите коланчетата, погледнете от задната</a:t>
            </a:r>
            <a:r>
              <a:rPr lang="en-US" sz="800" dirty="0"/>
              <a:t> </a:t>
            </a:r>
            <a:r>
              <a:rPr lang="bg-BG" sz="800" dirty="0"/>
              <a:t>страна на облегалката. Ще видите, че краищата на презрамките завършват със стопери.  Изравнете стопера </a:t>
            </a:r>
            <a:r>
              <a:rPr lang="en-US" sz="800" dirty="0"/>
              <a:t>(e) </a:t>
            </a:r>
            <a:r>
              <a:rPr lang="bg-BG" sz="800" dirty="0"/>
              <a:t>и го промушете през отворите на седалката </a:t>
            </a:r>
            <a:r>
              <a:rPr lang="en-US" sz="800" dirty="0"/>
              <a:t>(d)</a:t>
            </a:r>
            <a:r>
              <a:rPr lang="bg-BG" sz="800" dirty="0"/>
              <a:t>. </a:t>
            </a:r>
          </a:p>
          <a:p>
            <a:pPr lvl="0" algn="just">
              <a:buFontTx/>
              <a:buChar char="-"/>
            </a:pPr>
            <a:r>
              <a:rPr lang="bg-BG" sz="800" dirty="0"/>
              <a:t> За да поставите обратно ремъците, изравнете отново стопера </a:t>
            </a:r>
            <a:r>
              <a:rPr lang="en-US" sz="800" dirty="0"/>
              <a:t>(e) </a:t>
            </a:r>
            <a:r>
              <a:rPr lang="bg-BG" sz="800" dirty="0"/>
              <a:t>и го промушете през</a:t>
            </a:r>
            <a:r>
              <a:rPr lang="en-US" sz="800" dirty="0"/>
              <a:t> </a:t>
            </a:r>
            <a:r>
              <a:rPr lang="bg-BG" sz="800" dirty="0"/>
              <a:t>прорезите на седалката и го фиксирайте.</a:t>
            </a:r>
            <a:endParaRPr lang="en-US" sz="800" dirty="0"/>
          </a:p>
          <a:p>
            <a:pPr algn="just"/>
            <a:r>
              <a:rPr lang="bg-BG" sz="800" b="1" dirty="0"/>
              <a:t>6</a:t>
            </a:r>
            <a:r>
              <a:rPr lang="bg-BG" sz="800" dirty="0"/>
              <a:t>. </a:t>
            </a:r>
            <a:r>
              <a:rPr lang="bg-BG" sz="800" b="1" dirty="0">
                <a:cs typeface="Arial" pitchFamily="34" charset="0"/>
              </a:rPr>
              <a:t>РЕГУЛИРАНЕ ВИСОЧИНАТА И НАКЛОНА НА ОБЛЕГАЛКАТА – Вижте Фигура 6:</a:t>
            </a:r>
          </a:p>
          <a:p>
            <a:pPr algn="just"/>
            <a:r>
              <a:rPr lang="bg-BG" sz="800" b="1" dirty="0"/>
              <a:t>ВНИМАНИЕ! </a:t>
            </a:r>
            <a:r>
              <a:rPr lang="bg-BG" sz="800" dirty="0"/>
              <a:t>Не регулирайте височината на седалката, ако детето е поставено в стола за хранене. </a:t>
            </a:r>
          </a:p>
          <a:p>
            <a:pPr algn="just">
              <a:buFontTx/>
              <a:buChar char="-"/>
            </a:pPr>
            <a:r>
              <a:rPr lang="bg-BG" sz="800" dirty="0"/>
              <a:t> За да нагласите позицията на височина на седалката, натиснете едновременно бутоните (а) и </a:t>
            </a:r>
            <a:r>
              <a:rPr lang="bg-BG" sz="800" dirty="0" err="1"/>
              <a:t>предвижете</a:t>
            </a:r>
            <a:r>
              <a:rPr lang="bg-BG" sz="800" dirty="0"/>
              <a:t> седалката нагоре или надолу. Освободете бутоните, като достигнете </a:t>
            </a:r>
            <a:r>
              <a:rPr lang="bg-BG" sz="800" dirty="0" err="1"/>
              <a:t>желата</a:t>
            </a:r>
            <a:r>
              <a:rPr lang="bg-BG" sz="800" dirty="0"/>
              <a:t> височина. Ще чуете звук на щракване, показващ фиксирането на седалката в желаната позиция (7 позиции)</a:t>
            </a:r>
          </a:p>
          <a:p>
            <a:pPr algn="just">
              <a:buFontTx/>
              <a:buChar char="-"/>
            </a:pPr>
            <a:r>
              <a:rPr lang="bg-BG" sz="800" dirty="0"/>
              <a:t> За да нагласите ъгъла на наклон на седалката, повдигнете пластмасовия бутон (</a:t>
            </a:r>
            <a:r>
              <a:rPr lang="en-US" sz="800" dirty="0"/>
              <a:t>b), </a:t>
            </a:r>
            <a:r>
              <a:rPr lang="bg-BG" sz="800" dirty="0"/>
              <a:t>намиращ се на гърба на седалката, и поставете седалката в желаната позиция. Освободете бутона, за да се фиксира седалката на място. Ще чуете звук на щракване при фиксирането. </a:t>
            </a:r>
            <a:endParaRPr lang="en-US" sz="800" dirty="0"/>
          </a:p>
          <a:p>
            <a:pPr algn="just"/>
            <a:r>
              <a:rPr lang="bg-BG" sz="800" b="1" dirty="0"/>
              <a:t>ВАЖНО! </a:t>
            </a:r>
            <a:r>
              <a:rPr lang="bg-BG" sz="800" dirty="0"/>
              <a:t>Ако регулирането на височина на седалката стане трудно след определен период на употреба, </a:t>
            </a:r>
            <a:r>
              <a:rPr lang="bg-BG" sz="800" b="1" dirty="0"/>
              <a:t>НЕ</a:t>
            </a:r>
            <a:r>
              <a:rPr lang="bg-BG" sz="800" dirty="0"/>
              <a:t> използвайте каквито и да е лубриканти, а просто забърсвайте продукта след всяка употреба.</a:t>
            </a:r>
            <a:endParaRPr lang="en-US" sz="800" dirty="0">
              <a:cs typeface="Arial" pitchFamily="34" charset="0"/>
            </a:endParaRPr>
          </a:p>
          <a:p>
            <a:pPr lvl="0" algn="just"/>
            <a:r>
              <a:rPr lang="bg-BG" sz="800" b="1" dirty="0"/>
              <a:t>7. РЕГУЛИРАНЕ НА ПОСТАВКАТА ЗА КРАЧЕТА– Вижте Фигура 7</a:t>
            </a:r>
            <a:r>
              <a:rPr lang="bg-BG" sz="800" dirty="0"/>
              <a:t>: </a:t>
            </a:r>
          </a:p>
          <a:p>
            <a:pPr lvl="0" algn="just">
              <a:buFontTx/>
              <a:buChar char="-"/>
            </a:pPr>
            <a:r>
              <a:rPr lang="bg-BG" sz="800" dirty="0"/>
              <a:t> Натиснете двете </a:t>
            </a:r>
            <a:r>
              <a:rPr lang="bg-BG" sz="800" dirty="0" err="1"/>
              <a:t>бутончета</a:t>
            </a:r>
            <a:r>
              <a:rPr lang="bg-BG" sz="800" dirty="0"/>
              <a:t> (А) от двете страни на поставката за крачета и я повдигнете или свалете</a:t>
            </a:r>
            <a:r>
              <a:rPr lang="en-US" sz="800" dirty="0"/>
              <a:t> </a:t>
            </a:r>
            <a:r>
              <a:rPr lang="bg-BG" sz="800" dirty="0"/>
              <a:t>до желаната позиция. </a:t>
            </a:r>
          </a:p>
          <a:p>
            <a:pPr lvl="0" algn="just"/>
            <a:r>
              <a:rPr lang="bg-BG" sz="800" b="1" dirty="0"/>
              <a:t>8. СГЪВАНЕ НА СТОЛЧЕТО – Вижте Фигура 8:</a:t>
            </a:r>
          </a:p>
          <a:p>
            <a:pPr lvl="0" algn="just"/>
            <a:r>
              <a:rPr lang="bg-BG" sz="800" dirty="0"/>
              <a:t>- За да може столчето да е по-компактно при сгъване – премахнете таблата за хранене и я закачете на задните крачета.</a:t>
            </a:r>
          </a:p>
          <a:p>
            <a:pPr lvl="0" algn="just"/>
            <a:r>
              <a:rPr lang="bg-BG" sz="800" dirty="0"/>
              <a:t>- За да сгънете столчето, натиснете двата бутона (а) и свалете седалката на столчето до най-ниската позиция (позиция 7). </a:t>
            </a:r>
          </a:p>
          <a:p>
            <a:pPr lvl="0" algn="just"/>
            <a:r>
              <a:rPr lang="bg-BG" sz="800" dirty="0"/>
              <a:t>- Натиснете бутони </a:t>
            </a:r>
            <a:r>
              <a:rPr lang="en-US" sz="800" dirty="0"/>
              <a:t>(b) </a:t>
            </a:r>
            <a:r>
              <a:rPr lang="bg-BG" sz="800" dirty="0"/>
              <a:t>от двете страни на столчето и плъзнете задните крачета напред. </a:t>
            </a:r>
          </a:p>
          <a:p>
            <a:pPr lvl="0" algn="just"/>
            <a:r>
              <a:rPr lang="bg-BG" sz="800" dirty="0"/>
              <a:t>- Уверете се, че столчето е правилно сгънато и </a:t>
            </a:r>
            <a:r>
              <a:rPr lang="bg-BG" sz="800" dirty="0" err="1"/>
              <a:t>застопорено</a:t>
            </a:r>
            <a:r>
              <a:rPr lang="bg-BG" sz="800" dirty="0"/>
              <a:t> преди да го оставите.</a:t>
            </a:r>
          </a:p>
          <a:p>
            <a:pPr lvl="0" algn="just"/>
            <a:endParaRPr lang="en-US" sz="800" dirty="0"/>
          </a:p>
        </p:txBody>
      </p:sp>
      <p:sp>
        <p:nvSpPr>
          <p:cNvPr id="13" name="TextBox 3"/>
          <p:cNvSpPr txBox="1"/>
          <p:nvPr/>
        </p:nvSpPr>
        <p:spPr>
          <a:xfrm>
            <a:off x="107944" y="3986497"/>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a:solidFill>
                  <a:schemeClr val="tx1"/>
                </a:solidFill>
                <a:cs typeface="Arial" pitchFamily="34" charset="0"/>
              </a:rPr>
              <a:t>УКАЗАНИЯ ЗА ПОЧИСТВАНЕ И ПОДДРЪЖКА</a:t>
            </a:r>
          </a:p>
        </p:txBody>
      </p:sp>
      <p:sp>
        <p:nvSpPr>
          <p:cNvPr id="14" name="TextBox 4"/>
          <p:cNvSpPr txBox="1"/>
          <p:nvPr/>
        </p:nvSpPr>
        <p:spPr>
          <a:xfrm>
            <a:off x="107944" y="4167067"/>
            <a:ext cx="3960000" cy="2431435"/>
          </a:xfrm>
          <a:prstGeom prst="rect">
            <a:avLst/>
          </a:prstGeom>
          <a:noFill/>
        </p:spPr>
        <p:txBody>
          <a:bodyPr wrap="square" rtlCol="0">
            <a:spAutoFit/>
          </a:bodyPr>
          <a:lstStyle/>
          <a:p>
            <a:pPr algn="just">
              <a:buAutoNum type="arabicPeriod"/>
            </a:pPr>
            <a:r>
              <a:rPr lang="bg-BG" sz="800" b="1" dirty="0">
                <a:cs typeface="Arial" pitchFamily="34" charset="0"/>
              </a:rPr>
              <a:t> Почистване и съхранение: </a:t>
            </a:r>
          </a:p>
          <a:p>
            <a:pPr algn="just">
              <a:buFont typeface="Arial" pitchFamily="34" charset="0"/>
              <a:buChar char="•"/>
            </a:pPr>
            <a:r>
              <a:rPr lang="bg-BG" sz="800" dirty="0">
                <a:cs typeface="Arial" pitchFamily="34" charset="0"/>
              </a:rPr>
              <a:t> Забърсвайте пластмасовите и металните части на продукта само с навлажнена кърпа.</a:t>
            </a:r>
          </a:p>
          <a:p>
            <a:pPr algn="just">
              <a:buFont typeface="Arial" pitchFamily="34" charset="0"/>
              <a:buChar char="•"/>
            </a:pPr>
            <a:r>
              <a:rPr lang="bg-BG" sz="800" dirty="0">
                <a:cs typeface="Arial" pitchFamily="34" charset="0"/>
              </a:rPr>
              <a:t> За да почистите тапицерията, използвайте мека кърпа или гъба, леко навлажнени с топла вода и мек почистващ препарат</a:t>
            </a:r>
          </a:p>
          <a:p>
            <a:pPr algn="just">
              <a:buFont typeface="Arial" pitchFamily="34" charset="0"/>
              <a:buChar char="•"/>
            </a:pPr>
            <a:r>
              <a:rPr lang="bg-BG" sz="800" dirty="0">
                <a:cs typeface="Arial" pitchFamily="34" charset="0"/>
              </a:rPr>
              <a:t> Не почиствайте с агресивни почистващи препарати, съдържащи абразивни частици, такива на амонячна основа , белина или със спирт.</a:t>
            </a:r>
          </a:p>
          <a:p>
            <a:pPr algn="just">
              <a:buFont typeface="Arial" pitchFamily="34" charset="0"/>
              <a:buChar char="•"/>
            </a:pPr>
            <a:r>
              <a:rPr lang="bg-BG" sz="800" dirty="0">
                <a:cs typeface="Arial" pitchFamily="34" charset="0"/>
              </a:rPr>
              <a:t> Оставете продукта да изсъхне напълно след почистване и след това го приберете за съхранение.</a:t>
            </a:r>
          </a:p>
          <a:p>
            <a:pPr algn="just">
              <a:buFont typeface="Arial" pitchFamily="34" charset="0"/>
              <a:buChar char="•"/>
            </a:pPr>
            <a:r>
              <a:rPr lang="bg-BG" sz="800" dirty="0">
                <a:cs typeface="Arial" pitchFamily="34" charset="0"/>
              </a:rPr>
              <a:t> Не поставяйте никакви артикули върху или в стола за хранене, за да избегнете повреда по конструкцията.</a:t>
            </a:r>
          </a:p>
          <a:p>
            <a:pPr algn="just">
              <a:buFont typeface="Arial" pitchFamily="34" charset="0"/>
              <a:buChar char="•"/>
            </a:pPr>
            <a:r>
              <a:rPr lang="bg-BG" sz="800" dirty="0">
                <a:cs typeface="Arial" pitchFamily="34" charset="0"/>
              </a:rPr>
              <a:t> Съхранявайте продукта на сухо и чисто място. НЕ излагайте продукта на прякото въздействие на директна слънчева светлина, дъжд, влага или резки температурни промени.</a:t>
            </a:r>
          </a:p>
          <a:p>
            <a:pPr algn="just"/>
            <a:r>
              <a:rPr lang="bg-BG" sz="800" dirty="0">
                <a:cs typeface="Arial" pitchFamily="34" charset="0"/>
              </a:rPr>
              <a:t>2. За да осигурите безопасността на вашето дете и по-продължителната употреба на този стол за хранене, ви препоръчваме редовно да проверявате заключващите механизми, предпазните колани и закопчалките, съединенията и механизмите за регулиране на седалката и фиксиращите механизми за износване, повреда или накъсване.</a:t>
            </a:r>
          </a:p>
        </p:txBody>
      </p:sp>
      <p:sp>
        <p:nvSpPr>
          <p:cNvPr id="19" name="TextBox 14"/>
          <p:cNvSpPr txBox="1"/>
          <p:nvPr/>
        </p:nvSpPr>
        <p:spPr>
          <a:xfrm>
            <a:off x="179512" y="6565760"/>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8</a:t>
            </a:r>
            <a:endParaRPr lang="bg-BG" sz="800" b="1" dirty="0">
              <a:cs typeface="Arial" pitchFamily="34" charset="0"/>
            </a:endParaRPr>
          </a:p>
        </p:txBody>
      </p:sp>
      <p:sp>
        <p:nvSpPr>
          <p:cNvPr id="6" name="Правоъгълник 22"/>
          <p:cNvSpPr/>
          <p:nvPr/>
        </p:nvSpPr>
        <p:spPr>
          <a:xfrm>
            <a:off x="5076056" y="0"/>
            <a:ext cx="3914493" cy="4031873"/>
          </a:xfrm>
          <a:prstGeom prst="rect">
            <a:avLst/>
          </a:prstGeom>
        </p:spPr>
        <p:txBody>
          <a:bodyPr wrap="square">
            <a:spAutoFit/>
          </a:bodyPr>
          <a:lstStyle/>
          <a:p>
            <a:pPr lvl="0" algn="just"/>
            <a:r>
              <a:rPr lang="de-DE" sz="800" dirty="0"/>
              <a:t>Schieberegler sind an den Trägern und am </a:t>
            </a:r>
            <a:r>
              <a:rPr lang="de-DE" sz="800" dirty="0" err="1"/>
              <a:t>Hüftgurt</a:t>
            </a:r>
            <a:r>
              <a:rPr lang="de-DE" sz="800" dirty="0"/>
              <a:t> (c) angebracht. Die Gurte sollten sorgfältig an die Bedürfnisse des Kindes angepasst werden. </a:t>
            </a:r>
          </a:p>
          <a:p>
            <a:pPr lvl="0" algn="just"/>
            <a:r>
              <a:rPr lang="de-DE" sz="800" dirty="0"/>
              <a:t>- Um die Höhe des Riemens einzustellen oder die Gurte zu entfernen, schauen Sie auf die Rückseite der Rückenlehne. Sie werden sehen, dass die Enden der Gurte mit </a:t>
            </a:r>
            <a:r>
              <a:rPr lang="de-DE" sz="800" dirty="0" err="1"/>
              <a:t>Stoppern</a:t>
            </a:r>
            <a:r>
              <a:rPr lang="de-DE" sz="800" dirty="0"/>
              <a:t> enden. Richten Sie den Stopper (e) aus und schieben Sie ihn durch die Sitzöffnungen (d). </a:t>
            </a:r>
          </a:p>
          <a:p>
            <a:pPr lvl="0" algn="just"/>
            <a:r>
              <a:rPr lang="de-DE" sz="800" dirty="0"/>
              <a:t>- Um die Gurte wieder anzubringen, richten Sie den Stopper (e) erneut aus, schieben Sie ihn durch die Schlitze im Sitz und fixierten Sie ihn. </a:t>
            </a:r>
          </a:p>
          <a:p>
            <a:pPr lvl="0" algn="just"/>
            <a:r>
              <a:rPr lang="de-DE" sz="800" b="1" dirty="0"/>
              <a:t>6. EINSTELLUNG DER HÖHE UND DER NEIGUNG DER RÜCKENLEHNE (Abbildung 6): </a:t>
            </a:r>
          </a:p>
          <a:p>
            <a:pPr lvl="0" algn="just"/>
            <a:r>
              <a:rPr lang="de-DE" sz="800" b="1" dirty="0"/>
              <a:t>ACHTUNG! </a:t>
            </a:r>
            <a:r>
              <a:rPr lang="de-DE" sz="800" dirty="0"/>
              <a:t>Passen Sie die Höhe des Sitzes nicht an, wenn das Kind auf dem Hochstuhl sitzt.</a:t>
            </a:r>
          </a:p>
          <a:p>
            <a:pPr lvl="0" algn="just"/>
            <a:r>
              <a:rPr lang="de-DE" sz="800" dirty="0"/>
              <a:t>- Um die Sitzhöhenposition einzustellen, drücken Sie gleichzeitig die Tasten (a) und bewegen Sie den Sitz nach oben oder unten. Lassen Sie die Tasten los, bis Sie die gewünschte Höhe erreichen. Sie hören ein Klickgeräusch, das anzeigt, dass der Sitz in der gewünschten Position verriegelt ist (7 Positionen). </a:t>
            </a:r>
          </a:p>
          <a:p>
            <a:pPr lvl="0" algn="just"/>
            <a:r>
              <a:rPr lang="de-DE" sz="800" dirty="0"/>
              <a:t>- Um den Neigungswinkel des Sitzes einzustellen, heben Sie den Plastikknopf (b) an der Rückseite des Sitzes an und bringen Sie den Sitz in die gewünschte Position. Lassen Sie den Knopf los, um den Sitz zu verriegeln. Sie hören beim Sperren ein Klicken. </a:t>
            </a:r>
          </a:p>
          <a:p>
            <a:pPr lvl="0" algn="just"/>
            <a:r>
              <a:rPr lang="de-DE" sz="800" dirty="0"/>
              <a:t>WICHTIG! Wenn die Einstellung der Sitzhöhe nach einer bestimmten Nutzungsdauer schwierig wird, verwenden Sie KEINE Schmiermittel, sondern wischen Sie das Produkt einfach nach jedem Gebrauch ab. </a:t>
            </a:r>
          </a:p>
          <a:p>
            <a:pPr lvl="0" algn="just"/>
            <a:r>
              <a:rPr lang="de-DE" sz="800" b="1" dirty="0"/>
              <a:t>7. EINSTELLEN DER FUSSSTÜTZE (Siehe Abbildung 7): </a:t>
            </a:r>
          </a:p>
          <a:p>
            <a:pPr lvl="0" algn="just"/>
            <a:r>
              <a:rPr lang="de-DE" sz="800" dirty="0"/>
              <a:t>- Drücken Sie die beiden Knöpfe (A) an beiden Seiten der Fußstütze und heben oder senken Sie sie in die gewünschte Position.  </a:t>
            </a:r>
          </a:p>
          <a:p>
            <a:pPr lvl="0" algn="just"/>
            <a:r>
              <a:rPr lang="de-DE" sz="800" b="1" dirty="0"/>
              <a:t>8. ZUSAMMENKLAPPEN DES STÜHLCHENS.  </a:t>
            </a:r>
          </a:p>
          <a:p>
            <a:pPr lvl="0" algn="just"/>
            <a:r>
              <a:rPr lang="de-DE" sz="800" dirty="0"/>
              <a:t>- Um das Stühlchen beim Zusammenklappen kompakter zu machen, entfernen Sie das Esstablett und befestigen Sie es an den Hinterfüßen. </a:t>
            </a:r>
          </a:p>
          <a:p>
            <a:pPr lvl="0" algn="just"/>
            <a:r>
              <a:rPr lang="de-DE" sz="800" dirty="0"/>
              <a:t>- Um das Stühlchen zusammenzuklappen, drücken Sie die beiden Knöpfe (a) und senken Sie den Sitz in die niedrigste Position (Position 7). </a:t>
            </a:r>
          </a:p>
          <a:p>
            <a:pPr lvl="0" algn="just"/>
            <a:r>
              <a:rPr lang="de-DE" sz="800" dirty="0"/>
              <a:t>- Drücken Sie die Knöpfe (b) auf beiden Seiten des Stühlchens und schieben Sie die hinteren Füße nach vorne. </a:t>
            </a:r>
          </a:p>
          <a:p>
            <a:pPr lvl="0" algn="just"/>
            <a:r>
              <a:rPr lang="de-DE" sz="800" dirty="0"/>
              <a:t>- Vergewissern Sie sich, dass der Sitz zusammengeklappt und ordnungsgemäß verriegelt ist, bevor Sie ihn lassen. </a:t>
            </a:r>
          </a:p>
        </p:txBody>
      </p:sp>
      <p:sp>
        <p:nvSpPr>
          <p:cNvPr id="7" name="TextBox 14"/>
          <p:cNvSpPr txBox="1"/>
          <p:nvPr/>
        </p:nvSpPr>
        <p:spPr>
          <a:xfrm>
            <a:off x="8564331" y="6565760"/>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31</a:t>
            </a:r>
            <a:endParaRPr lang="bg-BG" sz="800" b="1" dirty="0">
              <a:cs typeface="Arial" pitchFamily="34" charset="0"/>
            </a:endParaRPr>
          </a:p>
        </p:txBody>
      </p:sp>
      <p:sp>
        <p:nvSpPr>
          <p:cNvPr id="8" name="TextBox 42"/>
          <p:cNvSpPr txBox="1"/>
          <p:nvPr/>
        </p:nvSpPr>
        <p:spPr>
          <a:xfrm>
            <a:off x="5076056" y="4046530"/>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a:solidFill>
                  <a:schemeClr val="tx1"/>
                </a:solidFill>
                <a:cs typeface="Arial" pitchFamily="34" charset="0"/>
              </a:rPr>
              <a:t>REINIGUNGS- UND WARTUNGSANLEITUNG </a:t>
            </a:r>
            <a:endParaRPr lang="bg-BG" sz="900" b="1" dirty="0">
              <a:solidFill>
                <a:schemeClr val="tx1"/>
              </a:solidFill>
              <a:cs typeface="Arial" pitchFamily="34" charset="0"/>
            </a:endParaRPr>
          </a:p>
        </p:txBody>
      </p:sp>
      <p:sp>
        <p:nvSpPr>
          <p:cNvPr id="9" name="TextBox 44"/>
          <p:cNvSpPr txBox="1"/>
          <p:nvPr/>
        </p:nvSpPr>
        <p:spPr>
          <a:xfrm>
            <a:off x="5053302" y="4245845"/>
            <a:ext cx="3960000" cy="2308324"/>
          </a:xfrm>
          <a:prstGeom prst="rect">
            <a:avLst/>
          </a:prstGeom>
          <a:noFill/>
        </p:spPr>
        <p:txBody>
          <a:bodyPr wrap="square" rtlCol="0">
            <a:spAutoFit/>
          </a:bodyPr>
          <a:lstStyle/>
          <a:p>
            <a:pPr algn="just"/>
            <a:r>
              <a:rPr lang="de-DE" sz="800" b="1" dirty="0">
                <a:cs typeface="Arial" pitchFamily="34" charset="0"/>
              </a:rPr>
              <a:t>1.Reinigung und Lagerung: </a:t>
            </a:r>
          </a:p>
          <a:p>
            <a:pPr algn="just"/>
            <a:r>
              <a:rPr lang="de-DE" sz="800" dirty="0">
                <a:cs typeface="Arial" pitchFamily="34" charset="0"/>
              </a:rPr>
              <a:t>• Wischen Sie die Kunststoff- und Metallteile des Produkts nur mit einem feuchten Tuch ab. </a:t>
            </a:r>
          </a:p>
          <a:p>
            <a:pPr algn="just"/>
            <a:r>
              <a:rPr lang="de-DE" sz="800" dirty="0">
                <a:cs typeface="Arial" pitchFamily="34" charset="0"/>
              </a:rPr>
              <a:t>• Verwenden Sie zum Reinigen der Polster ein weiches Tuch oder einen Schwamm, der leicht mit warmem Wasser und einem milden Reinigungsmittel angefeuchtet ist. </a:t>
            </a:r>
          </a:p>
          <a:p>
            <a:pPr algn="just"/>
            <a:r>
              <a:rPr lang="de-DE" sz="800" dirty="0">
                <a:cs typeface="Arial" pitchFamily="34" charset="0"/>
              </a:rPr>
              <a:t>• Reinigen Sie nicht mit aggressiven Reinigungsmitteln, die </a:t>
            </a:r>
            <a:r>
              <a:rPr lang="de-DE" sz="800" dirty="0" err="1">
                <a:cs typeface="Arial" pitchFamily="34" charset="0"/>
              </a:rPr>
              <a:t>abrasive</a:t>
            </a:r>
            <a:r>
              <a:rPr lang="de-DE" sz="800" dirty="0">
                <a:cs typeface="Arial" pitchFamily="34" charset="0"/>
              </a:rPr>
              <a:t> Partikel wie Ammoniak, Bleichmittel oder Alkohol enthalten. </a:t>
            </a:r>
          </a:p>
          <a:p>
            <a:pPr algn="just"/>
            <a:r>
              <a:rPr lang="de-DE" sz="800" dirty="0">
                <a:cs typeface="Arial" pitchFamily="34" charset="0"/>
              </a:rPr>
              <a:t>• Lassen Sie das Produkt nach der Reinigung vollständig trocknen und lagern Sie es anschließend zur Aufbewahrung. </a:t>
            </a:r>
          </a:p>
          <a:p>
            <a:pPr algn="just"/>
            <a:r>
              <a:rPr lang="de-DE" sz="800" dirty="0">
                <a:cs typeface="Arial" pitchFamily="34" charset="0"/>
              </a:rPr>
              <a:t>• Stellen Sie keine Gegenstände auf oder in den Hochstuhl, um Schäden an der Struktur zu vermeiden. </a:t>
            </a:r>
          </a:p>
          <a:p>
            <a:pPr algn="just"/>
            <a:r>
              <a:rPr lang="de-DE" sz="800" dirty="0">
                <a:cs typeface="Arial" pitchFamily="34" charset="0"/>
              </a:rPr>
              <a:t>• Lagern Sie das Produkt an einem trockenen und sauberen Ort. Setzen Sie das Produkt NICHT direktem Sonnenlicht, Regen, Feuchtigkeit oder plötzlichen Temperaturschwankungen aus.  </a:t>
            </a:r>
          </a:p>
          <a:p>
            <a:pPr algn="just"/>
            <a:r>
              <a:rPr lang="de-DE" sz="800" dirty="0">
                <a:cs typeface="Arial" pitchFamily="34" charset="0"/>
              </a:rPr>
              <a:t>2. Um die Sicherheit Ihres Kindes und die längere Verwendung dieses Hochstuhls zu gewährleisten, empfehlen wir, die Verriegelungsmechanismen, Sicherheitsgurte und -befestigungen, Sitz- und Sitzverschlüsse, sowie die Verriegelungsmechanismen regelmäßig auf Abnutzung, Beschädigung oder Reißen zu überprüfen. </a:t>
            </a:r>
            <a:endParaRPr lang="en-US" sz="800" dirty="0">
              <a:cs typeface="Arial" pitchFamily="34" charset="0"/>
            </a:endParaRPr>
          </a:p>
        </p:txBody>
      </p:sp>
    </p:spTree>
    <p:extLst>
      <p:ext uri="{BB962C8B-B14F-4D97-AF65-F5344CB8AC3E}">
        <p14:creationId xmlns:p14="http://schemas.microsoft.com/office/powerpoint/2010/main" val="121203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4"/>
          <p:cNvSpPr txBox="1"/>
          <p:nvPr/>
        </p:nvSpPr>
        <p:spPr>
          <a:xfrm>
            <a:off x="125107" y="5272529"/>
            <a:ext cx="3895914"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RECOMMENDATIONS AND WARNINGS FOR SAFE USE</a:t>
            </a:r>
            <a:endParaRPr lang="bg-BG" sz="900" b="1" dirty="0">
              <a:solidFill>
                <a:schemeClr val="tx1"/>
              </a:solidFill>
              <a:cs typeface="Arial" pitchFamily="34" charset="0"/>
            </a:endParaRPr>
          </a:p>
        </p:txBody>
      </p:sp>
      <p:sp>
        <p:nvSpPr>
          <p:cNvPr id="10" name="TextBox 15"/>
          <p:cNvSpPr txBox="1"/>
          <p:nvPr/>
        </p:nvSpPr>
        <p:spPr>
          <a:xfrm>
            <a:off x="125107" y="5474215"/>
            <a:ext cx="3895914" cy="461665"/>
          </a:xfrm>
          <a:prstGeom prst="rect">
            <a:avLst/>
          </a:prstGeom>
          <a:noFill/>
        </p:spPr>
        <p:txBody>
          <a:bodyPr wrap="square" rtlCol="0">
            <a:spAutoFit/>
          </a:bodyPr>
          <a:lstStyle/>
          <a:p>
            <a:pPr algn="ctr"/>
            <a:r>
              <a:rPr lang="en-US" sz="800" b="1" dirty="0">
                <a:cs typeface="Arial" pitchFamily="34" charset="0"/>
              </a:rPr>
              <a:t>READ THESE INSTRUCTIONS CAREFULLY BEFORE USING THE PRODUCT AND KEEP THEM FOR FUTURE REFERENCE. THE CORRECT USE AND MAINTENANCE OF THIS PRODUCT IS OF GREAT IMPORTANCE.</a:t>
            </a:r>
            <a:endParaRPr lang="bg-BG" sz="800" b="1" dirty="0">
              <a:cs typeface="Arial" pitchFamily="34" charset="0"/>
            </a:endParaRPr>
          </a:p>
        </p:txBody>
      </p:sp>
      <p:sp>
        <p:nvSpPr>
          <p:cNvPr id="2" name="Правоъгълник 1"/>
          <p:cNvSpPr/>
          <p:nvPr/>
        </p:nvSpPr>
        <p:spPr>
          <a:xfrm>
            <a:off x="107536" y="116632"/>
            <a:ext cx="3901759" cy="1200329"/>
          </a:xfrm>
          <a:prstGeom prst="rect">
            <a:avLst/>
          </a:prstGeom>
        </p:spPr>
        <p:txBody>
          <a:bodyPr wrap="square">
            <a:spAutoFit/>
          </a:bodyPr>
          <a:lstStyle/>
          <a:p>
            <a:pPr algn="just"/>
            <a:r>
              <a:rPr lang="bg-BG" sz="800" dirty="0">
                <a:cs typeface="Arial" pitchFamily="34" charset="0"/>
              </a:rPr>
              <a:t>3. Ако установите разхлабени връзки, скъсани, напукани или повредени части, те трябва да бъдат ремонтирани или подменени с оригинални части от оторизиран сервиз. За целта се свържете с търговския обект, от който сте закупили продукта.</a:t>
            </a:r>
            <a:endParaRPr lang="en-US" sz="800" dirty="0">
              <a:cs typeface="Arial" pitchFamily="34" charset="0"/>
            </a:endParaRPr>
          </a:p>
          <a:p>
            <a:pPr algn="just"/>
            <a:r>
              <a:rPr lang="bg-BG" sz="800" dirty="0">
                <a:cs typeface="Arial" pitchFamily="34" charset="0"/>
              </a:rPr>
              <a:t>4. Ако установите повреда или че някоя функция на столчето не работи, трябва да преустановите ползването му, докато не се установи повредата. За целта се свържете с търговския обект, от който сте закупили продукта.</a:t>
            </a:r>
          </a:p>
          <a:p>
            <a:pPr algn="just"/>
            <a:r>
              <a:rPr lang="bg-BG" sz="800" b="1" dirty="0">
                <a:cs typeface="Arial" pitchFamily="34" charset="0"/>
              </a:rPr>
              <a:t>5. Състав на тапицерията:</a:t>
            </a:r>
          </a:p>
          <a:p>
            <a:pPr algn="just"/>
            <a:r>
              <a:rPr lang="bg-BG" sz="800" b="1" dirty="0">
                <a:cs typeface="Arial" pitchFamily="34" charset="0"/>
              </a:rPr>
              <a:t>Външна част: 100%</a:t>
            </a:r>
            <a:r>
              <a:rPr lang="en-US" sz="800" b="1" dirty="0">
                <a:cs typeface="Arial" pitchFamily="34" charset="0"/>
              </a:rPr>
              <a:t> PVC</a:t>
            </a:r>
          </a:p>
          <a:p>
            <a:pPr algn="just"/>
            <a:r>
              <a:rPr lang="bg-BG" sz="800" b="1" dirty="0">
                <a:cs typeface="Arial" pitchFamily="34" charset="0"/>
              </a:rPr>
              <a:t>Пълнеж: 100% Полиестер</a:t>
            </a:r>
          </a:p>
        </p:txBody>
      </p:sp>
      <p:pic>
        <p:nvPicPr>
          <p:cNvPr id="28"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184" y="1309896"/>
            <a:ext cx="1639824" cy="283464"/>
          </a:xfrm>
          <a:prstGeom prst="rect">
            <a:avLst/>
          </a:prstGeom>
        </p:spPr>
      </p:pic>
      <p:sp>
        <p:nvSpPr>
          <p:cNvPr id="29" name="TextBox 13"/>
          <p:cNvSpPr txBox="1"/>
          <p:nvPr/>
        </p:nvSpPr>
        <p:spPr>
          <a:xfrm>
            <a:off x="535252" y="1679228"/>
            <a:ext cx="2880000" cy="707886"/>
          </a:xfrm>
          <a:prstGeom prst="rect">
            <a:avLst/>
          </a:prstGeom>
          <a:noFill/>
        </p:spPr>
        <p:txBody>
          <a:bodyPr wrap="square" rtlCol="0">
            <a:spAutoFit/>
          </a:bodyPr>
          <a:lstStyle/>
          <a:p>
            <a:pPr algn="ctr"/>
            <a:r>
              <a:rPr lang="bg-BG" sz="800" b="1" dirty="0">
                <a:cs typeface="Arial" pitchFamily="34" charset="0"/>
              </a:rPr>
              <a:t>ПРОИЗВЕДЕНО ЗА </a:t>
            </a:r>
            <a:r>
              <a:rPr lang="en-US" sz="800" b="1" dirty="0">
                <a:cs typeface="Arial" pitchFamily="34" charset="0"/>
              </a:rPr>
              <a:t>MONI</a:t>
            </a:r>
            <a:endParaRPr lang="bg-BG" sz="800" b="1" dirty="0">
              <a:cs typeface="Arial" pitchFamily="34" charset="0"/>
            </a:endParaRPr>
          </a:p>
          <a:p>
            <a:pPr algn="ctr"/>
            <a:r>
              <a:rPr lang="bg-BG" sz="800" b="1" dirty="0">
                <a:cs typeface="Arial" pitchFamily="34" charset="0"/>
              </a:rPr>
              <a:t>Вносител: Мони Трейд ООД</a:t>
            </a:r>
          </a:p>
          <a:p>
            <a:pPr algn="ctr"/>
            <a:r>
              <a:rPr lang="bg-BG" sz="800" b="1" dirty="0">
                <a:cs typeface="Arial" pitchFamily="34" charset="0"/>
              </a:rPr>
              <a:t>Адрес: България, гр. София, </a:t>
            </a:r>
          </a:p>
          <a:p>
            <a:pPr algn="ctr"/>
            <a:r>
              <a:rPr lang="bg-BG" sz="800" b="1" dirty="0">
                <a:cs typeface="Arial" pitchFamily="34" charset="0"/>
              </a:rPr>
              <a:t>кв. </a:t>
            </a:r>
            <a:r>
              <a:rPr lang="bg-BG" sz="800" b="1" dirty="0" err="1">
                <a:cs typeface="Arial" pitchFamily="34" charset="0"/>
              </a:rPr>
              <a:t>Требич</a:t>
            </a:r>
            <a:r>
              <a:rPr lang="en-US" sz="800" b="1" dirty="0">
                <a:cs typeface="Arial" pitchFamily="34" charset="0"/>
              </a:rPr>
              <a:t>, </a:t>
            </a:r>
            <a:r>
              <a:rPr lang="bg-BG" sz="800" b="1" dirty="0">
                <a:cs typeface="Arial" pitchFamily="34" charset="0"/>
              </a:rPr>
              <a:t>ул. </a:t>
            </a:r>
            <a:r>
              <a:rPr lang="bg-BG" sz="800" b="1" dirty="0" err="1">
                <a:cs typeface="Arial" pitchFamily="34" charset="0"/>
              </a:rPr>
              <a:t>Доло</a:t>
            </a:r>
            <a:r>
              <a:rPr lang="bg-BG" sz="800" b="1" dirty="0">
                <a:cs typeface="Arial" pitchFamily="34" charset="0"/>
              </a:rPr>
              <a:t> 1</a:t>
            </a:r>
          </a:p>
          <a:p>
            <a:pPr algn="ctr"/>
            <a:r>
              <a:rPr lang="bg-BG" sz="800" b="1" dirty="0">
                <a:cs typeface="Arial" pitchFamily="34" charset="0"/>
              </a:rPr>
              <a:t>Тел: 02/ 936 07 90</a:t>
            </a:r>
          </a:p>
        </p:txBody>
      </p:sp>
      <p:sp>
        <p:nvSpPr>
          <p:cNvPr id="30" name="Rounded Rectangle 14"/>
          <p:cNvSpPr/>
          <p:nvPr/>
        </p:nvSpPr>
        <p:spPr>
          <a:xfrm>
            <a:off x="119262" y="2429873"/>
            <a:ext cx="3901759" cy="1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a:solidFill>
                  <a:schemeClr val="tx1"/>
                </a:solidFill>
              </a:rPr>
              <a:t>EN</a:t>
            </a:r>
            <a:endParaRPr lang="bg-BG" sz="900" b="1" dirty="0">
              <a:solidFill>
                <a:schemeClr val="tx1"/>
              </a:solidFill>
            </a:endParaRPr>
          </a:p>
        </p:txBody>
      </p:sp>
      <p:sp>
        <p:nvSpPr>
          <p:cNvPr id="31" name="TextBox 15"/>
          <p:cNvSpPr txBox="1"/>
          <p:nvPr/>
        </p:nvSpPr>
        <p:spPr>
          <a:xfrm>
            <a:off x="119262" y="2617418"/>
            <a:ext cx="3901759" cy="2677656"/>
          </a:xfrm>
          <a:prstGeom prst="rect">
            <a:avLst/>
          </a:prstGeom>
          <a:noFill/>
        </p:spPr>
        <p:txBody>
          <a:bodyPr wrap="square" rtlCol="0">
            <a:spAutoFit/>
          </a:bodyPr>
          <a:lstStyle/>
          <a:p>
            <a:pPr algn="just"/>
            <a:r>
              <a:rPr lang="en-US" sz="800" dirty="0"/>
              <a:t>The high chair complies with the requirements of European standards </a:t>
            </a:r>
            <a:r>
              <a:rPr lang="bg-BG" sz="800" dirty="0"/>
              <a:t>EN 14988:2017. </a:t>
            </a:r>
            <a:r>
              <a:rPr lang="en-US" sz="800" dirty="0"/>
              <a:t>The high chair is intended for children aged over </a:t>
            </a:r>
            <a:r>
              <a:rPr lang="bg-BG" sz="800" dirty="0"/>
              <a:t>6 </a:t>
            </a:r>
            <a:r>
              <a:rPr lang="en-US" sz="800" dirty="0"/>
              <a:t>months and weighing no more than </a:t>
            </a:r>
            <a:r>
              <a:rPr lang="bg-BG" sz="800" dirty="0"/>
              <a:t>15 </a:t>
            </a:r>
            <a:r>
              <a:rPr lang="en-US" sz="800" dirty="0"/>
              <a:t>kg</a:t>
            </a:r>
            <a:r>
              <a:rPr lang="bg-BG" sz="800" dirty="0"/>
              <a:t>, </a:t>
            </a:r>
            <a:r>
              <a:rPr lang="en-US" sz="800" dirty="0"/>
              <a:t>that can stay seated stably and independently</a:t>
            </a:r>
            <a:r>
              <a:rPr lang="bg-BG" sz="800" dirty="0"/>
              <a:t>! </a:t>
            </a:r>
            <a:endParaRPr lang="en-US" sz="800" dirty="0"/>
          </a:p>
          <a:p>
            <a:pPr algn="just"/>
            <a:r>
              <a:rPr lang="en-US" sz="800" b="1" dirty="0"/>
              <a:t>WARNING</a:t>
            </a:r>
            <a:r>
              <a:rPr lang="bg-BG" sz="800" b="1" dirty="0"/>
              <a:t>!</a:t>
            </a:r>
            <a:r>
              <a:rPr lang="en-US" sz="800" b="1" dirty="0"/>
              <a:t> PLEASE</a:t>
            </a:r>
            <a:r>
              <a:rPr lang="bg-BG" sz="800" b="1" dirty="0"/>
              <a:t>, </a:t>
            </a:r>
            <a:r>
              <a:rPr lang="en-US" sz="800" b="1" dirty="0"/>
              <a:t>READ CAREFULLY THIS INSTRUCTION MANUAL AND KEEP FOR FUTURE REFERENCE AT AN EASY TO REACH AND SECURE PLACE</a:t>
            </a:r>
            <a:r>
              <a:rPr lang="bg-BG" sz="800" b="1" dirty="0"/>
              <a:t>! </a:t>
            </a:r>
            <a:r>
              <a:rPr lang="en-US" sz="800" b="1" dirty="0"/>
              <a:t>IT CONTAINS IMPORTANT INFORMATION, GUIDELINES AND RECOMMENDATIONS ABOUT THE HIGH CHAIR AND ITS SAFE USE.</a:t>
            </a:r>
            <a:r>
              <a:rPr lang="bg-BG" sz="800" b="1" dirty="0"/>
              <a:t> </a:t>
            </a:r>
            <a:r>
              <a:rPr lang="en-US" sz="800" dirty="0"/>
              <a:t>Follow the exact guidelines and recommendations from this manual in order to provide maximum safety of your child during use of the product</a:t>
            </a:r>
            <a:r>
              <a:rPr lang="bg-BG" sz="800" dirty="0"/>
              <a:t>! </a:t>
            </a:r>
            <a:r>
              <a:rPr lang="en-US" sz="800" dirty="0"/>
              <a:t>Pay special attention to the warnings and provide all necessary safety measures</a:t>
            </a:r>
            <a:r>
              <a:rPr lang="bg-BG" sz="800" dirty="0"/>
              <a:t>, </a:t>
            </a:r>
            <a:r>
              <a:rPr lang="en-US" sz="800" dirty="0"/>
              <a:t>in order to avoid the risk of injury or impairment of the child and ensure its safety</a:t>
            </a:r>
            <a:r>
              <a:rPr lang="bg-BG" sz="800" dirty="0"/>
              <a:t>! </a:t>
            </a:r>
            <a:r>
              <a:rPr lang="en-US" sz="800" dirty="0"/>
              <a:t>You are responsible for the safety of your child if you do not follow and comply with these guidelines and recommendations</a:t>
            </a:r>
            <a:r>
              <a:rPr lang="bg-BG" sz="800" dirty="0"/>
              <a:t>! </a:t>
            </a:r>
            <a:r>
              <a:rPr lang="en-US" sz="800" dirty="0"/>
              <a:t>Make sure that anyone who uses the high chair is familiar with the instruction and observes it</a:t>
            </a:r>
            <a:r>
              <a:rPr lang="bg-BG" sz="800" dirty="0"/>
              <a:t>!</a:t>
            </a:r>
            <a:endParaRPr lang="en-US" sz="800" dirty="0"/>
          </a:p>
          <a:p>
            <a:pPr marL="171450" indent="-171450" algn="just">
              <a:buFont typeface="Wingdings" pitchFamily="2" charset="2"/>
              <a:buChar char="v"/>
            </a:pPr>
            <a:r>
              <a:rPr lang="en-US" sz="800" b="1" u="sng" dirty="0"/>
              <a:t>This model high chair is with the following features:</a:t>
            </a:r>
          </a:p>
          <a:p>
            <a:pPr algn="just">
              <a:buFont typeface="Arial" pitchFamily="34" charset="0"/>
              <a:buChar char="•"/>
            </a:pPr>
            <a:r>
              <a:rPr lang="en-US" sz="800" dirty="0"/>
              <a:t> 5 – point safety belt</a:t>
            </a:r>
          </a:p>
          <a:p>
            <a:pPr algn="just">
              <a:buFont typeface="Arial" pitchFamily="34" charset="0"/>
              <a:buChar char="•"/>
            </a:pPr>
            <a:r>
              <a:rPr lang="en-US" sz="800" dirty="0"/>
              <a:t> Foot rest</a:t>
            </a:r>
          </a:p>
          <a:p>
            <a:pPr algn="just">
              <a:buFont typeface="Arial" pitchFamily="34" charset="0"/>
              <a:buChar char="•"/>
            </a:pPr>
            <a:r>
              <a:rPr lang="en-US" sz="800" dirty="0"/>
              <a:t> 3 reclining positions of the backrest</a:t>
            </a:r>
          </a:p>
          <a:p>
            <a:pPr algn="just">
              <a:buFont typeface="Arial" pitchFamily="34" charset="0"/>
              <a:buChar char="•"/>
            </a:pPr>
            <a:r>
              <a:rPr lang="en-US" sz="800" dirty="0"/>
              <a:t> </a:t>
            </a:r>
            <a:r>
              <a:rPr lang="bg-BG" sz="800" dirty="0"/>
              <a:t>7</a:t>
            </a:r>
            <a:r>
              <a:rPr lang="en-US" sz="800" dirty="0"/>
              <a:t> height positions of the seat</a:t>
            </a:r>
          </a:p>
          <a:p>
            <a:pPr algn="just">
              <a:buFont typeface="Arial" pitchFamily="34" charset="0"/>
              <a:buChar char="•"/>
            </a:pPr>
            <a:r>
              <a:rPr lang="en-US" sz="800" dirty="0"/>
              <a:t> Adjustable food tray to 3 positions (back and forth)</a:t>
            </a:r>
          </a:p>
          <a:p>
            <a:pPr algn="just">
              <a:buFont typeface="Arial" pitchFamily="34" charset="0"/>
              <a:buChar char="•"/>
            </a:pPr>
            <a:r>
              <a:rPr lang="en-US" sz="800" dirty="0"/>
              <a:t> Plastic protector on lower tray</a:t>
            </a:r>
          </a:p>
          <a:p>
            <a:pPr algn="just">
              <a:buFont typeface="Arial" pitchFamily="34" charset="0"/>
              <a:buChar char="•"/>
            </a:pPr>
            <a:r>
              <a:rPr lang="en-US" sz="800" dirty="0"/>
              <a:t> Free standing after folded</a:t>
            </a:r>
            <a:endParaRPr lang="bg-BG" sz="800" dirty="0"/>
          </a:p>
        </p:txBody>
      </p:sp>
      <p:sp>
        <p:nvSpPr>
          <p:cNvPr id="13" name="TextBox 14"/>
          <p:cNvSpPr txBox="1"/>
          <p:nvPr/>
        </p:nvSpPr>
        <p:spPr>
          <a:xfrm>
            <a:off x="179512" y="654764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9</a:t>
            </a:r>
            <a:endParaRPr lang="bg-BG" sz="800" b="1" dirty="0">
              <a:cs typeface="Arial" pitchFamily="34" charset="0"/>
            </a:endParaRPr>
          </a:p>
        </p:txBody>
      </p:sp>
      <p:sp>
        <p:nvSpPr>
          <p:cNvPr id="12" name="TextBox 14"/>
          <p:cNvSpPr txBox="1"/>
          <p:nvPr/>
        </p:nvSpPr>
        <p:spPr>
          <a:xfrm>
            <a:off x="5078181" y="74373"/>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a:solidFill>
                  <a:schemeClr val="tx1"/>
                </a:solidFill>
                <a:cs typeface="Arial" pitchFamily="34" charset="0"/>
              </a:rPr>
              <a:t>LISTE DER TEILE </a:t>
            </a:r>
            <a:endParaRPr lang="bg-BG" sz="900" b="1" dirty="0">
              <a:solidFill>
                <a:schemeClr val="tx1"/>
              </a:solidFill>
              <a:cs typeface="Arial" pitchFamily="34" charset="0"/>
            </a:endParaRPr>
          </a:p>
        </p:txBody>
      </p:sp>
      <p:sp>
        <p:nvSpPr>
          <p:cNvPr id="14" name="TextBox 13"/>
          <p:cNvSpPr txBox="1"/>
          <p:nvPr/>
        </p:nvSpPr>
        <p:spPr>
          <a:xfrm>
            <a:off x="5087228" y="249520"/>
            <a:ext cx="3960000" cy="1077218"/>
          </a:xfrm>
          <a:prstGeom prst="rect">
            <a:avLst/>
          </a:prstGeom>
          <a:noFill/>
        </p:spPr>
        <p:txBody>
          <a:bodyPr wrap="square" rtlCol="0">
            <a:spAutoFit/>
          </a:bodyPr>
          <a:lstStyle/>
          <a:p>
            <a:pPr algn="just">
              <a:buAutoNum type="arabicPeriod"/>
            </a:pPr>
            <a:r>
              <a:rPr lang="en-US" sz="800" dirty="0" err="1"/>
              <a:t>Sitz</a:t>
            </a:r>
            <a:r>
              <a:rPr lang="en-US" sz="800" dirty="0"/>
              <a:t> - 1 </a:t>
            </a:r>
            <a:r>
              <a:rPr lang="en-US" sz="800" dirty="0" err="1"/>
              <a:t>Stck</a:t>
            </a:r>
            <a:r>
              <a:rPr lang="en-US" sz="800" dirty="0"/>
              <a:t>. </a:t>
            </a:r>
          </a:p>
          <a:p>
            <a:pPr algn="just"/>
            <a:r>
              <a:rPr lang="en-US" sz="800" dirty="0"/>
              <a:t>2.Zweilagiges </a:t>
            </a:r>
            <a:r>
              <a:rPr lang="en-US" sz="800" dirty="0" err="1"/>
              <a:t>Esstablett</a:t>
            </a:r>
            <a:r>
              <a:rPr lang="en-US" sz="800" dirty="0"/>
              <a:t> - 1 </a:t>
            </a:r>
            <a:r>
              <a:rPr lang="en-US" sz="800" dirty="0" err="1"/>
              <a:t>Stck</a:t>
            </a:r>
            <a:r>
              <a:rPr lang="en-US" sz="800" dirty="0"/>
              <a:t>. </a:t>
            </a:r>
          </a:p>
          <a:p>
            <a:pPr algn="just"/>
            <a:r>
              <a:rPr lang="en-US" sz="800" dirty="0"/>
              <a:t>3. </a:t>
            </a:r>
            <a:r>
              <a:rPr lang="en-US" sz="800" dirty="0" err="1"/>
              <a:t>Stützrohre</a:t>
            </a:r>
            <a:r>
              <a:rPr lang="en-US" sz="800" dirty="0"/>
              <a:t> - 2 </a:t>
            </a:r>
            <a:r>
              <a:rPr lang="en-US" sz="800" dirty="0" err="1"/>
              <a:t>Stck</a:t>
            </a:r>
            <a:r>
              <a:rPr lang="en-US" sz="800" dirty="0"/>
              <a:t>. (</a:t>
            </a:r>
            <a:r>
              <a:rPr lang="en-US" sz="800" dirty="0" err="1"/>
              <a:t>vordere</a:t>
            </a:r>
            <a:r>
              <a:rPr lang="en-US" sz="800" dirty="0"/>
              <a:t> u. </a:t>
            </a:r>
            <a:r>
              <a:rPr lang="en-US" sz="800" dirty="0" err="1"/>
              <a:t>hintere</a:t>
            </a:r>
            <a:r>
              <a:rPr lang="en-US" sz="800" dirty="0"/>
              <a:t>) </a:t>
            </a:r>
          </a:p>
          <a:p>
            <a:pPr algn="just"/>
            <a:r>
              <a:rPr lang="en-US" sz="800" dirty="0"/>
              <a:t>4. </a:t>
            </a:r>
            <a:r>
              <a:rPr lang="en-US" sz="800" dirty="0" err="1"/>
              <a:t>Füße</a:t>
            </a:r>
            <a:r>
              <a:rPr lang="en-US" sz="800" dirty="0"/>
              <a:t> (</a:t>
            </a:r>
            <a:r>
              <a:rPr lang="en-US" sz="800" dirty="0" err="1"/>
              <a:t>Oberseite</a:t>
            </a:r>
            <a:r>
              <a:rPr lang="en-US" sz="800" dirty="0"/>
              <a:t> des </a:t>
            </a:r>
            <a:r>
              <a:rPr lang="en-US" sz="800" dirty="0" err="1"/>
              <a:t>Rahmens</a:t>
            </a:r>
            <a:r>
              <a:rPr lang="en-US" sz="800" dirty="0"/>
              <a:t>) - 2 </a:t>
            </a:r>
            <a:r>
              <a:rPr lang="en-US" sz="800" dirty="0" err="1"/>
              <a:t>Stck</a:t>
            </a:r>
            <a:r>
              <a:rPr lang="en-US" sz="800" dirty="0"/>
              <a:t>. (links und </a:t>
            </a:r>
            <a:r>
              <a:rPr lang="en-US" sz="800" dirty="0" err="1"/>
              <a:t>rechts</a:t>
            </a:r>
            <a:r>
              <a:rPr lang="en-US" sz="800" dirty="0"/>
              <a:t>)  </a:t>
            </a:r>
          </a:p>
          <a:p>
            <a:pPr algn="just"/>
            <a:r>
              <a:rPr lang="en-US" sz="800" dirty="0"/>
              <a:t>5. </a:t>
            </a:r>
            <a:r>
              <a:rPr lang="en-US" sz="800" dirty="0" err="1"/>
              <a:t>Rückenlehne</a:t>
            </a:r>
            <a:r>
              <a:rPr lang="en-US" sz="800" dirty="0"/>
              <a:t> - 1 </a:t>
            </a:r>
            <a:r>
              <a:rPr lang="en-US" sz="800" dirty="0" err="1"/>
              <a:t>Stck</a:t>
            </a:r>
            <a:r>
              <a:rPr lang="en-US" sz="800" dirty="0"/>
              <a:t>.  </a:t>
            </a:r>
          </a:p>
          <a:p>
            <a:pPr algn="just"/>
            <a:r>
              <a:rPr lang="en-US" sz="800" dirty="0"/>
              <a:t>6. </a:t>
            </a:r>
            <a:r>
              <a:rPr lang="en-US" sz="800" dirty="0" err="1"/>
              <a:t>Sitzpolster</a:t>
            </a:r>
            <a:r>
              <a:rPr lang="en-US" sz="800" dirty="0"/>
              <a:t> - 1 </a:t>
            </a:r>
            <a:r>
              <a:rPr lang="en-US" sz="800" dirty="0" err="1"/>
              <a:t>Stck</a:t>
            </a:r>
            <a:r>
              <a:rPr lang="en-US" sz="800" dirty="0"/>
              <a:t>.  </a:t>
            </a:r>
          </a:p>
          <a:p>
            <a:pPr algn="just"/>
            <a:r>
              <a:rPr lang="en-US" sz="800" dirty="0"/>
              <a:t>7. </a:t>
            </a:r>
            <a:r>
              <a:rPr lang="en-US" sz="800" dirty="0" err="1"/>
              <a:t>Eisenstange</a:t>
            </a:r>
            <a:r>
              <a:rPr lang="en-US" sz="800" dirty="0"/>
              <a:t> - 1 </a:t>
            </a:r>
            <a:r>
              <a:rPr lang="en-US" sz="800" dirty="0" err="1"/>
              <a:t>Stck</a:t>
            </a:r>
            <a:r>
              <a:rPr lang="en-US" sz="800" dirty="0"/>
              <a:t>.  </a:t>
            </a:r>
          </a:p>
          <a:p>
            <a:pPr algn="just">
              <a:buAutoNum type="arabicPeriod"/>
            </a:pPr>
            <a:r>
              <a:rPr lang="en-US" sz="800" dirty="0"/>
              <a:t> </a:t>
            </a:r>
            <a:r>
              <a:rPr lang="en-US" sz="800" dirty="0" err="1"/>
              <a:t>Verbindungsteile</a:t>
            </a:r>
            <a:r>
              <a:rPr lang="en-US" sz="800" dirty="0"/>
              <a:t>: </a:t>
            </a:r>
            <a:r>
              <a:rPr lang="en-US" sz="800" dirty="0" err="1"/>
              <a:t>Schrauben</a:t>
            </a:r>
            <a:r>
              <a:rPr lang="en-US" sz="800" dirty="0"/>
              <a:t> und </a:t>
            </a:r>
            <a:r>
              <a:rPr lang="en-US" sz="800" dirty="0" err="1"/>
              <a:t>Deckel</a:t>
            </a:r>
            <a:r>
              <a:rPr lang="en-US" sz="800" dirty="0"/>
              <a:t> </a:t>
            </a:r>
            <a:endParaRPr lang="bg-BG" sz="800" dirty="0"/>
          </a:p>
        </p:txBody>
      </p:sp>
      <p:sp>
        <p:nvSpPr>
          <p:cNvPr id="15" name="TextBox 13"/>
          <p:cNvSpPr txBox="1"/>
          <p:nvPr/>
        </p:nvSpPr>
        <p:spPr>
          <a:xfrm>
            <a:off x="5078181" y="1326738"/>
            <a:ext cx="3960000" cy="180000"/>
          </a:xfrm>
          <a:prstGeom prst="round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a:solidFill>
                  <a:schemeClr val="tx1"/>
                </a:solidFill>
                <a:cs typeface="Arial" pitchFamily="34" charset="0"/>
              </a:rPr>
              <a:t>MONTAGE- UND GEBRAUCHSANLEITUNG </a:t>
            </a:r>
            <a:endParaRPr lang="en-US" sz="900" b="1" dirty="0">
              <a:solidFill>
                <a:schemeClr val="tx1"/>
              </a:solidFill>
              <a:cs typeface="Arial" pitchFamily="34" charset="0"/>
            </a:endParaRPr>
          </a:p>
        </p:txBody>
      </p:sp>
      <p:sp>
        <p:nvSpPr>
          <p:cNvPr id="16" name="TextBox 14"/>
          <p:cNvSpPr txBox="1"/>
          <p:nvPr/>
        </p:nvSpPr>
        <p:spPr>
          <a:xfrm>
            <a:off x="5076056" y="1560787"/>
            <a:ext cx="3960000" cy="5139869"/>
          </a:xfrm>
          <a:prstGeom prst="rect">
            <a:avLst/>
          </a:prstGeom>
          <a:noFill/>
        </p:spPr>
        <p:txBody>
          <a:bodyPr wrap="square" rtlCol="0">
            <a:spAutoFit/>
          </a:bodyPr>
          <a:lstStyle/>
          <a:p>
            <a:pPr algn="ctr"/>
            <a:r>
              <a:rPr lang="de-DE" sz="800" b="1" dirty="0">
                <a:cs typeface="Arial" pitchFamily="34" charset="0"/>
              </a:rPr>
              <a:t>Packen Sie das Produkt aus, entfernen Sie alle Teile der Verpackung und prüfen Sie, ob alle Teile verfügbar sind. Befolgen Sie die Montageanleitungen und überprüfen Sie nach jedem Schritt, ob die einzelnen Teile korrekt befestigt sind. </a:t>
            </a:r>
          </a:p>
          <a:p>
            <a:pPr algn="just"/>
            <a:r>
              <a:rPr lang="de-DE" sz="800" dirty="0">
                <a:cs typeface="Arial" pitchFamily="34" charset="0"/>
              </a:rPr>
              <a:t>1. </a:t>
            </a:r>
            <a:r>
              <a:rPr lang="de-DE" sz="800" b="1" dirty="0">
                <a:cs typeface="Arial" pitchFamily="34" charset="0"/>
              </a:rPr>
              <a:t>MONTAGE DER STÜTZROHRE (Siehe Abbildung 1): </a:t>
            </a:r>
          </a:p>
          <a:p>
            <a:pPr algn="just"/>
            <a:r>
              <a:rPr lang="de-DE" sz="800" dirty="0">
                <a:cs typeface="Arial" pitchFamily="34" charset="0"/>
              </a:rPr>
              <a:t>Nehmen Sie das linke oder rechte Stützrohr und drücken Sie den roten Knopf auf der Rückseite. Ziehen Sie den Fuß heraus und lassen Sie den roten Knopf los. </a:t>
            </a:r>
          </a:p>
          <a:p>
            <a:pPr algn="just"/>
            <a:r>
              <a:rPr lang="de-DE" sz="800" dirty="0">
                <a:cs typeface="Arial" pitchFamily="34" charset="0"/>
              </a:rPr>
              <a:t>Nehmen Sie den anderen Fuß und wiederholen Sie den Vorgang. Schauen Sie sich Abbildung 1 an und montieren Sie die Stützrohre, wie dort gezeigt, am Sitz. </a:t>
            </a:r>
          </a:p>
          <a:p>
            <a:pPr algn="just"/>
            <a:r>
              <a:rPr lang="de-DE" sz="800" b="1" dirty="0">
                <a:cs typeface="Arial" pitchFamily="34" charset="0"/>
              </a:rPr>
              <a:t>2. MONTAGE DES FUNDAMENTS:  (Siehe Abbildung 2): </a:t>
            </a:r>
          </a:p>
          <a:p>
            <a:pPr algn="just"/>
            <a:r>
              <a:rPr lang="de-DE" sz="800" dirty="0">
                <a:cs typeface="Arial" pitchFamily="34" charset="0"/>
              </a:rPr>
              <a:t>Drehen Sie den Stuhl um. Bitte beachten Sie, dass jedes der vier Füße mit Federknöpfen ausgestattet ist. Richten Sie das eine Rohr mit einem Federknopf ans Fundament aus, an dem sich die Knopfverriegelungsöffnung befindet. Drücken Sie fest nach unten, bis der Federknopf im Loch des Sockels einrastet. Wiederholen Sie diesen Vorgang für die anderen Füße.</a:t>
            </a:r>
          </a:p>
          <a:p>
            <a:pPr algn="just"/>
            <a:r>
              <a:rPr lang="de-DE" sz="800" b="1" dirty="0">
                <a:cs typeface="Arial" pitchFamily="34" charset="0"/>
              </a:rPr>
              <a:t>3. ANLEGEN DES BERZUGS (Siehe Abbildung 3): </a:t>
            </a:r>
          </a:p>
          <a:p>
            <a:pPr algn="just"/>
            <a:r>
              <a:rPr lang="de-DE" sz="800" dirty="0">
                <a:cs typeface="Arial" pitchFamily="34" charset="0"/>
              </a:rPr>
              <a:t>Schieben Sie die Bezugstasche über die Rückseite des Sitzes. Sichern Sie diese, indem Sie sie um den Sitzrahmen wickeln und mittels der Plastikklammern (a) an jeder Seite des Sitzes befestigen. </a:t>
            </a:r>
          </a:p>
          <a:p>
            <a:pPr algn="just"/>
            <a:r>
              <a:rPr lang="de-DE" sz="800" b="1" dirty="0">
                <a:cs typeface="Arial" pitchFamily="34" charset="0"/>
              </a:rPr>
              <a:t>4. MONTAGE DES ESSTABLETTS (Siehe Abbildung 4): </a:t>
            </a:r>
          </a:p>
          <a:p>
            <a:pPr algn="just"/>
            <a:r>
              <a:rPr lang="de-DE" sz="800" dirty="0">
                <a:cs typeface="Arial" pitchFamily="34" charset="0"/>
              </a:rPr>
              <a:t>- Ziehen Sie den Hebel (a) unter dem Esstablett nach außen und schieben Sie das Esstablett in die Rillen an den Seiten der Armlehnen. Lassen Sie den Hebel los und schieben Sie die Platte vorsichtig, bis sie einrastet. Das Esstablett hat 3 Positionen, die auf den Armlehnen bezeichnet sind. Richten Sie das Tablett an der gewünschten Position aus und lassen Sie den Hebel los, um ihn zu arretieren. Wenn das Tablett nicht automatisch fixiert wird, bewegen Sie es leicht, bis Sie ein Klicken hören, um das Sperren zu signalisieren. </a:t>
            </a:r>
          </a:p>
          <a:p>
            <a:pPr algn="just"/>
            <a:r>
              <a:rPr lang="de-DE" sz="800" b="1" dirty="0">
                <a:cs typeface="Arial" pitchFamily="34" charset="0"/>
              </a:rPr>
              <a:t>ACHTUNG! </a:t>
            </a:r>
            <a:r>
              <a:rPr lang="de-DE" sz="800" dirty="0">
                <a:cs typeface="Arial" pitchFamily="34" charset="0"/>
              </a:rPr>
              <a:t>Verwenden Sie das Tablett NIEMALS, wenn es so positioniert ist, dass die Warnschilder sichtbar sind. </a:t>
            </a:r>
          </a:p>
          <a:p>
            <a:pPr algn="just"/>
            <a:r>
              <a:rPr lang="de-DE" sz="800" dirty="0">
                <a:cs typeface="Arial" pitchFamily="34" charset="0"/>
              </a:rPr>
              <a:t>- Um die Oberseite des Esstablett zu entfernen, ziehen Sie die Clips (c), (d) und (e) von innen heraus, heben Sie die Oberseite an und nehmen Sie sie ab. Um es wieder in Position zu bringen, platzieren Sie es auf dem Hauptclip und drücken Sie auf die Clips, bis sie einrasten und fixiert werden. </a:t>
            </a:r>
          </a:p>
          <a:p>
            <a:pPr algn="just"/>
            <a:r>
              <a:rPr lang="de-DE" sz="800" dirty="0">
                <a:cs typeface="Arial" pitchFamily="34" charset="0"/>
              </a:rPr>
              <a:t>- Das Esstablett kann zur Aufbewahrung hinten an den Füßen eingehakt werden. Richten Sie die Löcher an der Rückseite des Esstablett mit den kleinen Stiften der Füße aus und bringen Sie sie an. </a:t>
            </a:r>
          </a:p>
          <a:p>
            <a:pPr algn="just"/>
            <a:r>
              <a:rPr lang="de-DE" sz="800" b="1" dirty="0">
                <a:cs typeface="Arial" pitchFamily="34" charset="0"/>
              </a:rPr>
              <a:t>5. VERWENDUNG DES 5-PUNKT-GURTES (Siehe Abbildung 5). </a:t>
            </a:r>
          </a:p>
          <a:p>
            <a:pPr algn="just"/>
            <a:r>
              <a:rPr lang="de-DE" sz="800" dirty="0">
                <a:cs typeface="Arial" pitchFamily="34" charset="0"/>
              </a:rPr>
              <a:t>Der Fünf-Punkt-Sicherheitsgurt soll die Sicherheit Ihres Kindes gewährleisten und sollte immer angelegt sein. </a:t>
            </a:r>
          </a:p>
          <a:p>
            <a:pPr algn="just"/>
            <a:r>
              <a:rPr lang="de-DE" sz="800" dirty="0">
                <a:cs typeface="Arial" pitchFamily="34" charset="0"/>
              </a:rPr>
              <a:t>- Zum Lösen des Gurtes die Schnallentaste (a) drücken und an den Schnallen ziehen. </a:t>
            </a:r>
          </a:p>
          <a:p>
            <a:pPr algn="just"/>
            <a:r>
              <a:rPr lang="de-DE" sz="800" dirty="0">
                <a:cs typeface="Arial" pitchFamily="34" charset="0"/>
              </a:rPr>
              <a:t>- Um den Gurt zu befestigen, platzieren Sie die Gurtverschlüsse (b) an den Hüftöffnungen und drücken Sie, bis sie einrasten. </a:t>
            </a:r>
          </a:p>
          <a:p>
            <a:endParaRPr lang="en-US" sz="800" dirty="0">
              <a:cs typeface="Arial" pitchFamily="34" charset="0"/>
            </a:endParaRPr>
          </a:p>
        </p:txBody>
      </p:sp>
      <p:sp>
        <p:nvSpPr>
          <p:cNvPr id="17" name="TextBox 14"/>
          <p:cNvSpPr txBox="1"/>
          <p:nvPr/>
        </p:nvSpPr>
        <p:spPr>
          <a:xfrm>
            <a:off x="8558123" y="6547644"/>
            <a:ext cx="426218" cy="238363"/>
          </a:xfrm>
          <a:prstGeom prst="roundRect">
            <a:avLst/>
          </a:prstGeom>
          <a:noFill/>
          <a:ln w="6350">
            <a:solidFill>
              <a:schemeClr val="tx1"/>
            </a:solidFill>
          </a:ln>
        </p:spPr>
        <p:txBody>
          <a:bodyPr wrap="square" rtlCol="0" anchor="ctr">
            <a:spAutoFit/>
          </a:bodyPr>
          <a:lstStyle/>
          <a:p>
            <a:pPr algn="ctr"/>
            <a:r>
              <a:rPr lang="en-US" sz="800" b="1" dirty="0">
                <a:cs typeface="Arial" pitchFamily="34" charset="0"/>
              </a:rPr>
              <a:t>30</a:t>
            </a:r>
            <a:endParaRPr lang="bg-BG" sz="800" b="1" dirty="0">
              <a:cs typeface="Arial" pitchFamily="34" charset="0"/>
            </a:endParaRPr>
          </a:p>
        </p:txBody>
      </p:sp>
      <p:pic>
        <p:nvPicPr>
          <p:cNvPr id="18" name="Picture 17"/>
          <p:cNvPicPr>
            <a:picLocks noChangeAspect="1"/>
          </p:cNvPicPr>
          <p:nvPr/>
        </p:nvPicPr>
        <p:blipFill>
          <a:blip r:embed="rId3"/>
          <a:stretch>
            <a:fillRect/>
          </a:stretch>
        </p:blipFill>
        <p:spPr>
          <a:xfrm>
            <a:off x="1601127" y="5886007"/>
            <a:ext cx="914575" cy="900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6658</TotalTime>
  <Words>19999</Words>
  <Application>Microsoft Office PowerPoint</Application>
  <PresentationFormat>Презентация на цял екран (4:3)</PresentationFormat>
  <Paragraphs>788</Paragraphs>
  <Slides>19</Slides>
  <Notes>0</Notes>
  <HiddenSlides>0</HiddenSlides>
  <MMClips>0</MMClips>
  <ScaleCrop>false</ScaleCrop>
  <HeadingPairs>
    <vt:vector size="6" baseType="variant">
      <vt:variant>
        <vt:lpstr>Използвани шрифтове</vt:lpstr>
      </vt:variant>
      <vt:variant>
        <vt:i4>3</vt:i4>
      </vt:variant>
      <vt:variant>
        <vt:lpstr>Тема</vt:lpstr>
      </vt:variant>
      <vt:variant>
        <vt:i4>1</vt:i4>
      </vt:variant>
      <vt:variant>
        <vt:lpstr>Заглавия на слайдовете</vt:lpstr>
      </vt:variant>
      <vt:variant>
        <vt:i4>19</vt:i4>
      </vt:variant>
    </vt:vector>
  </HeadingPairs>
  <TitlesOfParts>
    <vt:vector size="23" baseType="lpstr">
      <vt:lpstr>Arial</vt:lpstr>
      <vt:lpstr>Calibri</vt:lpstr>
      <vt:lpstr>Wingdings</vt:lpstr>
      <vt:lpstr>Office Theme</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web@moni.bg</cp:lastModifiedBy>
  <cp:revision>1012</cp:revision>
  <dcterms:created xsi:type="dcterms:W3CDTF">2015-11-16T10:45:54Z</dcterms:created>
  <dcterms:modified xsi:type="dcterms:W3CDTF">2021-07-01T05:52:52Z</dcterms:modified>
</cp:coreProperties>
</file>